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2"/>
  </p:notesMasterIdLst>
  <p:handoutMasterIdLst>
    <p:handoutMasterId r:id="rId33"/>
  </p:handoutMasterIdLst>
  <p:sldIdLst>
    <p:sldId id="257" r:id="rId2"/>
    <p:sldId id="385" r:id="rId3"/>
    <p:sldId id="386" r:id="rId4"/>
    <p:sldId id="413" r:id="rId5"/>
    <p:sldId id="387" r:id="rId6"/>
    <p:sldId id="406" r:id="rId7"/>
    <p:sldId id="383" r:id="rId8"/>
    <p:sldId id="384" r:id="rId9"/>
    <p:sldId id="388" r:id="rId10"/>
    <p:sldId id="389" r:id="rId11"/>
    <p:sldId id="390" r:id="rId12"/>
    <p:sldId id="391" r:id="rId13"/>
    <p:sldId id="403" r:id="rId14"/>
    <p:sldId id="408" r:id="rId15"/>
    <p:sldId id="410" r:id="rId16"/>
    <p:sldId id="409" r:id="rId17"/>
    <p:sldId id="411" r:id="rId18"/>
    <p:sldId id="412" r:id="rId19"/>
    <p:sldId id="405" r:id="rId20"/>
    <p:sldId id="392" r:id="rId21"/>
    <p:sldId id="393" r:id="rId22"/>
    <p:sldId id="394" r:id="rId23"/>
    <p:sldId id="395" r:id="rId24"/>
    <p:sldId id="396" r:id="rId25"/>
    <p:sldId id="397" r:id="rId26"/>
    <p:sldId id="398" r:id="rId27"/>
    <p:sldId id="399" r:id="rId28"/>
    <p:sldId id="400" r:id="rId29"/>
    <p:sldId id="401" r:id="rId30"/>
    <p:sldId id="40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6" autoAdjust="0"/>
    <p:restoredTop sz="86375" autoAdjust="0"/>
  </p:normalViewPr>
  <p:slideViewPr>
    <p:cSldViewPr snapToGrid="0" snapToObjects="1">
      <p:cViewPr varScale="1">
        <p:scale>
          <a:sx n="87" d="100"/>
          <a:sy n="87" d="100"/>
        </p:scale>
        <p:origin x="-124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6E2553-DC82-394C-8E7F-6C32AF7EA03F}" type="datetimeFigureOut">
              <a:rPr lang="en-US" smtClean="0"/>
              <a:t>8/29/15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4A7E6-4247-AC4E-974A-1B7B648F0B76}" type="slidenum">
              <a:rPr lang="en-US" smtClean="0"/>
              <a:t>‹#›</a:t>
            </a:fld>
            <a:endParaRPr lang="en-US"/>
          </a:p>
        </p:txBody>
      </p:sp>
    </p:spTree>
    <p:extLst>
      <p:ext uri="{BB962C8B-B14F-4D97-AF65-F5344CB8AC3E}">
        <p14:creationId xmlns:p14="http://schemas.microsoft.com/office/powerpoint/2010/main" val="2681039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8/29/15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744149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65BC201E-3E3E-0746-8991-DC1B8B45AAB1}" type="slidenum">
              <a:rPr lang="en-GB">
                <a:solidFill>
                  <a:srgbClr val="000000"/>
                </a:solidFill>
                <a:latin typeface="Times New Roman" charset="0"/>
              </a:rPr>
              <a:pPr eaLnBrk="1"/>
              <a:t>19</a:t>
            </a:fld>
            <a:endParaRPr lang="en-GB">
              <a:solidFill>
                <a:srgbClr val="000000"/>
              </a:solidFill>
              <a:latin typeface="Times New Roman" charset="0"/>
            </a:endParaRPr>
          </a:p>
        </p:txBody>
      </p:sp>
      <p:sp>
        <p:nvSpPr>
          <p:cNvPr id="56323"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6324"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13</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14</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15</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16</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17</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18</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Drag picture to placeholder or click icon to add</a:t>
            </a:r>
            <a:endParaRPr noProof="0"/>
          </a:p>
        </p:txBody>
      </p:sp>
      <p:sp>
        <p:nvSpPr>
          <p:cNvPr id="4" name="Date Placeholder 3"/>
          <p:cNvSpPr>
            <a:spLocks noGrp="1"/>
          </p:cNvSpPr>
          <p:nvPr>
            <p:ph type="dt" sz="half" idx="14"/>
          </p:nvPr>
        </p:nvSpPr>
        <p:spPr/>
        <p:txBody>
          <a:bodyPr/>
          <a:lstStyle/>
          <a:p>
            <a:r>
              <a:rPr lang="en-US" smtClean="0"/>
              <a:t>7/27/13</a:t>
            </a:r>
            <a:endParaRPr lang="en-US"/>
          </a:p>
        </p:txBody>
      </p:sp>
      <p:sp>
        <p:nvSpPr>
          <p:cNvPr id="5" name="Footer Placeholder 4"/>
          <p:cNvSpPr>
            <a:spLocks noGrp="1"/>
          </p:cNvSpPr>
          <p:nvPr>
            <p:ph type="ftr" sz="quarter" idx="15"/>
          </p:nvPr>
        </p:nvSpPr>
        <p:spPr/>
        <p:txBody>
          <a:bodyPr/>
          <a:lstStyle/>
          <a:p>
            <a:r>
              <a:rPr lang="en-US" smtClean="0"/>
              <a:t>Web Systems I</a:t>
            </a:r>
            <a:endParaRPr lang="en-US"/>
          </a:p>
        </p:txBody>
      </p:sp>
      <p:sp>
        <p:nvSpPr>
          <p:cNvPr id="6" name="Slide Number Placeholder 5"/>
          <p:cNvSpPr>
            <a:spLocks noGrp="1"/>
          </p:cNvSpPr>
          <p:nvPr>
            <p:ph type="sldNum" sz="quarter" idx="16"/>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7/27/13</a:t>
            </a:r>
            <a:endParaRPr lang="en-US"/>
          </a:p>
        </p:txBody>
      </p:sp>
      <p:sp>
        <p:nvSpPr>
          <p:cNvPr id="8" name="Footer Placeholder 7"/>
          <p:cNvSpPr>
            <a:spLocks noGrp="1"/>
          </p:cNvSpPr>
          <p:nvPr>
            <p:ph type="ftr" sz="quarter" idx="11"/>
          </p:nvPr>
        </p:nvSpPr>
        <p:spPr/>
        <p:txBody>
          <a:bodyPr/>
          <a:lstStyle/>
          <a:p>
            <a:r>
              <a:rPr lang="en-US" smtClean="0"/>
              <a:t>Web Systems I</a:t>
            </a:r>
            <a:endParaRPr lang="en-US"/>
          </a:p>
        </p:txBody>
      </p:sp>
      <p:sp>
        <p:nvSpPr>
          <p:cNvPr id="9" name="Slide Number Placeholder 8"/>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Web Systems I</a:t>
            </a:r>
            <a:endParaRPr lang="en-US"/>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7/27/13</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Web Systems I</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8FA58-ACD3-EF48-A0D6-1D05E71C84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1" r:id="rId5"/>
    <p:sldLayoutId id="2147483684" r:id="rId6"/>
  </p:sldLayoutIdLst>
  <p:timing>
    <p:tnLst>
      <p:par>
        <p:cTn xmlns:p14="http://schemas.microsoft.com/office/powerpoint/2010/main" id="1" dur="indefinite" restart="never" nodeType="tmRoot"/>
      </p:par>
    </p:tnLst>
  </p:timing>
  <p:hf hdr="0" dt="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Disruptive_innov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lotkr2@rpi.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localhost/Users/rplotka/Dropbox/Documents/Documents/AAA%20-%20Work/AAA%20-%20RPI/Teaching/2013%2002-Fall/ITWS2110%20Web%20Systems%20I/ITWS%202110%20&amp;%20CSCI%204961%20-%20Web%20Systems%20I%20-%20Fall%202013%20-%20Syllabus.pdf" TargetMode="External"/><Relationship Id="rId4" Type="http://schemas.openxmlformats.org/officeDocument/2006/relationships/slide" Target="slide6.xml"/><Relationship Id="rId5" Type="http://schemas.openxmlformats.org/officeDocument/2006/relationships/slide" Target="slide8.xml"/><Relationship Id="rId6" Type="http://schemas.openxmlformats.org/officeDocument/2006/relationships/slide" Target="slide9.xml"/><Relationship Id="rId7" Type="http://schemas.openxmlformats.org/officeDocument/2006/relationships/slide" Target="slide13.xml"/><Relationship Id="rId8" Type="http://schemas.openxmlformats.org/officeDocument/2006/relationships/slide" Target="slide20.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Web Systems I</a:t>
            </a:r>
            <a:endParaRPr lang="en-US" dirty="0"/>
          </a:p>
        </p:txBody>
      </p:sp>
      <p:sp>
        <p:nvSpPr>
          <p:cNvPr id="16388" name="Rectangle 2"/>
          <p:cNvSpPr>
            <a:spLocks noGrp="1" noChangeArrowheads="1"/>
          </p:cNvSpPr>
          <p:nvPr>
            <p:ph type="subTitle" idx="1"/>
          </p:nvPr>
        </p:nvSpPr>
        <p:spPr/>
        <p:txBody>
          <a:bodyPr anchor="ctr">
            <a:normAutofit/>
          </a:bodyPr>
          <a:lstStyle/>
          <a:p>
            <a:pPr marL="0" indent="0" algn="ctr">
              <a:buNone/>
            </a:pPr>
            <a:r>
              <a:rPr lang="en-GB" dirty="0" smtClean="0"/>
              <a:t>ITWS 2110 &amp; CSCI 4961</a:t>
            </a:r>
            <a:endParaRPr lang="en-GB" dirty="0"/>
          </a:p>
        </p:txBody>
      </p:sp>
      <p:sp>
        <p:nvSpPr>
          <p:cNvPr id="4" name="Footer Placeholder 3"/>
          <p:cNvSpPr>
            <a:spLocks noGrp="1"/>
          </p:cNvSpPr>
          <p:nvPr>
            <p:ph type="ftr" sz="quarter" idx="11"/>
          </p:nvPr>
        </p:nvSpPr>
        <p:spPr/>
        <p:txBody>
          <a:bodyPr/>
          <a:lstStyle/>
          <a:p>
            <a:r>
              <a:rPr lang="en-US" smtClean="0"/>
              <a:t>Web Systems I</a:t>
            </a:r>
            <a:endParaRPr lang="en-US" dirty="0"/>
          </a:p>
        </p:txBody>
      </p:sp>
      <p:sp>
        <p:nvSpPr>
          <p:cNvPr id="5" name="Slide Number Placeholder 4"/>
          <p:cNvSpPr>
            <a:spLocks noGrp="1"/>
          </p:cNvSpPr>
          <p:nvPr>
            <p:ph type="sldNum" sz="quarter" idx="12"/>
          </p:nvPr>
        </p:nvSpPr>
        <p:spPr/>
        <p:txBody>
          <a:bodyPr/>
          <a:lstStyle/>
          <a:p>
            <a:fld id="{1348FA58-ACD3-EF48-A0D6-1D05E71C8433}" type="slidenum">
              <a:rPr lang="en-US" smtClean="0"/>
              <a:t>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touch on</a:t>
            </a:r>
            <a:endParaRPr lang="en-US" dirty="0"/>
          </a:p>
        </p:txBody>
      </p:sp>
      <p:sp>
        <p:nvSpPr>
          <p:cNvPr id="3" name="Content Placeholder 2"/>
          <p:cNvSpPr>
            <a:spLocks noGrp="1"/>
          </p:cNvSpPr>
          <p:nvPr>
            <p:ph idx="1"/>
          </p:nvPr>
        </p:nvSpPr>
        <p:spPr/>
        <p:txBody>
          <a:bodyPr/>
          <a:lstStyle/>
          <a:p>
            <a:r>
              <a:rPr lang="en-US" dirty="0" smtClean="0"/>
              <a:t>Modern Web architecture</a:t>
            </a:r>
          </a:p>
          <a:p>
            <a:r>
              <a:rPr lang="en-US" dirty="0" smtClean="0"/>
              <a:t>Development tools and technologies</a:t>
            </a:r>
          </a:p>
          <a:p>
            <a:r>
              <a:rPr lang="en-US" dirty="0" smtClean="0"/>
              <a:t>Development methodology</a:t>
            </a:r>
          </a:p>
          <a:p>
            <a:r>
              <a:rPr lang="en-US" dirty="0" smtClean="0"/>
              <a:t>Software versioning</a:t>
            </a:r>
          </a:p>
          <a:p>
            <a:r>
              <a:rPr lang="en-US" dirty="0" smtClean="0"/>
              <a:t>Entrepreneurship</a:t>
            </a:r>
          </a:p>
          <a:p>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10</a:t>
            </a:fld>
            <a:endParaRPr lang="en-US"/>
          </a:p>
        </p:txBody>
      </p:sp>
    </p:spTree>
    <p:extLst>
      <p:ext uri="{BB962C8B-B14F-4D97-AF65-F5344CB8AC3E}">
        <p14:creationId xmlns:p14="http://schemas.microsoft.com/office/powerpoint/2010/main" val="265130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Tools</a:t>
            </a:r>
          </a:p>
          <a:p>
            <a:pPr lvl="1"/>
            <a:r>
              <a:rPr lang="en-US" dirty="0" smtClean="0"/>
              <a:t>Applications or browser add-ons which aid in the development process</a:t>
            </a:r>
          </a:p>
          <a:p>
            <a:pPr lvl="1"/>
            <a:r>
              <a:rPr lang="en-US" dirty="0" smtClean="0"/>
              <a:t>Good tools tend to stick around, bad ones disappear quickly.</a:t>
            </a:r>
          </a:p>
          <a:p>
            <a:pPr lvl="1"/>
            <a:r>
              <a:rPr lang="en-US" dirty="0" smtClean="0"/>
              <a:t>All tools and technologies evolve </a:t>
            </a:r>
          </a:p>
          <a:p>
            <a:pPr lvl="2"/>
            <a:r>
              <a:rPr lang="en-US" dirty="0" smtClean="0"/>
              <a:t>We will cover the technologies, but also what they are intended to do</a:t>
            </a:r>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11</a:t>
            </a:fld>
            <a:endParaRPr lang="en-US"/>
          </a:p>
        </p:txBody>
      </p:sp>
    </p:spTree>
    <p:extLst>
      <p:ext uri="{BB962C8B-B14F-4D97-AF65-F5344CB8AC3E}">
        <p14:creationId xmlns:p14="http://schemas.microsoft.com/office/powerpoint/2010/main" val="94951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 we will use in this class</a:t>
            </a:r>
            <a:endParaRPr lang="en-US" dirty="0"/>
          </a:p>
        </p:txBody>
      </p:sp>
      <p:sp>
        <p:nvSpPr>
          <p:cNvPr id="3" name="Content Placeholder 2"/>
          <p:cNvSpPr>
            <a:spLocks noGrp="1"/>
          </p:cNvSpPr>
          <p:nvPr>
            <p:ph idx="1"/>
          </p:nvPr>
        </p:nvSpPr>
        <p:spPr/>
        <p:txBody>
          <a:bodyPr/>
          <a:lstStyle/>
          <a:p>
            <a:pPr marL="348485" lvl="1" indent="-348485">
              <a:spcBef>
                <a:spcPts val="1996"/>
              </a:spcBef>
              <a:buClr>
                <a:srgbClr val="6FB7D7"/>
              </a:buClr>
            </a:pPr>
            <a:r>
              <a:rPr lang="en-US" dirty="0"/>
              <a:t>AMP – (Apache, My SQL, PHP) – common suite of applications which allow for web application deployment – but the theory used here is applicable to other web suites.</a:t>
            </a:r>
          </a:p>
          <a:p>
            <a:r>
              <a:rPr lang="en-US" dirty="0" smtClean="0"/>
              <a:t>Chrome</a:t>
            </a:r>
          </a:p>
          <a:p>
            <a:r>
              <a:rPr lang="en-US" dirty="0" smtClean="0"/>
              <a:t>Chrome developer tools</a:t>
            </a:r>
          </a:p>
          <a:p>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12</a:t>
            </a:fld>
            <a:endParaRPr lang="en-US"/>
          </a:p>
        </p:txBody>
      </p:sp>
    </p:spTree>
    <p:extLst>
      <p:ext uri="{BB962C8B-B14F-4D97-AF65-F5344CB8AC3E}">
        <p14:creationId xmlns:p14="http://schemas.microsoft.com/office/powerpoint/2010/main" val="34031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dirty="0"/>
              <a:t>Google. Facebook. </a:t>
            </a:r>
            <a:r>
              <a:rPr lang="en-US" sz="1800" dirty="0" err="1"/>
              <a:t>Reddit</a:t>
            </a:r>
            <a:r>
              <a:rPr lang="en-US" sz="1800" dirty="0"/>
              <a:t>. Many of the ubiquitous websites we use today have one thing in common: a small team of dedicated individuals decided to put their skills to the test and bring their vision from concept to </a:t>
            </a:r>
            <a:r>
              <a:rPr lang="en-US" sz="1800" dirty="0" smtClean="0"/>
              <a:t>completion.  Now</a:t>
            </a:r>
            <a:r>
              <a:rPr lang="en-US" sz="1800" dirty="0"/>
              <a:t>, it's your turn.</a:t>
            </a:r>
          </a:p>
          <a:p>
            <a:r>
              <a:rPr lang="en-US" sz="1800" dirty="0" smtClean="0"/>
              <a:t>Rather </a:t>
            </a:r>
            <a:r>
              <a:rPr lang="en-US" sz="1800" dirty="0"/>
              <a:t>than developing a project according to a spec that we provide, you will be providing the concept for a new website that meets a general set of guidelines as a project proposal (by the time this proposal is due, you will have the skills you need to begin development, along with a plan on how to proceed)</a:t>
            </a:r>
            <a:r>
              <a:rPr lang="en-US" sz="1800" dirty="0" smtClean="0"/>
              <a:t>.</a:t>
            </a:r>
            <a:endParaRPr lang="en-US" sz="18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13</a:t>
            </a:fld>
            <a:endParaRPr lang="en-US"/>
          </a:p>
        </p:txBody>
      </p:sp>
    </p:spTree>
    <p:extLst>
      <p:ext uri="{BB962C8B-B14F-4D97-AF65-F5344CB8AC3E}">
        <p14:creationId xmlns:p14="http://schemas.microsoft.com/office/powerpoint/2010/main" val="42018145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Your </a:t>
            </a:r>
            <a:r>
              <a:rPr lang="en-US" sz="1800" b="1" dirty="0"/>
              <a:t>proposal must provide:</a:t>
            </a:r>
            <a:endParaRPr lang="en-US" sz="1800" dirty="0"/>
          </a:p>
          <a:p>
            <a:pPr lvl="1"/>
            <a:r>
              <a:rPr lang="en-US" sz="1800" dirty="0"/>
              <a:t>The name of your team, and the names of its members (Teams </a:t>
            </a:r>
            <a:r>
              <a:rPr lang="en-US" sz="1800" dirty="0" smtClean="0"/>
              <a:t>have been randomly assigned in groups of 5)</a:t>
            </a:r>
            <a:r>
              <a:rPr lang="en-US" sz="1800" dirty="0"/>
              <a:t>.</a:t>
            </a:r>
          </a:p>
          <a:p>
            <a:pPr lvl="1"/>
            <a:r>
              <a:rPr lang="en-US" sz="1800" dirty="0"/>
              <a:t>Summary of your proposed project</a:t>
            </a:r>
          </a:p>
          <a:p>
            <a:pPr lvl="1"/>
            <a:r>
              <a:rPr lang="en-US" sz="1800" dirty="0"/>
              <a:t>Description of each type of user and stakeholder, and how the site generates value for each</a:t>
            </a:r>
          </a:p>
          <a:p>
            <a:pPr lvl="1"/>
            <a:r>
              <a:rPr lang="en-US" sz="1800" dirty="0"/>
              <a:t>A summary of the technologies you intend to use</a:t>
            </a:r>
          </a:p>
          <a:p>
            <a:pPr lvl="1"/>
            <a:r>
              <a:rPr lang="en-US" sz="1800" dirty="0"/>
              <a:t>Any functional and non-functional requirements</a:t>
            </a:r>
          </a:p>
          <a:p>
            <a:pPr lvl="1"/>
            <a:r>
              <a:rPr lang="en-US" sz="1800" dirty="0"/>
              <a:t>An estimated project schedule</a:t>
            </a:r>
          </a:p>
          <a:p>
            <a:pPr lvl="1"/>
            <a:r>
              <a:rPr lang="en-US" sz="1800" dirty="0"/>
              <a:t>A site map demonstrating the basic structure of your site</a:t>
            </a:r>
          </a:p>
          <a:p>
            <a:pPr lvl="1"/>
            <a:r>
              <a:rPr lang="en-US" sz="1800" dirty="0"/>
              <a:t>Two wireframes of pages that help to demonstrate the intended </a:t>
            </a:r>
            <a:r>
              <a:rPr lang="en-US" sz="1800" dirty="0" smtClean="0"/>
              <a:t>functionality</a:t>
            </a:r>
          </a:p>
          <a:p>
            <a:r>
              <a:rPr lang="en-US" sz="1800" b="1" dirty="0"/>
              <a:t>Term Project Proposals: Due </a:t>
            </a:r>
            <a:r>
              <a:rPr lang="en-US" sz="1800" b="1" dirty="0" smtClean="0"/>
              <a:t>Thursday September </a:t>
            </a:r>
            <a:r>
              <a:rPr lang="en-US" sz="1800" b="1" dirty="0" smtClean="0"/>
              <a:t>21, </a:t>
            </a:r>
            <a:r>
              <a:rPr lang="en-US" sz="1800" b="1" dirty="0"/>
              <a:t>11:59:59pm</a:t>
            </a:r>
            <a:endParaRPr lang="en-US" sz="1800" dirty="0"/>
          </a:p>
          <a:p>
            <a:endParaRPr lang="en-US" sz="20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14</a:t>
            </a:fld>
            <a:endParaRPr lang="en-US"/>
          </a:p>
        </p:txBody>
      </p:sp>
    </p:spTree>
    <p:extLst>
      <p:ext uri="{BB962C8B-B14F-4D97-AF65-F5344CB8AC3E}">
        <p14:creationId xmlns:p14="http://schemas.microsoft.com/office/powerpoint/2010/main" val="35436596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At minimum, your project must meet the following requirements:</a:t>
            </a:r>
            <a:endParaRPr lang="en-US" sz="1800" dirty="0"/>
          </a:p>
          <a:p>
            <a:pPr lvl="0"/>
            <a:r>
              <a:rPr lang="en-US" sz="1800" dirty="0"/>
              <a:t>Functional (not necessarily identical) in the following browsers...</a:t>
            </a:r>
          </a:p>
          <a:p>
            <a:pPr lvl="1"/>
            <a:r>
              <a:rPr lang="en-US" sz="1800" dirty="0"/>
              <a:t>Chrome (latest)</a:t>
            </a:r>
          </a:p>
          <a:p>
            <a:pPr lvl="1"/>
            <a:r>
              <a:rPr lang="en-US" sz="1800" dirty="0"/>
              <a:t>Firefox (latest)</a:t>
            </a:r>
          </a:p>
          <a:p>
            <a:pPr lvl="1"/>
            <a:r>
              <a:rPr lang="en-US" sz="1800" dirty="0" smtClean="0"/>
              <a:t>Safari </a:t>
            </a:r>
            <a:r>
              <a:rPr lang="en-US" sz="1800" dirty="0"/>
              <a:t>(latest)</a:t>
            </a:r>
          </a:p>
          <a:p>
            <a:pPr lvl="0"/>
            <a:r>
              <a:rPr lang="en-US" sz="1800" dirty="0" smtClean="0"/>
              <a:t>Compatible </a:t>
            </a:r>
            <a:r>
              <a:rPr lang="en-US" sz="1800" dirty="0"/>
              <a:t>with PHP 5.3, MySQL 5.x, Apache 2.2. Other stacks must be approved in advance</a:t>
            </a:r>
            <a:r>
              <a:rPr lang="en-US" sz="1800" dirty="0" smtClean="0"/>
              <a:t>.</a:t>
            </a:r>
            <a:endParaRPr lang="en-US" sz="18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15</a:t>
            </a:fld>
            <a:endParaRPr lang="en-US"/>
          </a:p>
        </p:txBody>
      </p:sp>
    </p:spTree>
    <p:extLst>
      <p:ext uri="{BB962C8B-B14F-4D97-AF65-F5344CB8AC3E}">
        <p14:creationId xmlns:p14="http://schemas.microsoft.com/office/powerpoint/2010/main" val="2231232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pPr lvl="0"/>
            <a:r>
              <a:rPr lang="en-US" sz="1600" dirty="0" smtClean="0"/>
              <a:t>Your </a:t>
            </a:r>
            <a:r>
              <a:rPr lang="en-US" sz="1600" dirty="0"/>
              <a:t>application must make use of the following in a non-trivial way...</a:t>
            </a:r>
          </a:p>
          <a:p>
            <a:pPr lvl="1"/>
            <a:r>
              <a:rPr lang="en-US" sz="1400" dirty="0"/>
              <a:t>Valid semantic markup (HTML 4.01 Strict, XHTML 1.0 Strict, HTML5)</a:t>
            </a:r>
          </a:p>
          <a:p>
            <a:pPr lvl="1"/>
            <a:r>
              <a:rPr lang="en-US" sz="1400" dirty="0"/>
              <a:t>Valid CSS (browser prefixes excepted)</a:t>
            </a:r>
          </a:p>
          <a:p>
            <a:pPr lvl="1"/>
            <a:r>
              <a:rPr lang="en-US" sz="1400" dirty="0"/>
              <a:t>Client-side scripting (JavaScript)</a:t>
            </a:r>
          </a:p>
          <a:p>
            <a:pPr lvl="1"/>
            <a:r>
              <a:rPr lang="en-US" sz="1400" dirty="0"/>
              <a:t>Server-side programming (PHP)</a:t>
            </a:r>
          </a:p>
          <a:p>
            <a:pPr lvl="1"/>
            <a:r>
              <a:rPr lang="en-US" sz="1400" dirty="0"/>
              <a:t>Database Connectivity</a:t>
            </a:r>
          </a:p>
          <a:p>
            <a:pPr lvl="0"/>
            <a:r>
              <a:rPr lang="en-US" sz="1600" dirty="0"/>
              <a:t>Your application must support the notion of authentication and authorization (logging in and user roles/permissions).</a:t>
            </a:r>
          </a:p>
          <a:p>
            <a:pPr lvl="0"/>
            <a:r>
              <a:rPr lang="en-US" sz="1600" dirty="0"/>
              <a:t>Your application must provide an easy means for administrative users to maintain it, without knowledge of the underlying technology.</a:t>
            </a:r>
          </a:p>
          <a:p>
            <a:pPr lvl="0"/>
            <a:r>
              <a:rPr lang="en-US" sz="1600" dirty="0"/>
              <a:t>Your application must be easy to install, maintain and extend by future developers</a:t>
            </a:r>
          </a:p>
          <a:p>
            <a:pPr lvl="0"/>
            <a:r>
              <a:rPr lang="en-US" sz="1600" dirty="0"/>
              <a:t>Your site must address all seven of the facets of user experience as discussed in class. Things like making the experience visually desirable and ensuring find ability do count</a:t>
            </a:r>
            <a:r>
              <a:rPr lang="en-US" sz="1600" dirty="0" smtClean="0"/>
              <a:t>!</a:t>
            </a:r>
            <a:endParaRPr lang="en-US" sz="16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16</a:t>
            </a:fld>
            <a:endParaRPr lang="en-US"/>
          </a:p>
        </p:txBody>
      </p:sp>
    </p:spTree>
    <p:extLst>
      <p:ext uri="{BB962C8B-B14F-4D97-AF65-F5344CB8AC3E}">
        <p14:creationId xmlns:p14="http://schemas.microsoft.com/office/powerpoint/2010/main" val="1119972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smtClean="0"/>
              <a:t>Resubmitting </a:t>
            </a:r>
            <a:r>
              <a:rPr lang="en-US" sz="1800" b="1" dirty="0"/>
              <a:t>Proposals</a:t>
            </a:r>
            <a:endParaRPr lang="en-US" sz="1600" dirty="0"/>
          </a:p>
          <a:p>
            <a:pPr lvl="1"/>
            <a:r>
              <a:rPr lang="en-US" sz="1800" dirty="0"/>
              <a:t>If your proposal received less than full credit and has issues that need to be addressed, your team may resubmit one week after receiving it with the appropriate changes. The proposal will be re-graded, and the new grade will replace the old.</a:t>
            </a:r>
            <a:endParaRPr lang="en-US" sz="1400" dirty="0"/>
          </a:p>
          <a:p>
            <a:r>
              <a:rPr lang="en-US" sz="1800" b="1" dirty="0"/>
              <a:t>Term Project Presentations: In Class, December </a:t>
            </a:r>
            <a:r>
              <a:rPr lang="en-US" sz="1800" b="1" dirty="0" smtClean="0"/>
              <a:t>7 </a:t>
            </a:r>
            <a:r>
              <a:rPr lang="en-US" sz="1800" b="1" dirty="0"/>
              <a:t>&amp; </a:t>
            </a:r>
            <a:r>
              <a:rPr lang="en-US" sz="1800" b="1" dirty="0" smtClean="0"/>
              <a:t>10, 2015</a:t>
            </a:r>
            <a:endParaRPr lang="en-US" sz="1200" dirty="0"/>
          </a:p>
          <a:p>
            <a:pPr lvl="1"/>
            <a:r>
              <a:rPr lang="en-US" sz="1800" dirty="0"/>
              <a:t>During the last week of classes, teams will demonstrate their projects for the rest of the class, fielding questions from the instructors, TAs and fellow students about the site and its underlying implementation. Signups for presentations will occur in the order in which proposals are approved (so the team that gets their proposal approved first may choose their presentation time slot first).</a:t>
            </a:r>
            <a:endParaRPr lang="en-US" sz="1400" dirty="0"/>
          </a:p>
          <a:p>
            <a:pPr lvl="1"/>
            <a:r>
              <a:rPr lang="en-US" sz="1800" dirty="0"/>
              <a:t>Presentations are limited to </a:t>
            </a:r>
            <a:r>
              <a:rPr lang="en-US" sz="1800" dirty="0" smtClean="0"/>
              <a:t>20 </a:t>
            </a:r>
            <a:r>
              <a:rPr lang="en-US" sz="1800" dirty="0"/>
              <a:t>minutes, and should include a brief introduction to the project, the specifics of the underlying implementation, and a brief demonstration of its functionality</a:t>
            </a:r>
            <a:r>
              <a:rPr lang="en-US" sz="1800" dirty="0" smtClean="0"/>
              <a:t>.</a:t>
            </a:r>
            <a:endParaRPr lang="en-US" sz="1400" dirty="0"/>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17</a:t>
            </a:fld>
            <a:endParaRPr lang="en-US"/>
          </a:p>
        </p:txBody>
      </p:sp>
    </p:spTree>
    <p:extLst>
      <p:ext uri="{BB962C8B-B14F-4D97-AF65-F5344CB8AC3E}">
        <p14:creationId xmlns:p14="http://schemas.microsoft.com/office/powerpoint/2010/main" val="3990936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400" b="1" dirty="0" smtClean="0"/>
              <a:t>Completed </a:t>
            </a:r>
            <a:r>
              <a:rPr lang="en-US" sz="1400" b="1" dirty="0"/>
              <a:t>Term Project &amp; Documentation - Due Thursday, December </a:t>
            </a:r>
            <a:r>
              <a:rPr lang="en-US" sz="1400" b="1" dirty="0" smtClean="0"/>
              <a:t>10, 2015, </a:t>
            </a:r>
            <a:r>
              <a:rPr lang="en-US" sz="1400" b="1" dirty="0"/>
              <a:t>11:59:59 </a:t>
            </a:r>
            <a:r>
              <a:rPr lang="en-US" sz="1400" b="1" dirty="0" smtClean="0"/>
              <a:t>PM</a:t>
            </a:r>
            <a:endParaRPr lang="en-US" sz="1050" dirty="0"/>
          </a:p>
          <a:p>
            <a:r>
              <a:rPr lang="en-US" sz="1400" dirty="0" smtClean="0"/>
              <a:t>In </a:t>
            </a:r>
            <a:r>
              <a:rPr lang="en-US" sz="1400" dirty="0"/>
              <a:t>addition to all of the code, your team must provide documentation for future developers of the site. This documentation must provide a complete breakdown of the various different components of your site and how the project is organized. An equally skilled developer should be able to reference this documentation to determine where and how to make changes to different aspects of the site if necessary. This documentation should also include any installation and configuration instructions - we will be following it when grading your projects.</a:t>
            </a:r>
            <a:endParaRPr lang="en-US" sz="1200" dirty="0"/>
          </a:p>
          <a:p>
            <a:r>
              <a:rPr lang="en-US" sz="1400" dirty="0"/>
              <a:t>Finally, the final submission should include a listing of each team member's contributions to the project (in Word, </a:t>
            </a:r>
            <a:r>
              <a:rPr lang="en-US" sz="1400" dirty="0" err="1"/>
              <a:t>OpenOffice</a:t>
            </a:r>
            <a:r>
              <a:rPr lang="en-US" sz="1400" dirty="0"/>
              <a:t>, or plain text format) called CREDITS.</a:t>
            </a:r>
            <a:endParaRPr lang="en-US" sz="1200" dirty="0"/>
          </a:p>
          <a:p>
            <a:r>
              <a:rPr lang="en-US" sz="1400" b="1" dirty="0"/>
              <a:t>Grading</a:t>
            </a:r>
            <a:endParaRPr lang="en-US" sz="1050" dirty="0"/>
          </a:p>
          <a:p>
            <a:pPr lvl="1"/>
            <a:r>
              <a:rPr lang="en-US" sz="1050" dirty="0"/>
              <a:t>All team members will receive the same grade for the project. Team members who do not significantly contribute to the project will not receive a grade</a:t>
            </a:r>
            <a:r>
              <a:rPr lang="en-US" sz="1050" dirty="0" smtClean="0"/>
              <a:t>.</a:t>
            </a:r>
            <a:endParaRPr lang="en-US" sz="1050" dirty="0"/>
          </a:p>
          <a:p>
            <a:pPr lvl="1"/>
            <a:r>
              <a:rPr lang="en-US" sz="1200" dirty="0"/>
              <a:t>Project </a:t>
            </a:r>
            <a:r>
              <a:rPr lang="en-US" sz="1200" dirty="0" smtClean="0"/>
              <a:t>Proposal – </a:t>
            </a:r>
            <a:r>
              <a:rPr lang="en-US" sz="1400" dirty="0" smtClean="0"/>
              <a:t>20%</a:t>
            </a:r>
            <a:endParaRPr lang="en-US" sz="2000" dirty="0"/>
          </a:p>
          <a:p>
            <a:pPr lvl="1"/>
            <a:r>
              <a:rPr lang="en-US" sz="1200" dirty="0"/>
              <a:t>Functionality, UX and Overall </a:t>
            </a:r>
            <a:r>
              <a:rPr lang="en-US" sz="1200" dirty="0" smtClean="0"/>
              <a:t>Execution - </a:t>
            </a:r>
            <a:r>
              <a:rPr lang="en-US" sz="1400" dirty="0" smtClean="0"/>
              <a:t>30</a:t>
            </a:r>
            <a:r>
              <a:rPr lang="en-US" sz="1400" dirty="0"/>
              <a:t>%</a:t>
            </a:r>
            <a:endParaRPr lang="en-US" sz="2000" dirty="0"/>
          </a:p>
          <a:p>
            <a:pPr lvl="1"/>
            <a:r>
              <a:rPr lang="en-US" sz="1200" dirty="0"/>
              <a:t>Quality of Code &amp; </a:t>
            </a:r>
            <a:r>
              <a:rPr lang="en-US" sz="1200" dirty="0" smtClean="0"/>
              <a:t>Markup - </a:t>
            </a:r>
            <a:r>
              <a:rPr lang="en-US" sz="1400" dirty="0" smtClean="0"/>
              <a:t>30</a:t>
            </a:r>
            <a:r>
              <a:rPr lang="en-US" sz="1400" dirty="0"/>
              <a:t>%</a:t>
            </a:r>
            <a:endParaRPr lang="en-US" sz="2000" dirty="0"/>
          </a:p>
          <a:p>
            <a:pPr lvl="1"/>
            <a:r>
              <a:rPr lang="en-US" sz="1200" dirty="0" smtClean="0"/>
              <a:t>Documentation - </a:t>
            </a:r>
            <a:r>
              <a:rPr lang="en-US" sz="1400" dirty="0" smtClean="0"/>
              <a:t>10</a:t>
            </a:r>
            <a:r>
              <a:rPr lang="en-US" sz="1400" dirty="0"/>
              <a:t>%</a:t>
            </a:r>
            <a:endParaRPr lang="en-US" sz="2000" dirty="0"/>
          </a:p>
          <a:p>
            <a:pPr lvl="1"/>
            <a:r>
              <a:rPr lang="en-US" sz="1200" dirty="0"/>
              <a:t>Final </a:t>
            </a:r>
            <a:r>
              <a:rPr lang="en-US" sz="1200" dirty="0" smtClean="0"/>
              <a:t>Presentation - </a:t>
            </a:r>
            <a:r>
              <a:rPr lang="en-US" sz="1400" dirty="0" smtClean="0"/>
              <a:t>10%</a:t>
            </a:r>
            <a:endParaRPr lang="en-GB" sz="1400"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18</a:t>
            </a:fld>
            <a:endParaRPr lang="en-US"/>
          </a:p>
        </p:txBody>
      </p:sp>
    </p:spTree>
    <p:extLst>
      <p:ext uri="{BB962C8B-B14F-4D97-AF65-F5344CB8AC3E}">
        <p14:creationId xmlns:p14="http://schemas.microsoft.com/office/powerpoint/2010/main" val="28345327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a:latin typeface="News Gothic MT" charset="0"/>
                <a:ea typeface="ＭＳ Ｐゴシック" charset="0"/>
              </a:rPr>
              <a:t>Term </a:t>
            </a:r>
            <a:r>
              <a:rPr lang="en-GB" dirty="0" smtClean="0">
                <a:latin typeface="News Gothic MT" charset="0"/>
                <a:ea typeface="ＭＳ Ｐゴシック" charset="0"/>
              </a:rPr>
              <a:t>Project - Dates</a:t>
            </a:r>
            <a:endParaRPr lang="en-GB" dirty="0">
              <a:latin typeface="News Gothic MT" charset="0"/>
              <a:ea typeface="ＭＳ Ｐゴシック" charset="0"/>
            </a:endParaRPr>
          </a:p>
        </p:txBody>
      </p:sp>
      <p:sp>
        <p:nvSpPr>
          <p:cNvPr id="8195" name="Rectangle 2"/>
          <p:cNvSpPr>
            <a:spLocks noGrp="1" noChangeArrowheads="1"/>
          </p:cNvSpPr>
          <p:nvPr>
            <p:ph idx="1"/>
          </p:nvPr>
        </p:nvSpPr>
        <p:spPr/>
        <p:txBody>
          <a:bodyPr/>
          <a:lstStyle/>
          <a:p>
            <a:r>
              <a:rPr lang="en-US" dirty="0" smtClean="0">
                <a:latin typeface="News Gothic MT" charset="0"/>
                <a:ea typeface="ＭＳ Ｐゴシック" charset="0"/>
              </a:rPr>
              <a:t>Teams </a:t>
            </a:r>
            <a:r>
              <a:rPr lang="en-US" dirty="0">
                <a:latin typeface="News Gothic MT" charset="0"/>
                <a:ea typeface="ＭＳ Ｐゴシック" charset="0"/>
              </a:rPr>
              <a:t>have been randomly assigned </a:t>
            </a:r>
          </a:p>
          <a:p>
            <a:r>
              <a:rPr lang="en-US" dirty="0">
                <a:latin typeface="News Gothic MT" charset="0"/>
                <a:ea typeface="ＭＳ Ｐゴシック" charset="0"/>
              </a:rPr>
              <a:t>Teams submit proposal </a:t>
            </a:r>
            <a:r>
              <a:rPr lang="en-US" dirty="0" smtClean="0">
                <a:latin typeface="News Gothic MT" charset="0"/>
                <a:ea typeface="ＭＳ Ｐゴシック" charset="0"/>
              </a:rPr>
              <a:t>by Sept 21.</a:t>
            </a:r>
            <a:endParaRPr lang="en-US" dirty="0">
              <a:latin typeface="News Gothic MT" charset="0"/>
              <a:ea typeface="ＭＳ Ｐゴシック" charset="0"/>
            </a:endParaRPr>
          </a:p>
          <a:p>
            <a:r>
              <a:rPr lang="en-US" dirty="0" smtClean="0">
                <a:latin typeface="News Gothic MT" charset="0"/>
                <a:ea typeface="ＭＳ Ｐゴシック" charset="0"/>
              </a:rPr>
              <a:t>Teams </a:t>
            </a:r>
            <a:r>
              <a:rPr lang="en-US" dirty="0">
                <a:latin typeface="News Gothic MT" charset="0"/>
                <a:ea typeface="ＭＳ Ｐゴシック" charset="0"/>
              </a:rPr>
              <a:t>make Term Project Presentations on Dec </a:t>
            </a:r>
            <a:r>
              <a:rPr lang="en-US" dirty="0" smtClean="0">
                <a:latin typeface="News Gothic MT" charset="0"/>
                <a:ea typeface="ＭＳ Ｐゴシック" charset="0"/>
              </a:rPr>
              <a:t>7 </a:t>
            </a:r>
            <a:r>
              <a:rPr lang="en-US" dirty="0">
                <a:latin typeface="News Gothic MT" charset="0"/>
                <a:ea typeface="ＭＳ Ｐゴシック" charset="0"/>
              </a:rPr>
              <a:t>and Dec </a:t>
            </a:r>
            <a:r>
              <a:rPr lang="en-US" dirty="0" smtClean="0">
                <a:latin typeface="News Gothic MT" charset="0"/>
                <a:ea typeface="ＭＳ Ｐゴシック" charset="0"/>
              </a:rPr>
              <a:t>10</a:t>
            </a:r>
            <a:endParaRPr lang="en-US" dirty="0">
              <a:latin typeface="News Gothic MT" charset="0"/>
              <a:ea typeface="ＭＳ Ｐゴシック" charset="0"/>
            </a:endParaRPr>
          </a:p>
          <a:p>
            <a:r>
              <a:rPr lang="en-US" dirty="0">
                <a:latin typeface="News Gothic MT" charset="0"/>
                <a:ea typeface="ＭＳ Ｐゴシック" charset="0"/>
              </a:rPr>
              <a:t>Teams submit Term Project Final Report on Dec </a:t>
            </a:r>
            <a:r>
              <a:rPr lang="en-US" dirty="0" smtClean="0">
                <a:latin typeface="News Gothic MT" charset="0"/>
                <a:ea typeface="ＭＳ Ｐゴシック" charset="0"/>
              </a:rPr>
              <a:t>10</a:t>
            </a:r>
            <a:endParaRPr lang="en-GB"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smtClean="0"/>
              <a:t>Web Systems I</a:t>
            </a:r>
            <a:endParaRPr lang="en-US"/>
          </a:p>
        </p:txBody>
      </p:sp>
      <p:sp>
        <p:nvSpPr>
          <p:cNvPr id="3" name="Slide Number Placeholder 2"/>
          <p:cNvSpPr>
            <a:spLocks noGrp="1"/>
          </p:cNvSpPr>
          <p:nvPr>
            <p:ph type="sldNum" sz="quarter" idx="12"/>
          </p:nvPr>
        </p:nvSpPr>
        <p:spPr/>
        <p:txBody>
          <a:bodyPr/>
          <a:lstStyle/>
          <a:p>
            <a:fld id="{1348FA58-ACD3-EF48-A0D6-1D05E71C8433}" type="slidenum">
              <a:rPr lang="en-US" smtClean="0"/>
              <a:t>19</a:t>
            </a:fld>
            <a:endParaRPr lang="en-US"/>
          </a:p>
        </p:txBody>
      </p:sp>
    </p:spTree>
    <p:extLst>
      <p:ext uri="{BB962C8B-B14F-4D97-AF65-F5344CB8AC3E}">
        <p14:creationId xmlns:p14="http://schemas.microsoft.com/office/powerpoint/2010/main" val="1632455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b="1" dirty="0" smtClean="0"/>
              <a:t>Mondays </a:t>
            </a:r>
            <a:r>
              <a:rPr lang="en-US" b="1" dirty="0"/>
              <a:t>and Thursdays from 4:00 PM to 5:50 </a:t>
            </a:r>
            <a:r>
              <a:rPr lang="en-US" b="1" dirty="0" smtClean="0"/>
              <a:t>PM</a:t>
            </a:r>
          </a:p>
          <a:p>
            <a:pPr lvl="1"/>
            <a:r>
              <a:rPr lang="en-US" b="1" dirty="0" smtClean="0"/>
              <a:t>Class format – 2 1:50 classes</a:t>
            </a:r>
          </a:p>
          <a:p>
            <a:pPr lvl="1"/>
            <a:r>
              <a:rPr lang="en-US" b="1" dirty="0" smtClean="0"/>
              <a:t>Mondays : Lectures (generally)</a:t>
            </a:r>
          </a:p>
          <a:p>
            <a:pPr lvl="1"/>
            <a:r>
              <a:rPr lang="en-US" b="1" dirty="0" smtClean="0"/>
              <a:t>Thursdays : Labs (generally)</a:t>
            </a:r>
          </a:p>
          <a:p>
            <a:pPr lvl="1"/>
            <a:r>
              <a:rPr lang="en-US" b="1" dirty="0" smtClean="0"/>
              <a:t>Labs must be submitted by midnight before next Lab class.</a:t>
            </a:r>
          </a:p>
          <a:p>
            <a:pPr lvl="1"/>
            <a:r>
              <a:rPr lang="en-US" b="1" dirty="0" smtClean="0"/>
              <a:t>Labs will be done individually, but you may collaborate with your group : more on this...</a:t>
            </a:r>
          </a:p>
          <a:p>
            <a:pPr lvl="1"/>
            <a:r>
              <a:rPr lang="en-US" b="1" dirty="0" smtClean="0"/>
              <a:t>Homework</a:t>
            </a:r>
          </a:p>
          <a:p>
            <a:pPr lvl="1"/>
            <a:r>
              <a:rPr lang="en-US" dirty="0" smtClean="0"/>
              <a:t>2 Quizzes – No Final – </a:t>
            </a:r>
            <a:r>
              <a:rPr lang="en-US" sz="2000" dirty="0" smtClean="0"/>
              <a:t>although Quiz 2 might ‘feel’ like one.</a:t>
            </a:r>
            <a:endParaRPr lang="en-US" dirty="0" smtClean="0"/>
          </a:p>
          <a:p>
            <a:pPr lvl="1"/>
            <a:r>
              <a:rPr lang="en-US" dirty="0" smtClean="0"/>
              <a:t>Term Project – group presentations : more on this ...</a:t>
            </a:r>
            <a:endParaRPr lang="en-US" dirty="0"/>
          </a:p>
          <a:p>
            <a:pPr marL="349925" lvl="1" indent="0">
              <a:buNone/>
            </a:pPr>
            <a:endParaRPr lang="en-US" b="1" u="sng" dirty="0" smtClean="0"/>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a:t>
            </a:fld>
            <a:endParaRPr lang="en-US"/>
          </a:p>
        </p:txBody>
      </p:sp>
    </p:spTree>
    <p:extLst>
      <p:ext uri="{BB962C8B-B14F-4D97-AF65-F5344CB8AC3E}">
        <p14:creationId xmlns:p14="http://schemas.microsoft.com/office/powerpoint/2010/main" val="17661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Groups</a:t>
            </a:r>
          </a:p>
        </p:txBody>
      </p:sp>
      <p:sp>
        <p:nvSpPr>
          <p:cNvPr id="45059" name="Rectangle 2"/>
          <p:cNvSpPr>
            <a:spLocks noGrp="1" noChangeArrowheads="1"/>
          </p:cNvSpPr>
          <p:nvPr>
            <p:ph idx="1"/>
          </p:nvPr>
        </p:nvSpPr>
        <p:spPr/>
        <p:txBody>
          <a:bodyPr/>
          <a:lstStyle/>
          <a:p>
            <a:r>
              <a:rPr lang="en-US" dirty="0" smtClean="0"/>
              <a:t>Randomly assigned</a:t>
            </a:r>
          </a:p>
          <a:p>
            <a:r>
              <a:rPr lang="en-US" dirty="0" smtClean="0"/>
              <a:t>Work in teams to define and create term project</a:t>
            </a:r>
          </a:p>
          <a:p>
            <a:r>
              <a:rPr lang="en-US" dirty="0" smtClean="0"/>
              <a:t>Suggest you work together for labs</a:t>
            </a:r>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20</a:t>
            </a:fld>
            <a:endParaRPr lang="en-US"/>
          </a:p>
        </p:txBody>
      </p:sp>
    </p:spTree>
    <p:extLst>
      <p:ext uri="{BB962C8B-B14F-4D97-AF65-F5344CB8AC3E}">
        <p14:creationId xmlns:p14="http://schemas.microsoft.com/office/powerpoint/2010/main" val="42641700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48641" y="108012"/>
            <a:ext cx="8042400" cy="680348"/>
          </a:xfrm>
        </p:spPr>
        <p:txBody>
          <a:bodyPr/>
          <a:lstStyle/>
          <a:p>
            <a:r>
              <a:rPr lang="en-GB" sz="4000" dirty="0" smtClean="0"/>
              <a:t>Groups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59912603"/>
              </p:ext>
            </p:extLst>
          </p:nvPr>
        </p:nvGraphicFramePr>
        <p:xfrm>
          <a:off x="548765" y="905154"/>
          <a:ext cx="8042276" cy="5593080"/>
        </p:xfrm>
        <a:graphic>
          <a:graphicData uri="http://schemas.openxmlformats.org/drawingml/2006/table">
            <a:tbl>
              <a:tblPr firstRow="1" bandRow="1">
                <a:tableStyleId>{5C22544A-7EE6-4342-B048-85BDC9FD1C3A}</a:tableStyleId>
              </a:tblPr>
              <a:tblGrid>
                <a:gridCol w="1340777"/>
                <a:gridCol w="6701499"/>
              </a:tblGrid>
              <a:tr h="370840">
                <a:tc>
                  <a:txBody>
                    <a:bodyPr/>
                    <a:lstStyle/>
                    <a:p>
                      <a:r>
                        <a:rPr lang="en-US" dirty="0" smtClean="0"/>
                        <a:t>Group</a:t>
                      </a:r>
                      <a:endParaRPr lang="en-US" dirty="0"/>
                    </a:p>
                  </a:txBody>
                  <a:tcPr/>
                </a:tc>
                <a:tc>
                  <a:txBody>
                    <a:bodyPr/>
                    <a:lstStyle/>
                    <a:p>
                      <a:r>
                        <a:rPr lang="en-US" dirty="0" smtClean="0"/>
                        <a:t>Members</a:t>
                      </a:r>
                      <a:endParaRPr lang="en-US" dirty="0"/>
                    </a:p>
                  </a:txBody>
                  <a:tcPr/>
                </a:tc>
              </a:tr>
              <a:tr h="370840">
                <a:tc>
                  <a:txBody>
                    <a:bodyPr/>
                    <a:lstStyle/>
                    <a:p>
                      <a:r>
                        <a:rPr lang="en-US" dirty="0" smtClean="0"/>
                        <a:t>1</a:t>
                      </a:r>
                      <a:endParaRPr lang="en-US" dirty="0"/>
                    </a:p>
                  </a:txBody>
                  <a:tcPr/>
                </a:tc>
                <a:tc>
                  <a:txBody>
                    <a:bodyPr/>
                    <a:lstStyle/>
                    <a:p>
                      <a:r>
                        <a:rPr lang="en-US" dirty="0" smtClean="0"/>
                        <a:t>Shane Aston, Rachel Blacker, Kayla Cinnamon, Lily Qi, Stefan </a:t>
                      </a:r>
                      <a:r>
                        <a:rPr lang="en-US" dirty="0" err="1" smtClean="0"/>
                        <a:t>Steenstrup</a:t>
                      </a:r>
                      <a:endParaRPr lang="en-US" dirty="0" smtClean="0"/>
                    </a:p>
                  </a:txBody>
                  <a:tcPr/>
                </a:tc>
              </a:tr>
              <a:tr h="370840">
                <a:tc>
                  <a:txBody>
                    <a:bodyPr/>
                    <a:lstStyle/>
                    <a:p>
                      <a:r>
                        <a:rPr lang="en-US" dirty="0" smtClean="0"/>
                        <a:t>2</a:t>
                      </a:r>
                      <a:endParaRPr lang="en-US" dirty="0"/>
                    </a:p>
                  </a:txBody>
                  <a:tcPr/>
                </a:tc>
                <a:tc>
                  <a:txBody>
                    <a:bodyPr/>
                    <a:lstStyle/>
                    <a:p>
                      <a:r>
                        <a:rPr lang="en-US" dirty="0" smtClean="0"/>
                        <a:t>Justin </a:t>
                      </a:r>
                      <a:r>
                        <a:rPr lang="en-US" dirty="0" err="1" smtClean="0"/>
                        <a:t>Etzine</a:t>
                      </a:r>
                      <a:r>
                        <a:rPr lang="en-US" dirty="0" smtClean="0"/>
                        <a:t>, </a:t>
                      </a:r>
                      <a:r>
                        <a:rPr lang="en-US" dirty="0" err="1" smtClean="0"/>
                        <a:t>Anjin</a:t>
                      </a:r>
                      <a:r>
                        <a:rPr lang="en-US" dirty="0" smtClean="0"/>
                        <a:t> Lima, </a:t>
                      </a:r>
                      <a:r>
                        <a:rPr lang="en-US" dirty="0" err="1" smtClean="0"/>
                        <a:t>Ashwin</a:t>
                      </a:r>
                      <a:r>
                        <a:rPr lang="en-US" dirty="0" smtClean="0"/>
                        <a:t> </a:t>
                      </a:r>
                      <a:r>
                        <a:rPr lang="en-US" dirty="0" err="1" smtClean="0"/>
                        <a:t>Menon</a:t>
                      </a:r>
                      <a:r>
                        <a:rPr lang="en-US" dirty="0" smtClean="0"/>
                        <a:t>, Tristan </a:t>
                      </a:r>
                      <a:r>
                        <a:rPr lang="en-US" dirty="0" err="1" smtClean="0"/>
                        <a:t>Villamil</a:t>
                      </a:r>
                      <a:r>
                        <a:rPr lang="en-US" dirty="0" smtClean="0"/>
                        <a:t>, Garrett </a:t>
                      </a:r>
                      <a:r>
                        <a:rPr lang="en-US" dirty="0" err="1" smtClean="0"/>
                        <a:t>Wininger</a:t>
                      </a:r>
                      <a:endParaRPr lang="en-US" dirty="0" smtClean="0"/>
                    </a:p>
                  </a:txBody>
                  <a:tcPr/>
                </a:tc>
              </a:tr>
              <a:tr h="370840">
                <a:tc>
                  <a:txBody>
                    <a:bodyPr/>
                    <a:lstStyle/>
                    <a:p>
                      <a:r>
                        <a:rPr lang="en-US" dirty="0" smtClean="0"/>
                        <a:t>3</a:t>
                      </a:r>
                      <a:endParaRPr lang="en-US" dirty="0"/>
                    </a:p>
                  </a:txBody>
                  <a:tcPr/>
                </a:tc>
                <a:tc>
                  <a:txBody>
                    <a:bodyPr/>
                    <a:lstStyle/>
                    <a:p>
                      <a:r>
                        <a:rPr lang="en-US" dirty="0" smtClean="0"/>
                        <a:t>Sarah Abrahamson, Steve Cardozo, </a:t>
                      </a:r>
                      <a:r>
                        <a:rPr lang="en-US" dirty="0" err="1" smtClean="0"/>
                        <a:t>Sensen</a:t>
                      </a:r>
                      <a:r>
                        <a:rPr lang="en-US" dirty="0" smtClean="0"/>
                        <a:t> Chen, Shawn </a:t>
                      </a:r>
                      <a:r>
                        <a:rPr lang="en-US" dirty="0" err="1" smtClean="0"/>
                        <a:t>Minarik</a:t>
                      </a:r>
                      <a:endParaRPr lang="en-US" dirty="0"/>
                    </a:p>
                  </a:txBody>
                  <a:tcPr/>
                </a:tc>
              </a:tr>
              <a:tr h="370840">
                <a:tc>
                  <a:txBody>
                    <a:bodyPr/>
                    <a:lstStyle/>
                    <a:p>
                      <a:r>
                        <a:rPr lang="en-US" dirty="0" smtClean="0"/>
                        <a:t>4</a:t>
                      </a:r>
                      <a:endParaRPr lang="en-US" dirty="0"/>
                    </a:p>
                  </a:txBody>
                  <a:tcPr/>
                </a:tc>
                <a:tc>
                  <a:txBody>
                    <a:bodyPr/>
                    <a:lstStyle/>
                    <a:p>
                      <a:r>
                        <a:rPr lang="en-US" dirty="0" smtClean="0"/>
                        <a:t>Patrick </a:t>
                      </a:r>
                      <a:r>
                        <a:rPr lang="en-US" dirty="0" err="1" smtClean="0"/>
                        <a:t>Biernat</a:t>
                      </a:r>
                      <a:r>
                        <a:rPr lang="en-US" dirty="0" smtClean="0"/>
                        <a:t>, Erica </a:t>
                      </a:r>
                      <a:r>
                        <a:rPr lang="en-US" dirty="0" err="1" smtClean="0"/>
                        <a:t>Braunschweig</a:t>
                      </a:r>
                      <a:r>
                        <a:rPr lang="en-US" dirty="0" smtClean="0"/>
                        <a:t>, Peter </a:t>
                      </a:r>
                      <a:r>
                        <a:rPr lang="en-US" dirty="0" err="1" smtClean="0"/>
                        <a:t>Ko</a:t>
                      </a:r>
                      <a:r>
                        <a:rPr lang="en-US" dirty="0" smtClean="0"/>
                        <a:t>, Chelsea Valente</a:t>
                      </a:r>
                      <a:endParaRPr lang="en-US" dirty="0"/>
                    </a:p>
                  </a:txBody>
                  <a:tcPr/>
                </a:tc>
              </a:tr>
              <a:tr h="370840">
                <a:tc>
                  <a:txBody>
                    <a:bodyPr/>
                    <a:lstStyle/>
                    <a:p>
                      <a:r>
                        <a:rPr lang="en-US" dirty="0" smtClean="0"/>
                        <a:t>5</a:t>
                      </a:r>
                      <a:endParaRPr lang="en-US" dirty="0"/>
                    </a:p>
                  </a:txBody>
                  <a:tcPr/>
                </a:tc>
                <a:tc>
                  <a:txBody>
                    <a:bodyPr/>
                    <a:lstStyle/>
                    <a:p>
                      <a:r>
                        <a:rPr lang="en-US" dirty="0" smtClean="0"/>
                        <a:t>Julian Hough, Blake </a:t>
                      </a:r>
                      <a:r>
                        <a:rPr lang="en-US" dirty="0" err="1" smtClean="0"/>
                        <a:t>Lingenau</a:t>
                      </a:r>
                      <a:r>
                        <a:rPr lang="en-US" dirty="0" smtClean="0"/>
                        <a:t>, David Sparkman, Lu </a:t>
                      </a:r>
                      <a:r>
                        <a:rPr lang="en-US" dirty="0" err="1" smtClean="0"/>
                        <a:t>Xu</a:t>
                      </a:r>
                      <a:endParaRPr lang="en-US" dirty="0"/>
                    </a:p>
                  </a:txBody>
                  <a:tcPr/>
                </a:tc>
              </a:tr>
              <a:tr h="370840">
                <a:tc>
                  <a:txBody>
                    <a:bodyPr/>
                    <a:lstStyle/>
                    <a:p>
                      <a:r>
                        <a:rPr lang="en-US" dirty="0" smtClean="0"/>
                        <a:t>6</a:t>
                      </a:r>
                      <a:endParaRPr lang="en-US" dirty="0"/>
                    </a:p>
                  </a:txBody>
                  <a:tcPr/>
                </a:tc>
                <a:tc>
                  <a:txBody>
                    <a:bodyPr/>
                    <a:lstStyle/>
                    <a:p>
                      <a:r>
                        <a:rPr lang="en-US" dirty="0" smtClean="0"/>
                        <a:t>Christopher Chappell, Samuel </a:t>
                      </a:r>
                      <a:r>
                        <a:rPr lang="en-US" dirty="0" err="1" smtClean="0"/>
                        <a:t>Fok</a:t>
                      </a:r>
                      <a:r>
                        <a:rPr lang="en-US" dirty="0" smtClean="0"/>
                        <a:t>, Mark </a:t>
                      </a:r>
                      <a:r>
                        <a:rPr lang="en-US" dirty="0" err="1" smtClean="0"/>
                        <a:t>Radocy</a:t>
                      </a:r>
                      <a:r>
                        <a:rPr lang="en-US" dirty="0" smtClean="0"/>
                        <a:t>, </a:t>
                      </a:r>
                      <a:r>
                        <a:rPr lang="en-US" dirty="0" err="1" smtClean="0"/>
                        <a:t>Kamil</a:t>
                      </a:r>
                      <a:r>
                        <a:rPr lang="en-US" dirty="0" smtClean="0"/>
                        <a:t> </a:t>
                      </a:r>
                      <a:r>
                        <a:rPr lang="en-US" dirty="0" err="1" smtClean="0"/>
                        <a:t>Szmyd</a:t>
                      </a:r>
                      <a:endParaRPr lang="en-US" dirty="0"/>
                    </a:p>
                  </a:txBody>
                  <a:tcPr/>
                </a:tc>
              </a:tr>
              <a:tr h="370840">
                <a:tc>
                  <a:txBody>
                    <a:bodyPr/>
                    <a:lstStyle/>
                    <a:p>
                      <a:r>
                        <a:rPr lang="en-US" dirty="0" smtClean="0"/>
                        <a:t>7</a:t>
                      </a:r>
                      <a:endParaRPr lang="en-US" dirty="0"/>
                    </a:p>
                  </a:txBody>
                  <a:tcPr/>
                </a:tc>
                <a:tc>
                  <a:txBody>
                    <a:bodyPr/>
                    <a:lstStyle/>
                    <a:p>
                      <a:r>
                        <a:rPr lang="en-US" dirty="0" smtClean="0"/>
                        <a:t>Daniel Brenner, Alexander </a:t>
                      </a:r>
                      <a:r>
                        <a:rPr lang="en-US" dirty="0" err="1" smtClean="0"/>
                        <a:t>Karcher</a:t>
                      </a:r>
                      <a:r>
                        <a:rPr lang="en-US" dirty="0" smtClean="0"/>
                        <a:t>, Robert Russo, Conrad Tyson</a:t>
                      </a:r>
                      <a:endParaRPr lang="en-US" dirty="0"/>
                    </a:p>
                  </a:txBody>
                  <a:tcPr/>
                </a:tc>
              </a:tr>
              <a:tr h="370840">
                <a:tc>
                  <a:txBody>
                    <a:bodyPr/>
                    <a:lstStyle/>
                    <a:p>
                      <a:r>
                        <a:rPr lang="en-US" dirty="0" smtClean="0"/>
                        <a:t>8</a:t>
                      </a:r>
                      <a:endParaRPr lang="en-US" dirty="0"/>
                    </a:p>
                  </a:txBody>
                  <a:tcPr/>
                </a:tc>
                <a:tc>
                  <a:txBody>
                    <a:bodyPr/>
                    <a:lstStyle/>
                    <a:p>
                      <a:r>
                        <a:rPr lang="en-US" dirty="0" smtClean="0"/>
                        <a:t>Diego </a:t>
                      </a:r>
                      <a:r>
                        <a:rPr lang="en-US" dirty="0" err="1" smtClean="0"/>
                        <a:t>Cepeda</a:t>
                      </a:r>
                      <a:r>
                        <a:rPr lang="en-US" dirty="0" smtClean="0"/>
                        <a:t> Wenzel, Carson Hynes, Solomon Mori, Conrad </a:t>
                      </a:r>
                      <a:r>
                        <a:rPr lang="en-US" dirty="0" err="1" smtClean="0"/>
                        <a:t>Mossl</a:t>
                      </a:r>
                      <a:endParaRPr lang="en-US" dirty="0"/>
                    </a:p>
                  </a:txBody>
                  <a:tcPr/>
                </a:tc>
              </a:tr>
              <a:tr h="370840">
                <a:tc>
                  <a:txBody>
                    <a:bodyPr/>
                    <a:lstStyle/>
                    <a:p>
                      <a:r>
                        <a:rPr lang="en-US" dirty="0" smtClean="0"/>
                        <a:t>9</a:t>
                      </a:r>
                      <a:endParaRPr lang="en-US" dirty="0"/>
                    </a:p>
                  </a:txBody>
                  <a:tcPr/>
                </a:tc>
                <a:tc>
                  <a:txBody>
                    <a:bodyPr/>
                    <a:lstStyle/>
                    <a:p>
                      <a:r>
                        <a:rPr lang="en-US" smtClean="0"/>
                        <a:t>Albert Chang, Ezra </a:t>
                      </a:r>
                      <a:r>
                        <a:rPr lang="en-US" dirty="0" smtClean="0"/>
                        <a:t>Dowd, Christopher </a:t>
                      </a:r>
                      <a:r>
                        <a:rPr lang="en-US" dirty="0" err="1" smtClean="0"/>
                        <a:t>Renus</a:t>
                      </a:r>
                      <a:r>
                        <a:rPr lang="en-US" dirty="0" smtClean="0"/>
                        <a:t>, Jessie </a:t>
                      </a:r>
                      <a:r>
                        <a:rPr lang="en-US" dirty="0" err="1" smtClean="0"/>
                        <a:t>Sodolo</a:t>
                      </a:r>
                      <a:endParaRPr lang="en-US" dirty="0"/>
                    </a:p>
                  </a:txBody>
                  <a:tcPr/>
                </a:tc>
              </a:tr>
            </a:tbl>
          </a:graphicData>
        </a:graphic>
      </p:graphicFrame>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21</a:t>
            </a:fld>
            <a:endParaRPr lang="en-US"/>
          </a:p>
        </p:txBody>
      </p:sp>
    </p:spTree>
    <p:extLst>
      <p:ext uri="{BB962C8B-B14F-4D97-AF65-F5344CB8AC3E}">
        <p14:creationId xmlns:p14="http://schemas.microsoft.com/office/powerpoint/2010/main" val="18634781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22</a:t>
            </a:fld>
            <a:endParaRPr lang="en-US"/>
          </a:p>
        </p:txBody>
      </p:sp>
      <p:sp>
        <p:nvSpPr>
          <p:cNvPr id="8" name="Content Placeholder 7"/>
          <p:cNvSpPr>
            <a:spLocks noGrp="1"/>
          </p:cNvSpPr>
          <p:nvPr>
            <p:ph idx="1"/>
          </p:nvPr>
        </p:nvSpPr>
        <p:spPr/>
        <p:txBody>
          <a:bodyPr/>
          <a:lstStyle/>
          <a:p>
            <a:r>
              <a:rPr lang="en-US" dirty="0" smtClean="0"/>
              <a:t>What is Web Development?</a:t>
            </a:r>
          </a:p>
          <a:p>
            <a:pPr lvl="1"/>
            <a:r>
              <a:rPr lang="en-US" dirty="0" smtClean="0"/>
              <a:t>All of the work involved in the planning, development and maintenance of systems designed to operate over Hypertext Transfer Protocol (HTTP)</a:t>
            </a:r>
          </a:p>
          <a:p>
            <a:pPr lvl="1"/>
            <a:r>
              <a:rPr lang="en-US" dirty="0" smtClean="0"/>
              <a:t>This is </a:t>
            </a:r>
            <a:r>
              <a:rPr lang="en-US" u="sng" dirty="0" smtClean="0"/>
              <a:t>very</a:t>
            </a:r>
            <a:r>
              <a:rPr lang="en-US" dirty="0" smtClean="0"/>
              <a:t> broad</a:t>
            </a:r>
          </a:p>
          <a:p>
            <a:pPr marL="349925" lvl="1" indent="0">
              <a:buNone/>
            </a:pPr>
            <a:endParaRPr lang="en-US" dirty="0"/>
          </a:p>
        </p:txBody>
      </p:sp>
    </p:spTree>
    <p:extLst>
      <p:ext uri="{BB962C8B-B14F-4D97-AF65-F5344CB8AC3E}">
        <p14:creationId xmlns:p14="http://schemas.microsoft.com/office/powerpoint/2010/main" val="76668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 is Multidisciplinary</a:t>
            </a:r>
            <a:endParaRPr lang="en-US" dirty="0"/>
          </a:p>
        </p:txBody>
      </p:sp>
      <p:sp>
        <p:nvSpPr>
          <p:cNvPr id="3" name="Content Placeholder 2"/>
          <p:cNvSpPr>
            <a:spLocks noGrp="1"/>
          </p:cNvSpPr>
          <p:nvPr>
            <p:ph idx="1"/>
          </p:nvPr>
        </p:nvSpPr>
        <p:spPr/>
        <p:txBody>
          <a:bodyPr/>
          <a:lstStyle/>
          <a:p>
            <a:r>
              <a:rPr lang="en-US" dirty="0" smtClean="0"/>
              <a:t>A full team is often involved in the development of a website</a:t>
            </a:r>
          </a:p>
          <a:p>
            <a:r>
              <a:rPr lang="en-US" dirty="0" smtClean="0"/>
              <a:t>Involved from Planning, development, delivery and maintenance – beginning to end</a:t>
            </a:r>
          </a:p>
          <a:p>
            <a:r>
              <a:rPr lang="en-US" dirty="0" smtClean="0"/>
              <a:t>What are some of the disciplines involved in Web Development?</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23</a:t>
            </a:fld>
            <a:endParaRPr lang="en-US"/>
          </a:p>
        </p:txBody>
      </p:sp>
    </p:spTree>
    <p:extLst>
      <p:ext uri="{BB962C8B-B14F-4D97-AF65-F5344CB8AC3E}">
        <p14:creationId xmlns:p14="http://schemas.microsoft.com/office/powerpoint/2010/main" val="332202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Disciplines...</a:t>
            </a:r>
            <a:endParaRPr lang="en-US" dirty="0"/>
          </a:p>
        </p:txBody>
      </p:sp>
      <p:sp>
        <p:nvSpPr>
          <p:cNvPr id="3" name="Content Placeholder 2"/>
          <p:cNvSpPr>
            <a:spLocks noGrp="1"/>
          </p:cNvSpPr>
          <p:nvPr>
            <p:ph idx="1"/>
          </p:nvPr>
        </p:nvSpPr>
        <p:spPr/>
        <p:txBody>
          <a:bodyPr lIns="0" tIns="0" rIns="0" bIns="0" numCol="2"/>
          <a:lstStyle/>
          <a:p>
            <a:pPr>
              <a:spcBef>
                <a:spcPts val="796"/>
              </a:spcBef>
              <a:buSzPct val="100000"/>
            </a:pPr>
            <a:r>
              <a:rPr lang="en-US" sz="1600" dirty="0" smtClean="0"/>
              <a:t>System Administration</a:t>
            </a:r>
          </a:p>
          <a:p>
            <a:pPr>
              <a:spcBef>
                <a:spcPts val="796"/>
              </a:spcBef>
              <a:buSzPct val="100000"/>
            </a:pPr>
            <a:r>
              <a:rPr lang="en-US" sz="1600" dirty="0" smtClean="0"/>
              <a:t>Socket Programming</a:t>
            </a:r>
          </a:p>
          <a:p>
            <a:pPr>
              <a:spcBef>
                <a:spcPts val="796"/>
              </a:spcBef>
              <a:buSzPct val="100000"/>
            </a:pPr>
            <a:r>
              <a:rPr lang="en-US" sz="1600" dirty="0" smtClean="0"/>
              <a:t>Data Modeling</a:t>
            </a:r>
          </a:p>
          <a:p>
            <a:pPr>
              <a:spcBef>
                <a:spcPts val="796"/>
              </a:spcBef>
              <a:buSzPct val="100000"/>
            </a:pPr>
            <a:r>
              <a:rPr lang="en-US" sz="1600" dirty="0" smtClean="0"/>
              <a:t>Information Architecture</a:t>
            </a:r>
          </a:p>
          <a:p>
            <a:pPr>
              <a:spcBef>
                <a:spcPts val="796"/>
              </a:spcBef>
              <a:buSzPct val="100000"/>
            </a:pPr>
            <a:r>
              <a:rPr lang="en-US" sz="1600" dirty="0" smtClean="0"/>
              <a:t>Content Strategy</a:t>
            </a:r>
          </a:p>
          <a:p>
            <a:pPr>
              <a:spcBef>
                <a:spcPts val="796"/>
              </a:spcBef>
              <a:buSzPct val="100000"/>
            </a:pPr>
            <a:r>
              <a:rPr lang="en-US" sz="1600" dirty="0" smtClean="0"/>
              <a:t>Usability Engineering</a:t>
            </a:r>
          </a:p>
          <a:p>
            <a:pPr>
              <a:spcBef>
                <a:spcPts val="796"/>
              </a:spcBef>
              <a:buSzPct val="100000"/>
            </a:pPr>
            <a:r>
              <a:rPr lang="en-US" sz="1600" dirty="0" smtClean="0"/>
              <a:t>Database Administration</a:t>
            </a:r>
          </a:p>
          <a:p>
            <a:pPr>
              <a:spcBef>
                <a:spcPts val="796"/>
              </a:spcBef>
              <a:buSzPct val="100000"/>
            </a:pPr>
            <a:r>
              <a:rPr lang="en-US" sz="1600" dirty="0" smtClean="0"/>
              <a:t>Analytics</a:t>
            </a:r>
          </a:p>
          <a:p>
            <a:pPr>
              <a:spcBef>
                <a:spcPts val="796"/>
              </a:spcBef>
              <a:buSzPct val="100000"/>
            </a:pPr>
            <a:r>
              <a:rPr lang="en-US" sz="1600" dirty="0" smtClean="0"/>
              <a:t>Information Security</a:t>
            </a:r>
          </a:p>
          <a:p>
            <a:pPr>
              <a:spcBef>
                <a:spcPts val="796"/>
              </a:spcBef>
              <a:buSzPct val="100000"/>
            </a:pPr>
            <a:r>
              <a:rPr lang="en-US" sz="1600" dirty="0" smtClean="0"/>
              <a:t>Information Design</a:t>
            </a:r>
          </a:p>
          <a:p>
            <a:pPr>
              <a:spcBef>
                <a:spcPts val="796"/>
              </a:spcBef>
              <a:buSzPct val="100000"/>
            </a:pPr>
            <a:r>
              <a:rPr lang="en-US" sz="1600" dirty="0" smtClean="0"/>
              <a:t>Content Creation</a:t>
            </a:r>
          </a:p>
          <a:p>
            <a:pPr>
              <a:spcBef>
                <a:spcPts val="796"/>
              </a:spcBef>
              <a:buSzPct val="100000"/>
            </a:pPr>
            <a:r>
              <a:rPr lang="en-US" sz="1600" dirty="0" smtClean="0"/>
              <a:t>Search Engine Optimization (SEO)</a:t>
            </a:r>
          </a:p>
          <a:p>
            <a:pPr>
              <a:spcBef>
                <a:spcPts val="796"/>
              </a:spcBef>
              <a:buSzPct val="100000"/>
            </a:pPr>
            <a:r>
              <a:rPr lang="en-US" sz="1600" dirty="0" smtClean="0"/>
              <a:t>Server-side Programming</a:t>
            </a:r>
          </a:p>
          <a:p>
            <a:pPr>
              <a:spcBef>
                <a:spcPts val="796"/>
              </a:spcBef>
              <a:buSzPct val="100000"/>
            </a:pPr>
            <a:r>
              <a:rPr lang="en-US" sz="1600" dirty="0" smtClean="0"/>
              <a:t>Client-side scripting</a:t>
            </a:r>
          </a:p>
          <a:p>
            <a:pPr>
              <a:spcBef>
                <a:spcPts val="796"/>
              </a:spcBef>
              <a:buSzPct val="100000"/>
            </a:pPr>
            <a:r>
              <a:rPr lang="en-US" sz="1600" dirty="0" smtClean="0"/>
              <a:t>Network Administration</a:t>
            </a:r>
          </a:p>
          <a:p>
            <a:pPr>
              <a:spcBef>
                <a:spcPts val="796"/>
              </a:spcBef>
              <a:buSzPct val="100000"/>
            </a:pPr>
            <a:r>
              <a:rPr lang="en-US" sz="1600" dirty="0" smtClean="0"/>
              <a:t>Quality Assurance</a:t>
            </a:r>
          </a:p>
          <a:p>
            <a:pPr>
              <a:spcBef>
                <a:spcPts val="796"/>
              </a:spcBef>
              <a:buSzPct val="100000"/>
            </a:pPr>
            <a:r>
              <a:rPr lang="en-US" sz="1600" dirty="0" smtClean="0"/>
              <a:t>Marketing</a:t>
            </a:r>
          </a:p>
          <a:p>
            <a:pPr>
              <a:spcBef>
                <a:spcPts val="796"/>
              </a:spcBef>
              <a:buSzPct val="100000"/>
            </a:pPr>
            <a:r>
              <a:rPr lang="en-US" sz="1600" dirty="0" smtClean="0"/>
              <a:t>Visual Design</a:t>
            </a:r>
          </a:p>
          <a:p>
            <a:pPr>
              <a:spcBef>
                <a:spcPts val="796"/>
              </a:spcBef>
              <a:buSzPct val="100000"/>
            </a:pPr>
            <a:r>
              <a:rPr lang="en-US" sz="1600" dirty="0" smtClean="0"/>
              <a:t>Project management</a:t>
            </a:r>
          </a:p>
          <a:p>
            <a:pPr>
              <a:spcBef>
                <a:spcPts val="796"/>
              </a:spcBef>
              <a:buSzPct val="100000"/>
            </a:pPr>
            <a:r>
              <a:rPr lang="en-US" sz="1600" dirty="0" smtClean="0"/>
              <a:t>Systems programming</a:t>
            </a:r>
          </a:p>
          <a:p>
            <a:pPr>
              <a:spcBef>
                <a:spcPts val="796"/>
              </a:spcBef>
              <a:buSzPct val="100000"/>
            </a:pPr>
            <a:r>
              <a:rPr lang="en-US" sz="1600" dirty="0" smtClean="0"/>
              <a:t>Data Science/Big Data</a:t>
            </a:r>
          </a:p>
          <a:p>
            <a:pPr>
              <a:spcBef>
                <a:spcPts val="796"/>
              </a:spcBef>
              <a:buSzPct val="100000"/>
            </a:pPr>
            <a:r>
              <a:rPr lang="en-US" sz="1600" dirty="0" smtClean="0"/>
              <a:t>Network performance</a:t>
            </a:r>
          </a:p>
          <a:p>
            <a:pPr>
              <a:spcBef>
                <a:spcPts val="796"/>
              </a:spcBef>
              <a:buSzPct val="100000"/>
            </a:pPr>
            <a:r>
              <a:rPr lang="en-US" sz="1600" dirty="0" smtClean="0"/>
              <a:t>Data Performance</a:t>
            </a:r>
          </a:p>
          <a:p>
            <a:pPr>
              <a:spcBef>
                <a:spcPts val="796"/>
              </a:spcBef>
              <a:buSzPct val="100000"/>
            </a:pPr>
            <a:r>
              <a:rPr lang="en-US" sz="1600" dirty="0" smtClean="0"/>
              <a:t>Subject Matter Expertise</a:t>
            </a:r>
          </a:p>
          <a:p>
            <a:pPr>
              <a:spcBef>
                <a:spcPts val="796"/>
              </a:spcBef>
              <a:buSzPct val="100000"/>
            </a:pPr>
            <a:endParaRPr lang="en-US" sz="1600"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24</a:t>
            </a:fld>
            <a:endParaRPr lang="en-US"/>
          </a:p>
        </p:txBody>
      </p:sp>
    </p:spTree>
    <p:extLst>
      <p:ext uri="{BB962C8B-B14F-4D97-AF65-F5344CB8AC3E}">
        <p14:creationId xmlns:p14="http://schemas.microsoft.com/office/powerpoint/2010/main" val="355211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Complicated</a:t>
            </a:r>
            <a:endParaRPr lang="en-US" dirty="0"/>
          </a:p>
        </p:txBody>
      </p:sp>
      <p:sp>
        <p:nvSpPr>
          <p:cNvPr id="3" name="Content Placeholder 2"/>
          <p:cNvSpPr>
            <a:spLocks noGrp="1"/>
          </p:cNvSpPr>
          <p:nvPr>
            <p:ph idx="1"/>
          </p:nvPr>
        </p:nvSpPr>
        <p:spPr/>
        <p:txBody>
          <a:bodyPr/>
          <a:lstStyle/>
          <a:p>
            <a:r>
              <a:rPr lang="en-US" dirty="0" smtClean="0"/>
              <a:t>Many disciplines involved to get it right</a:t>
            </a:r>
          </a:p>
          <a:p>
            <a:r>
              <a:rPr lang="en-US" dirty="0" smtClean="0"/>
              <a:t>Many Players/Stakeholders involved </a:t>
            </a:r>
            <a:r>
              <a:rPr lang="en-US" dirty="0"/>
              <a:t>(</a:t>
            </a:r>
            <a:r>
              <a:rPr lang="en-US" dirty="0" smtClean="0"/>
              <a:t>Project management, business, technology, end users, etc...)</a:t>
            </a:r>
          </a:p>
          <a:p>
            <a:r>
              <a:rPr lang="en-US" dirty="0" smtClean="0"/>
              <a:t>Many tools to choose from – always changing</a:t>
            </a:r>
          </a:p>
          <a:p>
            <a:r>
              <a:rPr lang="en-US" dirty="0" smtClean="0"/>
              <a:t>Many competitive technologies to choose from – very dynamic</a:t>
            </a:r>
          </a:p>
          <a:p>
            <a:r>
              <a:rPr lang="en-US" dirty="0" smtClean="0"/>
              <a:t>Many different platforms – different experiences</a:t>
            </a:r>
          </a:p>
          <a:p>
            <a:pPr lvl="1"/>
            <a:r>
              <a:rPr lang="en-US" dirty="0" smtClean="0"/>
              <a:t>Mac </a:t>
            </a:r>
            <a:r>
              <a:rPr lang="en-US" dirty="0" err="1" smtClean="0"/>
              <a:t>vs</a:t>
            </a:r>
            <a:r>
              <a:rPr lang="en-US" dirty="0" smtClean="0"/>
              <a:t> Windows </a:t>
            </a:r>
            <a:r>
              <a:rPr lang="en-US" dirty="0" err="1" smtClean="0"/>
              <a:t>vs</a:t>
            </a:r>
            <a:r>
              <a:rPr lang="en-US" dirty="0" smtClean="0"/>
              <a:t> </a:t>
            </a:r>
            <a:r>
              <a:rPr lang="en-US" dirty="0" err="1" smtClean="0"/>
              <a:t>linux</a:t>
            </a:r>
            <a:endParaRPr lang="en-US" dirty="0" smtClean="0"/>
          </a:p>
          <a:p>
            <a:pPr lvl="1"/>
            <a:r>
              <a:rPr lang="en-US" dirty="0" err="1" smtClean="0"/>
              <a:t>iOS</a:t>
            </a:r>
            <a:r>
              <a:rPr lang="en-US" dirty="0" smtClean="0"/>
              <a:t> </a:t>
            </a:r>
            <a:r>
              <a:rPr lang="en-US" dirty="0" err="1" smtClean="0"/>
              <a:t>vs</a:t>
            </a:r>
            <a:r>
              <a:rPr lang="en-US" dirty="0" smtClean="0"/>
              <a:t> Android </a:t>
            </a:r>
            <a:r>
              <a:rPr lang="en-US" dirty="0" err="1" smtClean="0"/>
              <a:t>vs</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25</a:t>
            </a:fld>
            <a:endParaRPr lang="en-US"/>
          </a:p>
        </p:txBody>
      </p:sp>
    </p:spTree>
    <p:extLst>
      <p:ext uri="{BB962C8B-B14F-4D97-AF65-F5344CB8AC3E}">
        <p14:creationId xmlns:p14="http://schemas.microsoft.com/office/powerpoint/2010/main" val="245288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Disruptive Technology</a:t>
            </a:r>
            <a:endParaRPr lang="en-US" dirty="0"/>
          </a:p>
        </p:txBody>
      </p:sp>
      <p:sp>
        <p:nvSpPr>
          <p:cNvPr id="3" name="Content Placeholder 2"/>
          <p:cNvSpPr>
            <a:spLocks noGrp="1"/>
          </p:cNvSpPr>
          <p:nvPr>
            <p:ph idx="1"/>
          </p:nvPr>
        </p:nvSpPr>
        <p:spPr/>
        <p:txBody>
          <a:bodyPr/>
          <a:lstStyle/>
          <a:p>
            <a:r>
              <a:rPr lang="en-US" dirty="0" smtClean="0"/>
              <a:t>What is disruptive technology (or disruptive innovation)?</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26</a:t>
            </a:fld>
            <a:endParaRPr lang="en-US"/>
          </a:p>
        </p:txBody>
      </p:sp>
    </p:spTree>
    <p:extLst>
      <p:ext uri="{BB962C8B-B14F-4D97-AF65-F5344CB8AC3E}">
        <p14:creationId xmlns:p14="http://schemas.microsoft.com/office/powerpoint/2010/main" val="58887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Disruptive Technology</a:t>
            </a:r>
            <a:endParaRPr lang="en-US" dirty="0"/>
          </a:p>
        </p:txBody>
      </p:sp>
      <p:sp>
        <p:nvSpPr>
          <p:cNvPr id="3" name="Content Placeholder 2"/>
          <p:cNvSpPr>
            <a:spLocks noGrp="1"/>
          </p:cNvSpPr>
          <p:nvPr>
            <p:ph idx="1"/>
          </p:nvPr>
        </p:nvSpPr>
        <p:spPr/>
        <p:txBody>
          <a:bodyPr/>
          <a:lstStyle/>
          <a:p>
            <a:r>
              <a:rPr lang="en-US" dirty="0" smtClean="0"/>
              <a:t>Innovations cause disruption</a:t>
            </a:r>
          </a:p>
          <a:p>
            <a:r>
              <a:rPr lang="en-US" dirty="0" smtClean="0"/>
              <a:t>What is disruptive innovation?</a:t>
            </a:r>
          </a:p>
          <a:p>
            <a:pPr lvl="1"/>
            <a:r>
              <a:rPr lang="en-US" sz="2000" dirty="0" smtClean="0"/>
              <a:t>A disruptive innovation is an innovation that helps create a new market and value network, and eventually goes on to disrupt an existing market and value network, displacing an earlier technology</a:t>
            </a:r>
            <a:r>
              <a:rPr lang="en-US" dirty="0" smtClean="0"/>
              <a:t>” </a:t>
            </a:r>
            <a:r>
              <a:rPr lang="en-US" sz="1400" dirty="0" smtClean="0">
                <a:hlinkClick r:id="rId2"/>
              </a:rPr>
              <a:t>http://en.wikipedia.org/wiki/Disruptive_innovation</a:t>
            </a:r>
            <a:endParaRPr lang="en-US" sz="1400" dirty="0" smtClean="0"/>
          </a:p>
          <a:p>
            <a:r>
              <a:rPr lang="en-US" dirty="0" smtClean="0"/>
              <a:t>What gets disrupted?</a:t>
            </a:r>
          </a:p>
          <a:p>
            <a:pPr lvl="1"/>
            <a:r>
              <a:rPr lang="en-US" sz="1800" dirty="0" smtClean="0"/>
              <a:t>Social</a:t>
            </a:r>
          </a:p>
          <a:p>
            <a:pPr lvl="1"/>
            <a:r>
              <a:rPr lang="en-US" sz="1800" dirty="0" smtClean="0"/>
              <a:t>Economic</a:t>
            </a:r>
          </a:p>
          <a:p>
            <a:pPr lvl="1"/>
            <a:r>
              <a:rPr lang="en-US" sz="1800" dirty="0" smtClean="0"/>
              <a:t>Cultural</a:t>
            </a:r>
          </a:p>
          <a:p>
            <a:pPr lvl="1"/>
            <a:r>
              <a:rPr lang="en-US" sz="1800" dirty="0" smtClean="0"/>
              <a:t>Political</a:t>
            </a:r>
          </a:p>
          <a:p>
            <a:pPr lvl="1"/>
            <a:r>
              <a:rPr lang="en-US" sz="1800" dirty="0" smtClean="0"/>
              <a:t>Ethical</a:t>
            </a:r>
          </a:p>
          <a:p>
            <a:pPr lvl="1"/>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27</a:t>
            </a:fld>
            <a:endParaRPr lang="en-US"/>
          </a:p>
        </p:txBody>
      </p:sp>
    </p:spTree>
    <p:extLst>
      <p:ext uri="{BB962C8B-B14F-4D97-AF65-F5344CB8AC3E}">
        <p14:creationId xmlns:p14="http://schemas.microsoft.com/office/powerpoint/2010/main" val="50613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Disruptive Innovation</a:t>
            </a: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28</a:t>
            </a:fld>
            <a:endParaRPr lang="en-US"/>
          </a:p>
        </p:txBody>
      </p:sp>
    </p:spTree>
    <p:extLst>
      <p:ext uri="{BB962C8B-B14F-4D97-AF65-F5344CB8AC3E}">
        <p14:creationId xmlns:p14="http://schemas.microsoft.com/office/powerpoint/2010/main" val="255488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Disruptive Innovation</a:t>
            </a:r>
            <a:endParaRPr lang="en-US" dirty="0"/>
          </a:p>
        </p:txBody>
      </p:sp>
      <p:sp>
        <p:nvSpPr>
          <p:cNvPr id="3" name="Content Placeholder 2"/>
          <p:cNvSpPr>
            <a:spLocks noGrp="1"/>
          </p:cNvSpPr>
          <p:nvPr>
            <p:ph idx="1"/>
          </p:nvPr>
        </p:nvSpPr>
        <p:spPr/>
        <p:txBody>
          <a:bodyPr/>
          <a:lstStyle/>
          <a:p>
            <a:r>
              <a:rPr lang="en-US" dirty="0" smtClean="0"/>
              <a:t>Cable TV</a:t>
            </a:r>
          </a:p>
          <a:p>
            <a:pPr lvl="1"/>
            <a:r>
              <a:rPr lang="en-US" sz="1600" dirty="0" smtClean="0"/>
              <a:t>New economy for non-network content </a:t>
            </a:r>
            <a:r>
              <a:rPr lang="en-US" sz="1600" dirty="0" err="1" smtClean="0"/>
              <a:t>prviders</a:t>
            </a:r>
            <a:endParaRPr lang="en-US" sz="1600" dirty="0" smtClean="0"/>
          </a:p>
          <a:p>
            <a:pPr lvl="1"/>
            <a:r>
              <a:rPr lang="en-US" sz="1600" dirty="0" smtClean="0"/>
              <a:t>Duck Dynasty?</a:t>
            </a:r>
          </a:p>
          <a:p>
            <a:r>
              <a:rPr lang="en-US" dirty="0" smtClean="0"/>
              <a:t>High Speed Internet</a:t>
            </a:r>
          </a:p>
          <a:p>
            <a:pPr lvl="1"/>
            <a:r>
              <a:rPr lang="en-US" sz="1600" dirty="0" smtClean="0"/>
              <a:t>Old Dial-ups disappear</a:t>
            </a:r>
          </a:p>
          <a:p>
            <a:pPr lvl="1"/>
            <a:r>
              <a:rPr lang="en-US" sz="1600" dirty="0" smtClean="0"/>
              <a:t>Cable companies struggle to keep up with Fiber</a:t>
            </a:r>
          </a:p>
          <a:p>
            <a:r>
              <a:rPr lang="en-US" dirty="0" smtClean="0"/>
              <a:t>iPod/iPhone/</a:t>
            </a:r>
            <a:r>
              <a:rPr lang="en-US" dirty="0" err="1" smtClean="0"/>
              <a:t>iPad</a:t>
            </a:r>
            <a:r>
              <a:rPr lang="en-US" dirty="0" smtClean="0"/>
              <a:t>/iTunes?</a:t>
            </a:r>
          </a:p>
          <a:p>
            <a:pPr lvl="1"/>
            <a:r>
              <a:rPr lang="en-US" sz="1600" dirty="0" smtClean="0"/>
              <a:t>Pay a subscription fee to hold your music</a:t>
            </a:r>
          </a:p>
          <a:p>
            <a:r>
              <a:rPr lang="en-US" dirty="0" smtClean="0"/>
              <a:t>Google Play Music?</a:t>
            </a:r>
          </a:p>
          <a:p>
            <a:pPr lvl="1"/>
            <a:r>
              <a:rPr lang="en-US" sz="1600" dirty="0" smtClean="0"/>
              <a:t>Pay a subscription fee to get any music you want</a:t>
            </a:r>
            <a:endParaRPr lang="en-US" sz="1600"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29</a:t>
            </a:fld>
            <a:endParaRPr lang="en-US"/>
          </a:p>
        </p:txBody>
      </p:sp>
    </p:spTree>
    <p:extLst>
      <p:ext uri="{BB962C8B-B14F-4D97-AF65-F5344CB8AC3E}">
        <p14:creationId xmlns:p14="http://schemas.microsoft.com/office/powerpoint/2010/main" val="23134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3" name="Content Placeholder 2"/>
          <p:cNvSpPr>
            <a:spLocks noGrp="1"/>
          </p:cNvSpPr>
          <p:nvPr>
            <p:ph idx="1"/>
          </p:nvPr>
        </p:nvSpPr>
        <p:spPr/>
        <p:txBody>
          <a:bodyPr/>
          <a:lstStyle/>
          <a:p>
            <a:r>
              <a:rPr lang="en-US" b="1" dirty="0"/>
              <a:t>Instructor</a:t>
            </a:r>
            <a:r>
              <a:rPr lang="en-US" dirty="0"/>
              <a:t>:  </a:t>
            </a:r>
            <a:r>
              <a:rPr lang="en-US" b="1" dirty="0"/>
              <a:t>Richard M. Plotka</a:t>
            </a:r>
            <a:endParaRPr lang="en-US" dirty="0"/>
          </a:p>
          <a:p>
            <a:pPr lvl="1"/>
            <a:r>
              <a:rPr lang="en-US" b="1" dirty="0"/>
              <a:t>Office location:  </a:t>
            </a:r>
            <a:r>
              <a:rPr lang="en-US" b="1" dirty="0" err="1" smtClean="0"/>
              <a:t>Lally</a:t>
            </a:r>
            <a:r>
              <a:rPr lang="en-US" b="1" dirty="0" smtClean="0"/>
              <a:t>, room 304</a:t>
            </a:r>
            <a:endParaRPr lang="en-US" dirty="0"/>
          </a:p>
          <a:p>
            <a:pPr lvl="1"/>
            <a:r>
              <a:rPr lang="en-US" b="1" dirty="0"/>
              <a:t>Telephone number:  </a:t>
            </a:r>
            <a:r>
              <a:rPr lang="en-US" b="1" dirty="0" smtClean="0"/>
              <a:t>516-527-9860</a:t>
            </a:r>
            <a:endParaRPr lang="en-US" dirty="0"/>
          </a:p>
          <a:p>
            <a:pPr lvl="1"/>
            <a:r>
              <a:rPr lang="en-US" b="1" dirty="0"/>
              <a:t>Office hours: </a:t>
            </a:r>
            <a:r>
              <a:rPr lang="en-US" b="1" dirty="0" smtClean="0"/>
              <a:t>Thursday 2:</a:t>
            </a:r>
            <a:r>
              <a:rPr lang="en-US" b="1" dirty="0"/>
              <a:t>0</a:t>
            </a:r>
            <a:r>
              <a:rPr lang="en-US" b="1" dirty="0" smtClean="0"/>
              <a:t>0-3:30 or by appointment</a:t>
            </a:r>
          </a:p>
          <a:p>
            <a:pPr lvl="1"/>
            <a:r>
              <a:rPr lang="en-US" b="1" dirty="0" smtClean="0"/>
              <a:t>E</a:t>
            </a:r>
            <a:r>
              <a:rPr lang="en-US" b="1" dirty="0"/>
              <a:t>-mail address: </a:t>
            </a:r>
            <a:r>
              <a:rPr lang="en-US" b="1" u="sng" dirty="0" smtClean="0">
                <a:hlinkClick r:id="rId2"/>
              </a:rPr>
              <a:t>rplotka@</a:t>
            </a:r>
            <a:r>
              <a:rPr lang="en-US" b="1" u="sng" dirty="0">
                <a:hlinkClick r:id="rId2"/>
              </a:rPr>
              <a:t>rpi.edu</a:t>
            </a:r>
            <a:endParaRPr lang="en-US" dirty="0"/>
          </a:p>
          <a:p>
            <a:pPr lvl="1"/>
            <a:r>
              <a:rPr lang="en-US" b="1" dirty="0"/>
              <a:t>Skype : </a:t>
            </a:r>
            <a:r>
              <a:rPr lang="en-US" b="1" dirty="0" err="1" smtClean="0"/>
              <a:t>shen.lung</a:t>
            </a:r>
            <a:r>
              <a:rPr lang="en-US" b="1" dirty="0" smtClean="0"/>
              <a:t> </a:t>
            </a:r>
          </a:p>
          <a:p>
            <a:pPr lvl="1"/>
            <a:r>
              <a:rPr lang="en-US" b="1" dirty="0" smtClean="0"/>
              <a:t>LinkedIn &amp; FB &amp; G+ : rplotka</a:t>
            </a:r>
            <a:r>
              <a:rPr lang="en-US" b="1" dirty="0"/>
              <a:t>@tsi400.com</a:t>
            </a:r>
            <a:endParaRPr lang="en-US" dirty="0"/>
          </a:p>
          <a:p>
            <a:r>
              <a:rPr lang="en-US" b="1" u="sng" dirty="0"/>
              <a:t>Teaching Assistant</a:t>
            </a:r>
            <a:r>
              <a:rPr lang="en-US" b="1" dirty="0"/>
              <a:t>: </a:t>
            </a:r>
            <a:endParaRPr lang="en-US" dirty="0"/>
          </a:p>
          <a:p>
            <a:pPr lvl="1"/>
            <a:r>
              <a:rPr lang="en-US" b="1" dirty="0"/>
              <a:t>TA office location: ITWS Lab – </a:t>
            </a:r>
            <a:r>
              <a:rPr lang="en-US" b="1" dirty="0" err="1"/>
              <a:t>Lally</a:t>
            </a:r>
            <a:r>
              <a:rPr lang="en-US" b="1" dirty="0"/>
              <a:t> 205</a:t>
            </a:r>
            <a:endParaRPr lang="en-US" dirty="0"/>
          </a:p>
          <a:p>
            <a:pPr lvl="1"/>
            <a:r>
              <a:rPr lang="en-US" b="1" dirty="0"/>
              <a:t>TA office hours: </a:t>
            </a:r>
            <a:endParaRPr lang="en-US" b="1" dirty="0" smtClean="0"/>
          </a:p>
          <a:p>
            <a:pPr lvl="1"/>
            <a:r>
              <a:rPr lang="en-US" b="1" dirty="0" smtClean="0"/>
              <a:t>TA </a:t>
            </a:r>
            <a:r>
              <a:rPr lang="en-US" b="1" dirty="0"/>
              <a:t>e-mail</a:t>
            </a:r>
            <a:r>
              <a:rPr lang="en-US" b="1" dirty="0" smtClean="0"/>
              <a:t>:</a:t>
            </a:r>
            <a:endParaRPr lang="en-US" dirty="0"/>
          </a:p>
        </p:txBody>
      </p:sp>
      <p:sp>
        <p:nvSpPr>
          <p:cNvPr id="5" name="Footer Placeholder 4"/>
          <p:cNvSpPr>
            <a:spLocks noGrp="1"/>
          </p:cNvSpPr>
          <p:nvPr>
            <p:ph type="ftr" sz="quarter" idx="11"/>
          </p:nvPr>
        </p:nvSpPr>
        <p:spPr/>
        <p:txBody>
          <a:bodyPr/>
          <a:lstStyle/>
          <a:p>
            <a:r>
              <a:rPr lang="en-US" dirty="0"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t>3</a:t>
            </a:fld>
            <a:endParaRPr lang="en-US"/>
          </a:p>
        </p:txBody>
      </p:sp>
    </p:spTree>
    <p:extLst>
      <p:ext uri="{BB962C8B-B14F-4D97-AF65-F5344CB8AC3E}">
        <p14:creationId xmlns:p14="http://schemas.microsoft.com/office/powerpoint/2010/main" val="40805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30</a:t>
            </a:fld>
            <a:endParaRPr lang="en-US"/>
          </a:p>
        </p:txBody>
      </p:sp>
    </p:spTree>
    <p:extLst>
      <p:ext uri="{BB962C8B-B14F-4D97-AF65-F5344CB8AC3E}">
        <p14:creationId xmlns:p14="http://schemas.microsoft.com/office/powerpoint/2010/main" val="259296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lstStyle/>
          <a:p>
            <a:r>
              <a:rPr lang="en-US" b="1" dirty="0" smtClean="0"/>
              <a:t>Introductions</a:t>
            </a:r>
          </a:p>
          <a:p>
            <a:pPr lvl="1"/>
            <a:r>
              <a:rPr lang="en-US" b="1" dirty="0" smtClean="0"/>
              <a:t>Stand up</a:t>
            </a:r>
          </a:p>
          <a:p>
            <a:pPr lvl="1"/>
            <a:r>
              <a:rPr lang="en-US" b="1" dirty="0" smtClean="0"/>
              <a:t>Name</a:t>
            </a:r>
          </a:p>
          <a:p>
            <a:pPr lvl="1"/>
            <a:r>
              <a:rPr lang="en-US" b="1" dirty="0" smtClean="0"/>
              <a:t>Where are you from</a:t>
            </a:r>
          </a:p>
          <a:p>
            <a:pPr lvl="1"/>
            <a:r>
              <a:rPr lang="en-US" b="1" dirty="0" smtClean="0"/>
              <a:t>Major/concentration</a:t>
            </a:r>
          </a:p>
          <a:p>
            <a:pPr lvl="1"/>
            <a:r>
              <a:rPr lang="en-US" b="1" dirty="0" smtClean="0"/>
              <a:t>Experience</a:t>
            </a:r>
          </a:p>
          <a:p>
            <a:pPr lvl="1"/>
            <a:r>
              <a:rPr lang="en-US" b="1" dirty="0" smtClean="0"/>
              <a:t>Interests</a:t>
            </a:r>
          </a:p>
          <a:p>
            <a:pPr lvl="1"/>
            <a:r>
              <a:rPr lang="en-US" b="1" dirty="0" smtClean="0"/>
              <a:t>What are you hoping to get from this course</a:t>
            </a:r>
          </a:p>
          <a:p>
            <a:pPr lvl="1"/>
            <a:r>
              <a:rPr lang="en-US" b="1" smtClean="0"/>
              <a:t>Any hobbies</a:t>
            </a:r>
            <a:endParaRPr lang="en-US" dirty="0"/>
          </a:p>
        </p:txBody>
      </p:sp>
      <p:sp>
        <p:nvSpPr>
          <p:cNvPr id="5" name="Footer Placeholder 4"/>
          <p:cNvSpPr>
            <a:spLocks noGrp="1"/>
          </p:cNvSpPr>
          <p:nvPr>
            <p:ph type="ftr" sz="quarter" idx="11"/>
          </p:nvPr>
        </p:nvSpPr>
        <p:spPr/>
        <p:txBody>
          <a:bodyPr/>
          <a:lstStyle/>
          <a:p>
            <a:r>
              <a:rPr lang="en-US" dirty="0" smtClean="0"/>
              <a:t>Web Systems I</a:t>
            </a:r>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t>4</a:t>
            </a:fld>
            <a:endParaRPr lang="en-US"/>
          </a:p>
        </p:txBody>
      </p:sp>
    </p:spTree>
    <p:extLst>
      <p:ext uri="{BB962C8B-B14F-4D97-AF65-F5344CB8AC3E}">
        <p14:creationId xmlns:p14="http://schemas.microsoft.com/office/powerpoint/2010/main" val="102313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Where? </a:t>
            </a:r>
            <a:endParaRPr lang="en-US" dirty="0"/>
          </a:p>
        </p:txBody>
      </p:sp>
      <p:sp>
        <p:nvSpPr>
          <p:cNvPr id="3" name="Content Placeholder 2"/>
          <p:cNvSpPr>
            <a:spLocks noGrp="1"/>
          </p:cNvSpPr>
          <p:nvPr>
            <p:ph idx="1"/>
          </p:nvPr>
        </p:nvSpPr>
        <p:spPr/>
        <p:txBody>
          <a:bodyPr/>
          <a:lstStyle/>
          <a:p>
            <a:r>
              <a:rPr lang="en-US" b="1" dirty="0" smtClean="0"/>
              <a:t>Web Systems I :  ITWS 2110 &amp; CSCI4961</a:t>
            </a:r>
          </a:p>
          <a:p>
            <a:r>
              <a:rPr lang="en-US" b="1" dirty="0" err="1" smtClean="0"/>
              <a:t>Lally</a:t>
            </a:r>
            <a:r>
              <a:rPr lang="en-US" b="1" dirty="0" smtClean="0"/>
              <a:t> Hall Room 104</a:t>
            </a:r>
          </a:p>
          <a:p>
            <a:pPr marL="349925" lvl="1" indent="0">
              <a:buNone/>
            </a:pPr>
            <a:endParaRPr lang="en-US" b="1" u="sng" dirty="0" smtClean="0"/>
          </a:p>
          <a:p>
            <a:pPr lvl="1"/>
            <a:endParaRPr lang="en-US" dirty="0"/>
          </a:p>
        </p:txBody>
      </p:sp>
      <p:sp>
        <p:nvSpPr>
          <p:cNvPr id="6" name="Slide Number Placeholder 5"/>
          <p:cNvSpPr>
            <a:spLocks noGrp="1"/>
          </p:cNvSpPr>
          <p:nvPr>
            <p:ph type="sldNum" sz="quarter" idx="12"/>
          </p:nvPr>
        </p:nvSpPr>
        <p:spPr/>
        <p:txBody>
          <a:bodyPr/>
          <a:lstStyle/>
          <a:p>
            <a:fld id="{1348FA58-ACD3-EF48-A0D6-1D05E71C8433}" type="slidenum">
              <a:rPr lang="en-US" smtClean="0"/>
              <a:t>5</a:t>
            </a:fld>
            <a:endParaRPr lang="en-US"/>
          </a:p>
        </p:txBody>
      </p:sp>
      <p:sp>
        <p:nvSpPr>
          <p:cNvPr id="7" name="Footer Placeholder 4"/>
          <p:cNvSpPr txBox="1">
            <a:spLocks/>
          </p:cNvSpPr>
          <p:nvPr/>
        </p:nvSpPr>
        <p:spPr>
          <a:xfrm>
            <a:off x="3276600" y="636886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Web Systems I</a:t>
            </a:r>
            <a:endParaRPr lang="en-US" dirty="0"/>
          </a:p>
        </p:txBody>
      </p:sp>
    </p:spTree>
    <p:extLst>
      <p:ext uri="{BB962C8B-B14F-4D97-AF65-F5344CB8AC3E}">
        <p14:creationId xmlns:p14="http://schemas.microsoft.com/office/powerpoint/2010/main" val="1143941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Introduction to the course</a:t>
            </a:r>
          </a:p>
        </p:txBody>
      </p:sp>
      <p:sp>
        <p:nvSpPr>
          <p:cNvPr id="45059" name="Rectangle 2"/>
          <p:cNvSpPr>
            <a:spLocks noGrp="1" noChangeArrowheads="1"/>
          </p:cNvSpPr>
          <p:nvPr>
            <p:ph idx="1"/>
          </p:nvPr>
        </p:nvSpPr>
        <p:spPr/>
        <p:txBody>
          <a:bodyPr/>
          <a:lstStyle/>
          <a:p>
            <a:r>
              <a:rPr lang="en-US" dirty="0" smtClean="0">
                <a:hlinkClick r:id="rId3" action="ppaction://hlinkfile"/>
              </a:rPr>
              <a:t>Syllabus</a:t>
            </a:r>
            <a:endParaRPr lang="en-US" dirty="0" smtClean="0"/>
          </a:p>
          <a:p>
            <a:r>
              <a:rPr lang="en-US" dirty="0">
                <a:hlinkClick r:id="rId4" action="ppaction://hlinksldjump"/>
              </a:rPr>
              <a:t>Course </a:t>
            </a:r>
            <a:r>
              <a:rPr lang="en-US" dirty="0" smtClean="0">
                <a:hlinkClick r:id="rId4" action="ppaction://hlinksldjump"/>
              </a:rPr>
              <a:t>Structure</a:t>
            </a:r>
            <a:endParaRPr lang="en-US" dirty="0" smtClean="0"/>
          </a:p>
          <a:p>
            <a:r>
              <a:rPr lang="en-US" dirty="0" smtClean="0">
                <a:hlinkClick r:id="rId5" action="ppaction://hlinksldjump"/>
              </a:rPr>
              <a:t>Requirements/Expectations</a:t>
            </a:r>
            <a:endParaRPr lang="en-US" dirty="0" smtClean="0"/>
          </a:p>
          <a:p>
            <a:r>
              <a:rPr lang="en-US" dirty="0" smtClean="0">
                <a:hlinkClick r:id="rId6" action="ppaction://hlinksldjump"/>
              </a:rPr>
              <a:t>Course Content</a:t>
            </a:r>
            <a:endParaRPr lang="en-US" dirty="0" smtClean="0"/>
          </a:p>
          <a:p>
            <a:r>
              <a:rPr lang="en-US" dirty="0" smtClean="0">
                <a:hlinkClick r:id="rId7" action="ppaction://hlinksldjump"/>
              </a:rPr>
              <a:t>Term Project</a:t>
            </a:r>
            <a:endParaRPr lang="en-US" dirty="0" smtClean="0"/>
          </a:p>
          <a:p>
            <a:r>
              <a:rPr lang="en-US" dirty="0" smtClean="0">
                <a:hlinkClick r:id="rId8" action="ppaction://hlinksldjump"/>
              </a:rPr>
              <a:t>Groups</a:t>
            </a:r>
            <a:endParaRPr lang="en-US" dirty="0" smtClean="0"/>
          </a:p>
          <a:p>
            <a:endParaRPr lang="en-US" dirty="0" smtClean="0"/>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6</a:t>
            </a:fld>
            <a:endParaRPr lang="en-US"/>
          </a:p>
        </p:txBody>
      </p:sp>
    </p:spTree>
    <p:extLst>
      <p:ext uri="{BB962C8B-B14F-4D97-AF65-F5344CB8AC3E}">
        <p14:creationId xmlns:p14="http://schemas.microsoft.com/office/powerpoint/2010/main" val="26317394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Introduction to the course</a:t>
            </a:r>
          </a:p>
        </p:txBody>
      </p:sp>
      <p:sp>
        <p:nvSpPr>
          <p:cNvPr id="45059" name="Rectangle 2"/>
          <p:cNvSpPr>
            <a:spLocks noGrp="1" noChangeArrowheads="1"/>
          </p:cNvSpPr>
          <p:nvPr>
            <p:ph idx="1"/>
          </p:nvPr>
        </p:nvSpPr>
        <p:spPr/>
        <p:txBody>
          <a:bodyPr/>
          <a:lstStyle/>
          <a:p>
            <a:r>
              <a:rPr lang="en-US" dirty="0" smtClean="0"/>
              <a:t>Course </a:t>
            </a:r>
            <a:r>
              <a:rPr lang="en-US" dirty="0"/>
              <a:t>Structure</a:t>
            </a:r>
          </a:p>
          <a:p>
            <a:pPr lvl="2"/>
            <a:r>
              <a:rPr lang="en-US" dirty="0"/>
              <a:t>Lectures</a:t>
            </a:r>
          </a:p>
          <a:p>
            <a:pPr lvl="2"/>
            <a:r>
              <a:rPr lang="en-US" dirty="0"/>
              <a:t>Labs/Homework</a:t>
            </a:r>
          </a:p>
          <a:p>
            <a:pPr lvl="2"/>
            <a:r>
              <a:rPr lang="en-US" dirty="0"/>
              <a:t>Quizzes</a:t>
            </a:r>
          </a:p>
          <a:p>
            <a:pPr lvl="2"/>
            <a:r>
              <a:rPr lang="en-US" dirty="0"/>
              <a:t>Final Projects</a:t>
            </a:r>
          </a:p>
          <a:p>
            <a:pPr lvl="2"/>
            <a:r>
              <a:rPr lang="en-US" dirty="0"/>
              <a:t>Discussion </a:t>
            </a:r>
            <a:r>
              <a:rPr lang="en-US" dirty="0" smtClean="0"/>
              <a:t>Board</a:t>
            </a:r>
          </a:p>
          <a:p>
            <a:pPr marL="0" indent="0">
              <a:buNone/>
            </a:pPr>
            <a:endParaRPr lang="en-US" dirty="0" smtClean="0"/>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Web Systems I</a:t>
            </a:r>
            <a:endParaRPr lang="en-US"/>
          </a:p>
        </p:txBody>
      </p:sp>
      <p:sp>
        <p:nvSpPr>
          <p:cNvPr id="4" name="Slide Number Placeholder 3"/>
          <p:cNvSpPr>
            <a:spLocks noGrp="1"/>
          </p:cNvSpPr>
          <p:nvPr>
            <p:ph type="sldNum" sz="quarter" idx="12"/>
          </p:nvPr>
        </p:nvSpPr>
        <p:spPr/>
        <p:txBody>
          <a:bodyPr/>
          <a:lstStyle/>
          <a:p>
            <a:fld id="{1348FA58-ACD3-EF48-A0D6-1D05E71C8433}" type="slidenum">
              <a:rPr lang="en-US" smtClean="0"/>
              <a:t>7</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sz="2000" dirty="0" smtClean="0"/>
              <a:t>Come to class prepared</a:t>
            </a:r>
          </a:p>
          <a:p>
            <a:r>
              <a:rPr lang="en-US" sz="2000" baseline="0" dirty="0" smtClean="0"/>
              <a:t>Participate</a:t>
            </a:r>
          </a:p>
          <a:p>
            <a:r>
              <a:rPr lang="en-US" sz="2000" dirty="0" smtClean="0"/>
              <a:t>Contribute to your groups/teams</a:t>
            </a:r>
          </a:p>
          <a:p>
            <a:r>
              <a:rPr lang="en-US" sz="2000" baseline="0" dirty="0" smtClean="0"/>
              <a:t>Laptops a must.  We will be loading and configuring software tools to facilitate</a:t>
            </a:r>
            <a:r>
              <a:rPr lang="en-US" sz="2000" dirty="0" smtClean="0"/>
              <a:t> the labs, homework and quizzes</a:t>
            </a:r>
          </a:p>
          <a:p>
            <a:r>
              <a:rPr lang="en-US" sz="2000" dirty="0" smtClean="0"/>
              <a:t>Collaboration vs. Plagiarism – Ethics – give credit where credit is due</a:t>
            </a:r>
          </a:p>
          <a:p>
            <a:r>
              <a:rPr lang="en-US" sz="2000" dirty="0" smtClean="0"/>
              <a:t>Remember – Individual assignments (quizzes) are not collaborative – but will be open Internet.</a:t>
            </a:r>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8</a:t>
            </a:fld>
            <a:endParaRPr lang="en-US"/>
          </a:p>
        </p:txBody>
      </p:sp>
    </p:spTree>
    <p:extLst>
      <p:ext uri="{BB962C8B-B14F-4D97-AF65-F5344CB8AC3E}">
        <p14:creationId xmlns:p14="http://schemas.microsoft.com/office/powerpoint/2010/main" val="6159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How Web servers work</a:t>
            </a:r>
          </a:p>
          <a:p>
            <a:r>
              <a:rPr lang="en-US" dirty="0" smtClean="0"/>
              <a:t>Data on the Web (HTML ,XHTML, XML, JSON)</a:t>
            </a:r>
          </a:p>
          <a:p>
            <a:r>
              <a:rPr lang="en-US" dirty="0" smtClean="0"/>
              <a:t>Presentation on the Web (CSS, JavaScript, </a:t>
            </a:r>
            <a:r>
              <a:rPr lang="en-US" dirty="0" err="1" smtClean="0"/>
              <a:t>jQuery</a:t>
            </a:r>
            <a:r>
              <a:rPr lang="en-US" dirty="0" smtClean="0"/>
              <a:t>, AJAX)</a:t>
            </a:r>
          </a:p>
          <a:p>
            <a:r>
              <a:rPr lang="en-US" dirty="0" smtClean="0"/>
              <a:t>Front-end development workflow</a:t>
            </a:r>
          </a:p>
          <a:p>
            <a:r>
              <a:rPr lang="en-US" dirty="0" smtClean="0"/>
              <a:t>Back-end (server-side) programing (PHP, MySQL)</a:t>
            </a:r>
          </a:p>
          <a:p>
            <a:r>
              <a:rPr lang="en-US" dirty="0" smtClean="0"/>
              <a:t>Back-end development workflow</a:t>
            </a:r>
          </a:p>
          <a:p>
            <a:r>
              <a:rPr lang="en-US" dirty="0" smtClean="0"/>
              <a:t>Tying it all back together (Web Services, APIs, Security, </a:t>
            </a:r>
            <a:r>
              <a:rPr lang="en-US" dirty="0" err="1" smtClean="0"/>
              <a:t>etc</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Web Systems I</a:t>
            </a:r>
            <a:endParaRPr lang="en-US"/>
          </a:p>
        </p:txBody>
      </p:sp>
      <p:sp>
        <p:nvSpPr>
          <p:cNvPr id="6" name="Slide Number Placeholder 5"/>
          <p:cNvSpPr>
            <a:spLocks noGrp="1"/>
          </p:cNvSpPr>
          <p:nvPr>
            <p:ph type="sldNum" sz="quarter" idx="12"/>
          </p:nvPr>
        </p:nvSpPr>
        <p:spPr/>
        <p:txBody>
          <a:bodyPr/>
          <a:lstStyle/>
          <a:p>
            <a:fld id="{1348FA58-ACD3-EF48-A0D6-1D05E71C8433}" type="slidenum">
              <a:rPr lang="en-US" smtClean="0"/>
              <a:t>9</a:t>
            </a:fld>
            <a:endParaRPr lang="en-US"/>
          </a:p>
        </p:txBody>
      </p:sp>
    </p:spTree>
    <p:extLst>
      <p:ext uri="{BB962C8B-B14F-4D97-AF65-F5344CB8AC3E}">
        <p14:creationId xmlns:p14="http://schemas.microsoft.com/office/powerpoint/2010/main" val="924126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PI Class Lectur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0" cmpd="sng">
          <a:solidFill>
            <a:schemeClr val="accent1"/>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RPI Class Lecture.potx</Template>
  <TotalTime>24007</TotalTime>
  <Words>1947</Words>
  <Application>Microsoft Macintosh PowerPoint</Application>
  <PresentationFormat>On-screen Show (4:3)</PresentationFormat>
  <Paragraphs>299</Paragraphs>
  <Slides>30</Slides>
  <Notes>12</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RPI Class Lecture</vt:lpstr>
      <vt:lpstr>Web Systems I</vt:lpstr>
      <vt:lpstr>Details</vt:lpstr>
      <vt:lpstr>Who are we?</vt:lpstr>
      <vt:lpstr>Who are you?</vt:lpstr>
      <vt:lpstr>What?     Where? </vt:lpstr>
      <vt:lpstr>Introduction to the course</vt:lpstr>
      <vt:lpstr>Introduction to the course</vt:lpstr>
      <vt:lpstr>Expectations</vt:lpstr>
      <vt:lpstr>Content</vt:lpstr>
      <vt:lpstr>We will touch on</vt:lpstr>
      <vt:lpstr>Tools</vt:lpstr>
      <vt:lpstr>Some tools we will use in this class</vt:lpstr>
      <vt:lpstr>Term Project Assignment</vt:lpstr>
      <vt:lpstr>Term Project Assignment</vt:lpstr>
      <vt:lpstr>Term Project Assignment</vt:lpstr>
      <vt:lpstr>Term Project Assignment</vt:lpstr>
      <vt:lpstr>Term Project Assignment</vt:lpstr>
      <vt:lpstr>Term Project Assignment</vt:lpstr>
      <vt:lpstr>Term Project - Dates</vt:lpstr>
      <vt:lpstr>Groups</vt:lpstr>
      <vt:lpstr>Groups</vt:lpstr>
      <vt:lpstr>Let’s get started</vt:lpstr>
      <vt:lpstr>Web Development is Multidisciplinary</vt:lpstr>
      <vt:lpstr>Disciplines...</vt:lpstr>
      <vt:lpstr>It is Complicated</vt:lpstr>
      <vt:lpstr>Disruptive Technology</vt:lpstr>
      <vt:lpstr>Disruptive Technology</vt:lpstr>
      <vt:lpstr>Examples of Disruptive Innovation</vt:lpstr>
      <vt:lpstr>Examples of Disruptive Innovation</vt:lpstr>
      <vt:lpstr>Questions?</vt:lpstr>
    </vt:vector>
  </TitlesOfParts>
  <Company>Rensselaer Polytechnic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Richard Plotka</cp:lastModifiedBy>
  <cp:revision>386</cp:revision>
  <dcterms:created xsi:type="dcterms:W3CDTF">2009-10-22T03:28:47Z</dcterms:created>
  <dcterms:modified xsi:type="dcterms:W3CDTF">2015-08-29T16:34:27Z</dcterms:modified>
</cp:coreProperties>
</file>