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66"/>
  </p:notesMasterIdLst>
  <p:handoutMasterIdLst>
    <p:handoutMasterId r:id="rId67"/>
  </p:handoutMasterIdLst>
  <p:sldIdLst>
    <p:sldId id="257" r:id="rId2"/>
    <p:sldId id="383" r:id="rId3"/>
    <p:sldId id="482" r:id="rId4"/>
    <p:sldId id="481" r:id="rId5"/>
    <p:sldId id="483"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50"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48" r:id="rId43"/>
    <p:sldId id="486" r:id="rId44"/>
    <p:sldId id="449" r:id="rId45"/>
    <p:sldId id="451" r:id="rId46"/>
    <p:sldId id="452" r:id="rId47"/>
    <p:sldId id="453" r:id="rId48"/>
    <p:sldId id="454" r:id="rId49"/>
    <p:sldId id="455" r:id="rId50"/>
    <p:sldId id="456" r:id="rId51"/>
    <p:sldId id="469" r:id="rId52"/>
    <p:sldId id="472" r:id="rId53"/>
    <p:sldId id="475" r:id="rId54"/>
    <p:sldId id="476" r:id="rId55"/>
    <p:sldId id="477" r:id="rId56"/>
    <p:sldId id="478" r:id="rId57"/>
    <p:sldId id="479" r:id="rId58"/>
    <p:sldId id="480" r:id="rId59"/>
    <p:sldId id="485" r:id="rId60"/>
    <p:sldId id="484" r:id="rId61"/>
    <p:sldId id="465" r:id="rId62"/>
    <p:sldId id="466" r:id="rId63"/>
    <p:sldId id="467" r:id="rId64"/>
    <p:sldId id="468"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584"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3EAA20-BC4C-B144-84EA-03B55125E5D5}" type="datetimeFigureOut">
              <a:rPr lang="en-US" smtClean="0"/>
              <a:t>8/16/15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FFA724-83E2-1041-A4D7-72331224B840}" type="slidenum">
              <a:rPr lang="en-US" smtClean="0"/>
              <a:t>‹#›</a:t>
            </a:fld>
            <a:endParaRPr lang="en-US"/>
          </a:p>
        </p:txBody>
      </p:sp>
    </p:spTree>
    <p:extLst>
      <p:ext uri="{BB962C8B-B14F-4D97-AF65-F5344CB8AC3E}">
        <p14:creationId xmlns:p14="http://schemas.microsoft.com/office/powerpoint/2010/main" val="184131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E720B-BE6A-FB4B-9CD8-77D912E0FF05}" type="datetimeFigureOut">
              <a:rPr lang="en-US" smtClean="0"/>
              <a:pPr/>
              <a:t>8/16/15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348FD-417E-BC4B-85B9-A87AE63942A8}" type="slidenum">
              <a:rPr lang="en-US" smtClean="0"/>
              <a:pPr/>
              <a:t>‹#›</a:t>
            </a:fld>
            <a:endParaRPr lang="en-US"/>
          </a:p>
        </p:txBody>
      </p:sp>
    </p:spTree>
    <p:extLst>
      <p:ext uri="{BB962C8B-B14F-4D97-AF65-F5344CB8AC3E}">
        <p14:creationId xmlns:p14="http://schemas.microsoft.com/office/powerpoint/2010/main" val="37441495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p:spPr>
        <p:txBody>
          <a:bodyPr/>
          <a:lstStyle/>
          <a:p>
            <a:pPr>
              <a:buFont typeface="Wingdings" pitchFamily="-109" charset="2"/>
              <a:buNone/>
            </a:pPr>
            <a:fld id="{311C75D7-F00C-D942-A740-04C5BD4F3BC7}" type="slidenum">
              <a:rPr lang="en-GB">
                <a:latin typeface="Times New Roman" pitchFamily="-109" charset="0"/>
                <a:ea typeface="Bitstream Vera Sans" pitchFamily="-109" charset="0"/>
                <a:cs typeface="Bitstream Vera Sans" pitchFamily="-109" charset="0"/>
              </a:rPr>
              <a:pPr>
                <a:buFont typeface="Wingdings" pitchFamily="-109" charset="2"/>
                <a:buNone/>
              </a:pPr>
              <a:t>1</a:t>
            </a:fld>
            <a:endParaRPr lang="en-GB">
              <a:latin typeface="Times New Roman" pitchFamily="-109" charset="0"/>
              <a:ea typeface="Bitstream Vera Sans" pitchFamily="-109" charset="0"/>
              <a:cs typeface="Bitstream Vera Sans" pitchFamily="-109" charset="0"/>
            </a:endParaRPr>
          </a:p>
        </p:txBody>
      </p:sp>
      <p:sp>
        <p:nvSpPr>
          <p:cNvPr id="17411"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17412" name="Text Box 2"/>
          <p:cNvSpPr>
            <a:spLocks noGrp="1" noChangeArrowheads="1"/>
          </p:cNvSpPr>
          <p:nvPr>
            <p:ph type="body" idx="1"/>
          </p:nvPr>
        </p:nvSpPr>
        <p:spPr>
          <a:xfrm>
            <a:off x="686360" y="4342535"/>
            <a:ext cx="5486681" cy="4114511"/>
          </a:xfrm>
          <a:noFill/>
          <a:ln/>
        </p:spPr>
        <p:txBody>
          <a:bodyPr wrap="none" anchor="ctr"/>
          <a:lstStyle/>
          <a:p>
            <a:endParaRPr lang="en-US">
              <a:latin typeface="Times New Roman" pitchFamily="-109"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4</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6</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Moms are idempotent – “no matter how</a:t>
            </a:r>
            <a:r>
              <a:rPr lang="en-US" baseline="0" dirty="0" smtClean="0"/>
              <a:t> many times you ask me – the answer is still no”</a:t>
            </a:r>
            <a:endParaRPr lang="en-US" dirty="0"/>
          </a:p>
        </p:txBody>
      </p:sp>
      <p:sp>
        <p:nvSpPr>
          <p:cNvPr id="4" name="Slide Number Placeholder 3"/>
          <p:cNvSpPr>
            <a:spLocks noGrp="1"/>
          </p:cNvSpPr>
          <p:nvPr>
            <p:ph type="sldNum" sz="quarter" idx="10"/>
          </p:nvPr>
        </p:nvSpPr>
        <p:spPr/>
        <p:txBody>
          <a:bodyPr/>
          <a:lstStyle/>
          <a:p>
            <a:fld id="{13C348FD-417E-BC4B-85B9-A87AE63942A8}" type="slidenum">
              <a:rPr lang="en-US" smtClean="0"/>
              <a:pPr/>
              <a:t>28</a:t>
            </a:fld>
            <a:endParaRPr lang="en-US"/>
          </a:p>
        </p:txBody>
      </p:sp>
    </p:spTree>
    <p:extLst>
      <p:ext uri="{BB962C8B-B14F-4D97-AF65-F5344CB8AC3E}">
        <p14:creationId xmlns:p14="http://schemas.microsoft.com/office/powerpoint/2010/main" val="1340364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7680" y="1294697"/>
            <a:ext cx="6488640" cy="3153931"/>
          </a:xfrm>
          <a:prstGeom prst="rect">
            <a:avLst/>
          </a:prstGeom>
          <a:ln w="3175">
            <a:solidFill>
              <a:schemeClr val="bg1"/>
            </a:solidFill>
          </a:ln>
          <a:effectLst>
            <a:outerShdw blurRad="63500" sx="100500" sy="100500" algn="ctr" rotWithShape="0">
              <a:prstClr val="black">
                <a:alpha val="50000"/>
              </a:prstClr>
            </a:outerShdw>
          </a:effectLst>
        </p:spPr>
        <p:txBody>
          <a:bodyPr lIns="91430" tIns="45715" rIns="91430" bIns="45715">
            <a:normAutofit/>
          </a:bodyPr>
          <a:lstStyle/>
          <a:p>
            <a:pPr defTabSz="912973">
              <a:lnSpc>
                <a:spcPct val="96000"/>
              </a:lnSpc>
              <a:spcBef>
                <a:spcPts val="1996"/>
              </a:spcBef>
              <a:buClr>
                <a:srgbClr val="6FB7D7"/>
              </a:buClr>
              <a:buSzPct val="110000"/>
              <a:buFont typeface="Wingdings 2" pitchFamily="-109" charset="2"/>
              <a:buNone/>
              <a:defRPr/>
            </a:pPr>
            <a:endParaRPr lang="en-US" sz="32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323360" y="1286054"/>
            <a:ext cx="6498158" cy="3179854"/>
          </a:xfrm>
        </p:spPr>
        <p:txBody>
          <a:bodyPr rtlCol="0" anchor="ctr" anchorCtr="0">
            <a:noAutofit/>
          </a:bodyPr>
          <a:lstStyle>
            <a:lvl1pPr marL="0" indent="0" algn="ctr" defTabSz="914305"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Kozuka Gothic Pro M" pitchFamily="34" charset="-128"/>
                <a:ea typeface="Kozuka Gothic Pro M" pitchFamily="34" charset="-128"/>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2" y="4517049"/>
            <a:ext cx="6498159" cy="916641"/>
          </a:xfrm>
        </p:spPr>
        <p:txBody>
          <a:bodyPr rtlCol="0">
            <a:normAutofit/>
          </a:bodyPr>
          <a:lstStyle>
            <a:lvl1pPr marL="0" indent="0" algn="ctr" defTabSz="914305"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Kozuka Gothic Pro M" pitchFamily="34" charset="-128"/>
                <a:ea typeface="Kozuka Gothic Pro M" pitchFamily="34" charset="-128"/>
                <a:cs typeface="+mn-cs"/>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5" name="Date Placeholder 4"/>
          <p:cNvSpPr>
            <a:spLocks noGrp="1"/>
          </p:cNvSpPr>
          <p:nvPr>
            <p:ph type="dt" sz="half" idx="10"/>
          </p:nvPr>
        </p:nvSpPr>
        <p:spPr/>
        <p:txBody>
          <a:bodyPr/>
          <a:lstStyle/>
          <a:p>
            <a:fld id="{340353D4-898F-B046-8B53-91D5944C5D64}" type="datetime1">
              <a:rPr lang="en-US" smtClean="0"/>
              <a:t>8/16/15</a:t>
            </a:fld>
            <a:endParaRPr lang="en-US"/>
          </a:p>
        </p:txBody>
      </p:sp>
      <p:sp>
        <p:nvSpPr>
          <p:cNvPr id="6" name="Footer Placeholder 5"/>
          <p:cNvSpPr>
            <a:spLocks noGrp="1"/>
          </p:cNvSpPr>
          <p:nvPr>
            <p:ph type="ftr" sz="quarter" idx="11"/>
          </p:nvPr>
        </p:nvSpPr>
        <p:spPr/>
        <p:txBody>
          <a:bodyPr/>
          <a:lstStyle/>
          <a:p>
            <a:r>
              <a:rPr lang="en-US" smtClean="0"/>
              <a:t>Web Systems Development</a:t>
            </a:r>
            <a:endParaRPr lang="en-US"/>
          </a:p>
        </p:txBody>
      </p:sp>
      <p:sp>
        <p:nvSpPr>
          <p:cNvPr id="7" name="Slide Number Placeholder 6"/>
          <p:cNvSpPr>
            <a:spLocks noGrp="1"/>
          </p:cNvSpPr>
          <p:nvPr>
            <p:ph type="sldNum" sz="quarter" idx="12"/>
          </p:nvPr>
        </p:nvSpPr>
        <p:spPr/>
        <p:txBody>
          <a:bodyPr/>
          <a:lstStyle/>
          <a:p>
            <a:fld id="{AD76AFCB-4DD2-9645-AB38-217B1C34F2E4}"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29"/>
            <a:ext cx="8416925" cy="972671"/>
          </a:xfrm>
        </p:spPr>
        <p:txBody>
          <a:bodyPr>
            <a:normAutofit/>
          </a:bodyPr>
          <a:lstStyle>
            <a:lvl1pPr marL="0" indent="0" algn="ctr">
              <a:spcBef>
                <a:spcPts val="300"/>
              </a:spcBef>
              <a:buNone/>
              <a:defRPr sz="1800">
                <a:solidFill>
                  <a:schemeClr val="tx1">
                    <a:tint val="75000"/>
                  </a:schemeClr>
                </a:solidFill>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Drag picture to placeholder or click icon to add</a:t>
            </a:r>
            <a:endParaRPr noProof="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2"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5"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48641" y="108012"/>
            <a:ext cx="8042400" cy="1336460"/>
          </a:xfrm>
          <a:prstGeom prst="rect">
            <a:avLst/>
          </a:prstGeom>
          <a:noFill/>
          <a:ln w="9525">
            <a:noFill/>
            <a:miter lim="800000"/>
            <a:headEnd/>
            <a:tailEnd/>
          </a:ln>
        </p:spPr>
        <p:txBody>
          <a:bodyPr vert="horz" wrap="square" lIns="91430" tIns="45715" rIns="91430" bIns="45715" numCol="1" anchor="b"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548641" y="1600008"/>
            <a:ext cx="8042400" cy="4343496"/>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Web Systems Development</a:t>
            </a:r>
            <a:endParaRPr lang="en-US"/>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6AFCB-4DD2-9645-AB38-217B1C34F2E4}" type="slidenum">
              <a:rPr lang="en-US" smtClean="0"/>
              <a:t>‹#›</a:t>
            </a:fld>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F6A5B-38EC-D044-9A58-6B75AD3FB5DB}" type="datetime1">
              <a:rPr lang="en-US" smtClean="0"/>
              <a:t>8/16/15</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0" r:id="rId4"/>
    <p:sldLayoutId id="2147483681" r:id="rId5"/>
    <p:sldLayoutId id="2147483684" r:id="rId6"/>
  </p:sldLayoutIdLst>
  <p:timing>
    <p:tnLst>
      <p:par>
        <p:cTn xmlns:p14="http://schemas.microsoft.com/office/powerpoint/2010/main" id="1" dur="indefinite" restart="never" nodeType="tmRoot"/>
      </p:par>
    </p:tnLst>
  </p:timing>
  <p:hf hdr="0" dt="0"/>
  <p:txStyles>
    <p:titleStyle>
      <a:lvl1pPr algn="ctr" defTabSz="912973" rtl="0" eaLnBrk="1" fontAlgn="base" hangingPunct="1">
        <a:spcBef>
          <a:spcPct val="0"/>
        </a:spcBef>
        <a:spcAft>
          <a:spcPct val="0"/>
        </a:spcAft>
        <a:defRPr sz="4600" kern="1200">
          <a:solidFill>
            <a:schemeClr val="accent1"/>
          </a:solidFill>
          <a:latin typeface="Kozuka Gothic Pro M" pitchFamily="34" charset="-128"/>
          <a:ea typeface="Kozuka Gothic Pro M" pitchFamily="34" charset="-128"/>
          <a:cs typeface="Kozuka Gothic Pro M" pitchFamily="34" charset="-128"/>
        </a:defRPr>
      </a:lvl1pPr>
      <a:lvl2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2pPr>
      <a:lvl3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3pPr>
      <a:lvl4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4pPr>
      <a:lvl5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5pPr>
      <a:lvl6pPr marL="414726"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6pPr>
      <a:lvl7pPr marL="829452"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7pPr>
      <a:lvl8pPr marL="1244178"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8pPr>
      <a:lvl9pPr marL="1658904"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9pPr>
    </p:titleStyle>
    <p:bodyStyle>
      <a:lvl1pPr marL="348485" indent="-348485" algn="l" defTabSz="912973" rtl="0" eaLnBrk="1" fontAlgn="base" hangingPunct="1">
        <a:spcBef>
          <a:spcPts val="1996"/>
        </a:spcBef>
        <a:spcAft>
          <a:spcPct val="0"/>
        </a:spcAft>
        <a:buClr>
          <a:srgbClr val="6FB7D7"/>
        </a:buClr>
        <a:buSzPct val="110000"/>
        <a:buFont typeface="Wingdings 2" pitchFamily="18" charset="2"/>
        <a:buChar char=""/>
        <a:defRPr sz="2400" kern="1200">
          <a:solidFill>
            <a:srgbClr val="595959"/>
          </a:solidFill>
          <a:latin typeface="Kozuka Gothic Pro M" pitchFamily="34" charset="-128"/>
          <a:ea typeface="Kozuka Gothic Pro M" pitchFamily="34" charset="-128"/>
          <a:cs typeface="Kozuka Gothic Pro M" pitchFamily="34" charset="-128"/>
        </a:defRPr>
      </a:lvl1pPr>
      <a:lvl2pPr marL="685450" indent="-335525" algn="l" defTabSz="912973" rtl="0" eaLnBrk="1" fontAlgn="base" hangingPunct="1">
        <a:spcBef>
          <a:spcPts val="601"/>
        </a:spcBef>
        <a:spcAft>
          <a:spcPct val="0"/>
        </a:spcAft>
        <a:buClr>
          <a:srgbClr val="215D77"/>
        </a:buClr>
        <a:buSzPct val="110000"/>
        <a:buFont typeface="Wingdings 2" pitchFamily="18" charset="2"/>
        <a:buChar char=""/>
        <a:defRPr sz="2200" kern="1200">
          <a:solidFill>
            <a:srgbClr val="595959"/>
          </a:solidFill>
          <a:latin typeface="Kozuka Gothic Pro M" pitchFamily="34" charset="-128"/>
          <a:ea typeface="Kozuka Gothic Pro M" pitchFamily="34" charset="-128"/>
          <a:cs typeface="+mn-cs"/>
        </a:defRPr>
      </a:lvl2pPr>
      <a:lvl3pPr marL="967694" indent="-282244" algn="l" defTabSz="912973" rtl="0" eaLnBrk="1" fontAlgn="base" hangingPunct="1">
        <a:spcBef>
          <a:spcPts val="601"/>
        </a:spcBef>
        <a:spcAft>
          <a:spcPct val="0"/>
        </a:spcAft>
        <a:buClr>
          <a:srgbClr val="6FB7D7"/>
        </a:buClr>
        <a:buSzPct val="110000"/>
        <a:buFont typeface="Wingdings 2" pitchFamily="18" charset="2"/>
        <a:buChar char=""/>
        <a:defRPr sz="2000" kern="1200">
          <a:solidFill>
            <a:srgbClr val="595959"/>
          </a:solidFill>
          <a:latin typeface="Kozuka Gothic Pro M" pitchFamily="34" charset="-128"/>
          <a:ea typeface="Kozuka Gothic Pro M" pitchFamily="34" charset="-128"/>
          <a:cs typeface="+mn-cs"/>
        </a:defRPr>
      </a:lvl3pPr>
      <a:lvl4pPr marL="1262899" indent="-295205" algn="l" defTabSz="912973" rtl="0" eaLnBrk="1" fontAlgn="base" hangingPunct="1">
        <a:spcBef>
          <a:spcPts val="601"/>
        </a:spcBef>
        <a:spcAft>
          <a:spcPct val="0"/>
        </a:spcAft>
        <a:buClr>
          <a:srgbClr val="215D7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4pPr>
      <a:lvl5pPr marL="1545143" indent="-282244" algn="l" defTabSz="912973" rtl="0" eaLnBrk="1" fontAlgn="base" hangingPunct="1">
        <a:spcBef>
          <a:spcPts val="601"/>
        </a:spcBef>
        <a:spcAft>
          <a:spcPct val="0"/>
        </a:spcAft>
        <a:buClr>
          <a:srgbClr val="6FB7D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5pPr>
      <a:lvl6pPr marL="2514340"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2"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05" rtl="0" eaLnBrk="1" latinLnBrk="0" hangingPunct="1">
        <a:defRPr sz="1800" kern="1200">
          <a:solidFill>
            <a:schemeClr val="tx1"/>
          </a:solidFill>
          <a:latin typeface="+mn-lt"/>
          <a:ea typeface="+mn-ea"/>
          <a:cs typeface="+mn-cs"/>
        </a:defRPr>
      </a:lvl1pPr>
      <a:lvl2pPr marL="457153"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8"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5"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0"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xamp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C:/windows/system32/drivers/etc/host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xample.com/index.php?id=1&amp;color=blu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en.wikipedia.org/wiki/Web_serv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pi.edu/" TargetMode="External"/><Relationship Id="rId3" Type="http://schemas.openxmlformats.org/officeDocument/2006/relationships/hyperlink" Target="http://www.rpi.edu"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HTTP</a:t>
            </a:r>
            <a:r>
              <a:rPr lang="en-US" sz="4800" dirty="0" smtClean="0"/>
              <a:t>, DNS</a:t>
            </a:r>
            <a:r>
              <a:rPr lang="en-US" sz="4800" dirty="0"/>
              <a:t> </a:t>
            </a:r>
            <a:r>
              <a:rPr lang="en-US" sz="4800" dirty="0" smtClean="0"/>
              <a:t>and</a:t>
            </a:r>
            <a:r>
              <a:rPr lang="en-US" sz="4800" dirty="0"/>
              <a:t> </a:t>
            </a:r>
            <a:r>
              <a:rPr lang="en-US" sz="4800" dirty="0" smtClean="0"/>
              <a:t>Web</a:t>
            </a:r>
            <a:r>
              <a:rPr lang="en-US" sz="4800" dirty="0"/>
              <a:t> </a:t>
            </a:r>
            <a:r>
              <a:rPr lang="en-US" sz="4800" dirty="0" smtClean="0"/>
              <a:t>Server Architecture</a:t>
            </a:r>
            <a:endParaRPr lang="en-US" sz="4800" dirty="0"/>
          </a:p>
        </p:txBody>
      </p:sp>
      <p:sp>
        <p:nvSpPr>
          <p:cNvPr id="5" name="Subtitle 4"/>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Web Systems Development</a:t>
            </a:r>
            <a:endParaRPr lang="en-US"/>
          </a:p>
        </p:txBody>
      </p:sp>
      <p:sp>
        <p:nvSpPr>
          <p:cNvPr id="4" name="Slide Number Placeholder 3"/>
          <p:cNvSpPr>
            <a:spLocks noGrp="1"/>
          </p:cNvSpPr>
          <p:nvPr>
            <p:ph type="sldNum" sz="quarter" idx="12"/>
          </p:nvPr>
        </p:nvSpPr>
        <p:spPr/>
        <p:txBody>
          <a:bodyPr/>
          <a:lstStyle/>
          <a:p>
            <a:fld id="{AD76AFCB-4DD2-9645-AB38-217B1C34F2E4}" type="slidenum">
              <a:rPr lang="en-US" smtClean="0"/>
              <a:t>1</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a:t>
            </a:r>
            <a:endParaRPr lang="en-US" dirty="0"/>
          </a:p>
        </p:txBody>
      </p:sp>
      <p:sp>
        <p:nvSpPr>
          <p:cNvPr id="3" name="Content Placeholder 2"/>
          <p:cNvSpPr>
            <a:spLocks noGrp="1"/>
          </p:cNvSpPr>
          <p:nvPr>
            <p:ph idx="1"/>
          </p:nvPr>
        </p:nvSpPr>
        <p:spPr/>
        <p:txBody>
          <a:bodyPr/>
          <a:lstStyle/>
          <a:p>
            <a:r>
              <a:rPr lang="en-US" dirty="0" smtClean="0"/>
              <a:t>Internet </a:t>
            </a:r>
            <a:r>
              <a:rPr lang="en-US" dirty="0"/>
              <a:t>Protocol Address</a:t>
            </a:r>
          </a:p>
          <a:p>
            <a:r>
              <a:rPr lang="en-US" dirty="0" smtClean="0"/>
              <a:t>32 </a:t>
            </a:r>
            <a:r>
              <a:rPr lang="en-US" dirty="0"/>
              <a:t>bits (4 8-bit parts</a:t>
            </a:r>
            <a:r>
              <a:rPr lang="en-US" dirty="0" smtClean="0"/>
              <a:t>) – IPv4 – 192.168.1.5</a:t>
            </a:r>
          </a:p>
          <a:p>
            <a:r>
              <a:rPr lang="en-US" dirty="0" smtClean="0"/>
              <a:t>64 bits (8 16-bit parts) – IPv6 - </a:t>
            </a:r>
            <a:r>
              <a:rPr lang="en-US" dirty="0"/>
              <a:t>fe80::c2ee:fbff:fe20:5f48</a:t>
            </a:r>
          </a:p>
          <a:p>
            <a:r>
              <a:rPr lang="en-US" dirty="0" smtClean="0"/>
              <a:t>Identifies </a:t>
            </a:r>
            <a:r>
              <a:rPr lang="en-US" dirty="0"/>
              <a:t>each device connected to a network</a:t>
            </a:r>
          </a:p>
          <a:p>
            <a:pPr lvl="1"/>
            <a:r>
              <a:rPr lang="en-US" dirty="0" smtClean="0"/>
              <a:t>Servers</a:t>
            </a:r>
            <a:endParaRPr lang="en-US" dirty="0"/>
          </a:p>
          <a:p>
            <a:pPr lvl="1"/>
            <a:r>
              <a:rPr lang="en-US" dirty="0" smtClean="0"/>
              <a:t>PCs</a:t>
            </a:r>
          </a:p>
          <a:p>
            <a:pPr lvl="1"/>
            <a:r>
              <a:rPr lang="en-US" dirty="0" smtClean="0"/>
              <a:t>Smartphones</a:t>
            </a:r>
            <a:endParaRPr lang="en-US" dirty="0"/>
          </a:p>
          <a:p>
            <a:pPr lvl="1"/>
            <a:r>
              <a:rPr lang="en-US" dirty="0" smtClean="0"/>
              <a:t>Printers</a:t>
            </a:r>
            <a:endParaRPr lang="en-US" dirty="0"/>
          </a:p>
          <a:p>
            <a:pPr lvl="1"/>
            <a:r>
              <a:rPr lang="en-US" dirty="0" smtClean="0"/>
              <a:t>VOIP phones</a:t>
            </a:r>
          </a:p>
          <a:p>
            <a:pPr lvl="1"/>
            <a:r>
              <a:rPr lang="en-US" dirty="0" smtClean="0"/>
              <a:t>.</a:t>
            </a:r>
            <a:r>
              <a:rPr lang="en-US" dirty="0"/>
              <a:t>..</a:t>
            </a:r>
          </a:p>
          <a:p>
            <a:endParaRPr lang="en-US" dirty="0"/>
          </a:p>
        </p:txBody>
      </p:sp>
    </p:spTree>
    <p:extLst>
      <p:ext uri="{BB962C8B-B14F-4D97-AF65-F5344CB8AC3E}">
        <p14:creationId xmlns:p14="http://schemas.microsoft.com/office/powerpoint/2010/main" val="219140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a:t>
            </a:r>
            <a:endParaRPr lang="en-US" sz="3600" dirty="0"/>
          </a:p>
        </p:txBody>
      </p:sp>
      <p:sp>
        <p:nvSpPr>
          <p:cNvPr id="3" name="Content Placeholder 2"/>
          <p:cNvSpPr>
            <a:spLocks noGrp="1"/>
          </p:cNvSpPr>
          <p:nvPr>
            <p:ph idx="1"/>
          </p:nvPr>
        </p:nvSpPr>
        <p:spPr/>
        <p:txBody>
          <a:bodyPr/>
          <a:lstStyle/>
          <a:p>
            <a:r>
              <a:rPr lang="en-US" dirty="0" smtClean="0"/>
              <a:t>Address </a:t>
            </a:r>
            <a:r>
              <a:rPr lang="en-US" dirty="0"/>
              <a:t>space running out</a:t>
            </a:r>
          </a:p>
          <a:p>
            <a:r>
              <a:rPr lang="en-US" dirty="0" smtClean="0"/>
              <a:t>IPv6 </a:t>
            </a:r>
            <a:r>
              <a:rPr lang="en-US" dirty="0"/>
              <a:t>has enough for </a:t>
            </a:r>
            <a:r>
              <a:rPr lang="en-US" dirty="0" smtClean="0"/>
              <a:t>everyone</a:t>
            </a:r>
            <a:r>
              <a:rPr lang="en-US" dirty="0"/>
              <a:t> </a:t>
            </a:r>
            <a:r>
              <a:rPr lang="en-US" dirty="0" smtClean="0"/>
              <a:t>– about 5*10</a:t>
            </a:r>
            <a:r>
              <a:rPr lang="en-US" baseline="30000" dirty="0" smtClean="0"/>
              <a:t>28</a:t>
            </a:r>
            <a:r>
              <a:rPr lang="en-US" dirty="0" smtClean="0"/>
              <a:t> per person currently on the planet!</a:t>
            </a:r>
            <a:endParaRPr lang="en-US" dirty="0"/>
          </a:p>
          <a:p>
            <a:r>
              <a:rPr lang="en-US" dirty="0" smtClean="0"/>
              <a:t>64</a:t>
            </a:r>
            <a:r>
              <a:rPr lang="en-US" dirty="0"/>
              <a:t>-bit network prefix, 64-bit host address, numerous ways to </a:t>
            </a:r>
            <a:r>
              <a:rPr lang="en-US" dirty="0" smtClean="0"/>
              <a:t>abbreviate </a:t>
            </a:r>
          </a:p>
          <a:p>
            <a:pPr lvl="1"/>
            <a:r>
              <a:rPr lang="en-US" dirty="0" smtClean="0"/>
              <a:t>0000=0</a:t>
            </a:r>
          </a:p>
          <a:p>
            <a:pPr lvl="1"/>
            <a:r>
              <a:rPr lang="en-US" dirty="0" smtClean="0"/>
              <a:t>56c7:0:0:0:47ee=56c7::47ee </a:t>
            </a:r>
            <a:endParaRPr lang="en-US" dirty="0"/>
          </a:p>
          <a:p>
            <a:r>
              <a:rPr lang="en-US" dirty="0" smtClean="0"/>
              <a:t>To </a:t>
            </a:r>
            <a:r>
              <a:rPr lang="en-US" dirty="0"/>
              <a:t>simplify things, we'll </a:t>
            </a:r>
            <a:r>
              <a:rPr lang="en-US" dirty="0" smtClean="0"/>
              <a:t>generally talk </a:t>
            </a:r>
            <a:r>
              <a:rPr lang="en-US" dirty="0"/>
              <a:t>about IPv4 in this </a:t>
            </a:r>
            <a:r>
              <a:rPr lang="en-US" dirty="0" smtClean="0"/>
              <a:t>course</a:t>
            </a:r>
          </a:p>
          <a:p>
            <a:r>
              <a:rPr lang="en-US" dirty="0" smtClean="0"/>
              <a:t>RPI currently rolling out IPv6 – right now supports both.</a:t>
            </a:r>
            <a:endParaRPr lang="en-US" dirty="0"/>
          </a:p>
          <a:p>
            <a:endParaRPr lang="en-US" dirty="0"/>
          </a:p>
        </p:txBody>
      </p:sp>
    </p:spTree>
    <p:extLst>
      <p:ext uri="{BB962C8B-B14F-4D97-AF65-F5344CB8AC3E}">
        <p14:creationId xmlns:p14="http://schemas.microsoft.com/office/powerpoint/2010/main" val="271231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 System (DNS)</a:t>
            </a:r>
            <a:endParaRPr lang="en-US" dirty="0"/>
          </a:p>
        </p:txBody>
      </p:sp>
      <p:sp>
        <p:nvSpPr>
          <p:cNvPr id="3" name="Content Placeholder 2"/>
          <p:cNvSpPr>
            <a:spLocks noGrp="1"/>
          </p:cNvSpPr>
          <p:nvPr>
            <p:ph idx="1"/>
          </p:nvPr>
        </p:nvSpPr>
        <p:spPr/>
        <p:txBody>
          <a:bodyPr/>
          <a:lstStyle/>
          <a:p>
            <a:r>
              <a:rPr lang="en-US" dirty="0" smtClean="0"/>
              <a:t>Directory of domain names</a:t>
            </a:r>
          </a:p>
          <a:p>
            <a:r>
              <a:rPr lang="en-US" dirty="0" smtClean="0"/>
              <a:t>Resolves names to IP addresses</a:t>
            </a:r>
          </a:p>
          <a:p>
            <a:pPr lvl="1"/>
            <a:r>
              <a:rPr lang="en-US" dirty="0" err="1" smtClean="0"/>
              <a:t>Rpi.edu</a:t>
            </a:r>
            <a:r>
              <a:rPr lang="en-US" dirty="0" smtClean="0"/>
              <a:t> </a:t>
            </a:r>
            <a:r>
              <a:rPr lang="en-US" dirty="0">
                <a:sym typeface="Wingdings"/>
              </a:rPr>
              <a:t> </a:t>
            </a:r>
            <a:r>
              <a:rPr lang="en-US" dirty="0" smtClean="0">
                <a:sym typeface="Wingdings"/>
              </a:rPr>
              <a:t>128.113.2.68</a:t>
            </a:r>
          </a:p>
          <a:p>
            <a:pPr lvl="1"/>
            <a:r>
              <a:rPr lang="en-US" dirty="0" smtClean="0">
                <a:sym typeface="Wingdings"/>
              </a:rPr>
              <a:t>Find using a DNS lookup</a:t>
            </a:r>
          </a:p>
          <a:p>
            <a:r>
              <a:rPr lang="en-US" dirty="0" smtClean="0"/>
              <a:t>Records also kept for subdomains,  mail servers, etc.</a:t>
            </a:r>
            <a:endParaRPr lang="en-US" dirty="0"/>
          </a:p>
        </p:txBody>
      </p:sp>
    </p:spTree>
    <p:extLst>
      <p:ext uri="{BB962C8B-B14F-4D97-AF65-F5344CB8AC3E}">
        <p14:creationId xmlns:p14="http://schemas.microsoft.com/office/powerpoint/2010/main" val="224077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System (DNS)</a:t>
            </a:r>
          </a:p>
        </p:txBody>
      </p:sp>
      <p:sp>
        <p:nvSpPr>
          <p:cNvPr id="3" name="Content Placeholder 2"/>
          <p:cNvSpPr>
            <a:spLocks noGrp="1"/>
          </p:cNvSpPr>
          <p:nvPr>
            <p:ph idx="1"/>
          </p:nvPr>
        </p:nvSpPr>
        <p:spPr/>
        <p:txBody>
          <a:bodyPr/>
          <a:lstStyle/>
          <a:p>
            <a:r>
              <a:rPr lang="en-US" dirty="0"/>
              <a:t>DNS is hierarchical</a:t>
            </a:r>
          </a:p>
          <a:p>
            <a:pPr lvl="1"/>
            <a:r>
              <a:rPr lang="en-US" dirty="0" smtClean="0"/>
              <a:t>Labels </a:t>
            </a:r>
            <a:r>
              <a:rPr lang="en-US" dirty="0"/>
              <a:t>(parts) of a domain are </a:t>
            </a:r>
            <a:r>
              <a:rPr lang="en-US" dirty="0" smtClean="0"/>
              <a:t>ordered</a:t>
            </a:r>
          </a:p>
          <a:p>
            <a:pPr lvl="1"/>
            <a:r>
              <a:rPr lang="en-US" dirty="0"/>
              <a:t>Labels (parts) ordered from lowest to highest </a:t>
            </a:r>
          </a:p>
          <a:p>
            <a:r>
              <a:rPr lang="en-US" dirty="0" smtClean="0"/>
              <a:t>Top</a:t>
            </a:r>
            <a:r>
              <a:rPr lang="en-US" dirty="0"/>
              <a:t>-level Domain (TLD) at the highest level</a:t>
            </a:r>
          </a:p>
          <a:p>
            <a:pPr lvl="1"/>
            <a:r>
              <a:rPr lang="en-US" dirty="0" smtClean="0">
                <a:hlinkClick r:id="rId2"/>
              </a:rPr>
              <a:t>www.example.com</a:t>
            </a:r>
            <a:endParaRPr lang="en-US" dirty="0"/>
          </a:p>
          <a:p>
            <a:r>
              <a:rPr lang="en-US" dirty="0" smtClean="0"/>
              <a:t>Name </a:t>
            </a:r>
            <a:r>
              <a:rPr lang="en-US" dirty="0"/>
              <a:t>servers keep track of name-&gt;</a:t>
            </a:r>
            <a:r>
              <a:rPr lang="en-US" dirty="0" smtClean="0"/>
              <a:t>IP mappings</a:t>
            </a:r>
            <a:endParaRPr lang="en-US" dirty="0"/>
          </a:p>
          <a:p>
            <a:pPr lvl="1"/>
            <a:r>
              <a:rPr lang="en-US" dirty="0" smtClean="0"/>
              <a:t>Authoritative </a:t>
            </a:r>
            <a:r>
              <a:rPr lang="en-US" dirty="0"/>
              <a:t>Name Servers: Original mappings</a:t>
            </a:r>
          </a:p>
          <a:p>
            <a:pPr lvl="1"/>
            <a:r>
              <a:rPr lang="en-US" dirty="0" smtClean="0"/>
              <a:t>Caching </a:t>
            </a:r>
            <a:r>
              <a:rPr lang="en-US" dirty="0"/>
              <a:t>Servers: Store authoritative results</a:t>
            </a:r>
          </a:p>
          <a:p>
            <a:endParaRPr lang="en-US" dirty="0"/>
          </a:p>
        </p:txBody>
      </p:sp>
    </p:spTree>
    <p:extLst>
      <p:ext uri="{BB962C8B-B14F-4D97-AF65-F5344CB8AC3E}">
        <p14:creationId xmlns:p14="http://schemas.microsoft.com/office/powerpoint/2010/main" val="214205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127.0.0.1</a:t>
            </a:r>
            <a:endParaRPr lang="en-US" dirty="0"/>
          </a:p>
        </p:txBody>
      </p:sp>
      <p:sp>
        <p:nvSpPr>
          <p:cNvPr id="3" name="Content Placeholder 2"/>
          <p:cNvSpPr>
            <a:spLocks noGrp="1"/>
          </p:cNvSpPr>
          <p:nvPr>
            <p:ph idx="1"/>
          </p:nvPr>
        </p:nvSpPr>
        <p:spPr/>
        <p:txBody>
          <a:bodyPr/>
          <a:lstStyle/>
          <a:p>
            <a:r>
              <a:rPr lang="en-US" dirty="0"/>
              <a:t>Special IP, called a “loopback address”</a:t>
            </a:r>
          </a:p>
          <a:p>
            <a:r>
              <a:rPr lang="en-US" dirty="0" smtClean="0"/>
              <a:t>Also </a:t>
            </a:r>
            <a:r>
              <a:rPr lang="en-US" dirty="0"/>
              <a:t>referred to as “</a:t>
            </a:r>
            <a:r>
              <a:rPr lang="en-US" dirty="0" err="1"/>
              <a:t>localhost</a:t>
            </a:r>
            <a:r>
              <a:rPr lang="en-US" dirty="0"/>
              <a:t>”</a:t>
            </a:r>
          </a:p>
          <a:p>
            <a:r>
              <a:rPr lang="en-US" dirty="0" smtClean="0"/>
              <a:t>Refers </a:t>
            </a:r>
            <a:r>
              <a:rPr lang="en-US" dirty="0"/>
              <a:t>to the same machine</a:t>
            </a:r>
          </a:p>
          <a:p>
            <a:endParaRPr lang="en-US" dirty="0"/>
          </a:p>
        </p:txBody>
      </p:sp>
    </p:spTree>
    <p:extLst>
      <p:ext uri="{BB962C8B-B14F-4D97-AF65-F5344CB8AC3E}">
        <p14:creationId xmlns:p14="http://schemas.microsoft.com/office/powerpoint/2010/main" val="408572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Hosts File</a:t>
            </a:r>
            <a:endParaRPr lang="en-US" dirty="0"/>
          </a:p>
        </p:txBody>
      </p:sp>
      <p:sp>
        <p:nvSpPr>
          <p:cNvPr id="3" name="Content Placeholder 2"/>
          <p:cNvSpPr>
            <a:spLocks noGrp="1"/>
          </p:cNvSpPr>
          <p:nvPr>
            <p:ph idx="1"/>
          </p:nvPr>
        </p:nvSpPr>
        <p:spPr/>
        <p:txBody>
          <a:bodyPr/>
          <a:lstStyle/>
          <a:p>
            <a:r>
              <a:rPr lang="en-US" dirty="0"/>
              <a:t>Contains a local mapping of host names (possibly including domain names) to IPs</a:t>
            </a:r>
          </a:p>
          <a:p>
            <a:r>
              <a:rPr lang="en-US" dirty="0"/>
              <a:t>/</a:t>
            </a:r>
            <a:r>
              <a:rPr lang="en-US" dirty="0" err="1"/>
              <a:t>etc</a:t>
            </a:r>
            <a:r>
              <a:rPr lang="en-US" dirty="0"/>
              <a:t>/hosts on Mac</a:t>
            </a:r>
            <a:r>
              <a:rPr lang="en-US" dirty="0" smtClean="0"/>
              <a:t>/Unix/Linux</a:t>
            </a:r>
            <a:endParaRPr lang="en-US" dirty="0"/>
          </a:p>
          <a:p>
            <a:r>
              <a:rPr lang="en-US" dirty="0">
                <a:hlinkClick r:id="rId2" action="ppaction://hlinkfile"/>
              </a:rPr>
              <a:t>C:/windows/system32/drivers/etc/hosts </a:t>
            </a:r>
            <a:r>
              <a:rPr lang="en-US" dirty="0" smtClean="0"/>
              <a:t>On Windows</a:t>
            </a:r>
            <a:endParaRPr lang="en-US" dirty="0"/>
          </a:p>
          <a:p>
            <a:endParaRPr lang="en-US" dirty="0"/>
          </a:p>
        </p:txBody>
      </p:sp>
    </p:spTree>
    <p:extLst>
      <p:ext uri="{BB962C8B-B14F-4D97-AF65-F5344CB8AC3E}">
        <p14:creationId xmlns:p14="http://schemas.microsoft.com/office/powerpoint/2010/main" val="311711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Hosts file format</a:t>
            </a:r>
            <a:endParaRPr lang="en-US" dirty="0"/>
          </a:p>
        </p:txBody>
      </p:sp>
      <p:sp>
        <p:nvSpPr>
          <p:cNvPr id="3" name="Content Placeholder 2"/>
          <p:cNvSpPr>
            <a:spLocks noGrp="1"/>
          </p:cNvSpPr>
          <p:nvPr>
            <p:ph idx="1"/>
          </p:nvPr>
        </p:nvSpPr>
        <p:spPr/>
        <p:txBody>
          <a:bodyPr/>
          <a:lstStyle/>
          <a:p>
            <a:r>
              <a:rPr lang="en-US" dirty="0" smtClean="0"/>
              <a:t>Comments start with #</a:t>
            </a:r>
          </a:p>
          <a:p>
            <a:r>
              <a:rPr lang="en-US" dirty="0" smtClean="0"/>
              <a:t>&lt;IP&gt; &lt;hostname&gt;</a:t>
            </a:r>
          </a:p>
          <a:p>
            <a:r>
              <a:rPr lang="en-US" dirty="0" smtClean="0"/>
              <a:t>Ex:</a:t>
            </a:r>
          </a:p>
          <a:p>
            <a:pPr lvl="1"/>
            <a:r>
              <a:rPr lang="en-US" dirty="0" smtClean="0"/>
              <a:t>127.0.0.1 </a:t>
            </a:r>
            <a:r>
              <a:rPr lang="en-US" dirty="0" err="1" smtClean="0"/>
              <a:t>localhost</a:t>
            </a:r>
            <a:r>
              <a:rPr lang="en-US" dirty="0" smtClean="0"/>
              <a:t> # loopback address</a:t>
            </a:r>
            <a:endParaRPr lang="en-US" dirty="0"/>
          </a:p>
        </p:txBody>
      </p:sp>
    </p:spTree>
    <p:extLst>
      <p:ext uri="{BB962C8B-B14F-4D97-AF65-F5344CB8AC3E}">
        <p14:creationId xmlns:p14="http://schemas.microsoft.com/office/powerpoint/2010/main" val="2857015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a:t>Hypertext Transfer Protocol</a:t>
            </a:r>
          </a:p>
          <a:p>
            <a:r>
              <a:rPr lang="en-US" dirty="0"/>
              <a:t>http:// scheme</a:t>
            </a:r>
          </a:p>
          <a:p>
            <a:r>
              <a:rPr lang="en-US" dirty="0"/>
              <a:t>Uses port 80 by default</a:t>
            </a:r>
          </a:p>
          <a:p>
            <a:r>
              <a:rPr lang="en-US" dirty="0"/>
              <a:t>Most recent (and common) version </a:t>
            </a:r>
            <a:r>
              <a:rPr lang="en-US" dirty="0" smtClean="0"/>
              <a:t>is HTTP</a:t>
            </a:r>
            <a:r>
              <a:rPr lang="en-US" dirty="0"/>
              <a:t>/1.1.</a:t>
            </a:r>
          </a:p>
          <a:p>
            <a:endParaRPr lang="en-US" dirty="0"/>
          </a:p>
        </p:txBody>
      </p:sp>
    </p:spTree>
    <p:extLst>
      <p:ext uri="{BB962C8B-B14F-4D97-AF65-F5344CB8AC3E}">
        <p14:creationId xmlns:p14="http://schemas.microsoft.com/office/powerpoint/2010/main" val="504804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a:t>
            </a:r>
            <a:endParaRPr lang="en-US" dirty="0"/>
          </a:p>
        </p:txBody>
      </p:sp>
      <p:sp>
        <p:nvSpPr>
          <p:cNvPr id="3" name="Content Placeholder 2"/>
          <p:cNvSpPr>
            <a:spLocks noGrp="1"/>
          </p:cNvSpPr>
          <p:nvPr>
            <p:ph idx="1"/>
          </p:nvPr>
        </p:nvSpPr>
        <p:spPr/>
        <p:txBody>
          <a:bodyPr/>
          <a:lstStyle/>
          <a:p>
            <a:r>
              <a:rPr lang="en-US" dirty="0"/>
              <a:t>Hypertext Transfer Protocol Secure</a:t>
            </a:r>
          </a:p>
          <a:p>
            <a:r>
              <a:rPr lang="en-US" dirty="0"/>
              <a:t>https:// scheme</a:t>
            </a:r>
          </a:p>
          <a:p>
            <a:r>
              <a:rPr lang="en-US" dirty="0"/>
              <a:t>Uses port 443 by default</a:t>
            </a:r>
          </a:p>
          <a:p>
            <a:r>
              <a:rPr lang="en-US" dirty="0"/>
              <a:t>Combines HTTP with Secure Socket Layer/Transport Layer Security (SSL/TLS) for encryption</a:t>
            </a:r>
          </a:p>
          <a:p>
            <a:endParaRPr lang="en-US" dirty="0"/>
          </a:p>
        </p:txBody>
      </p:sp>
    </p:spTree>
    <p:extLst>
      <p:ext uri="{BB962C8B-B14F-4D97-AF65-F5344CB8AC3E}">
        <p14:creationId xmlns:p14="http://schemas.microsoft.com/office/powerpoint/2010/main" val="5970720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 Certificates</a:t>
            </a:r>
            <a:endParaRPr lang="en-US" dirty="0"/>
          </a:p>
        </p:txBody>
      </p:sp>
      <p:sp>
        <p:nvSpPr>
          <p:cNvPr id="3" name="Content Placeholder 2"/>
          <p:cNvSpPr>
            <a:spLocks noGrp="1"/>
          </p:cNvSpPr>
          <p:nvPr>
            <p:ph idx="1"/>
          </p:nvPr>
        </p:nvSpPr>
        <p:spPr/>
        <p:txBody>
          <a:bodyPr/>
          <a:lstStyle/>
          <a:p>
            <a:r>
              <a:rPr lang="en-US" dirty="0"/>
              <a:t>Browsers come with a series of </a:t>
            </a:r>
            <a:r>
              <a:rPr lang="en-US" dirty="0" smtClean="0"/>
              <a:t>trusted Certificate </a:t>
            </a:r>
            <a:r>
              <a:rPr lang="en-US" dirty="0"/>
              <a:t>Authorities (CAs)</a:t>
            </a:r>
          </a:p>
          <a:p>
            <a:r>
              <a:rPr lang="en-US" dirty="0"/>
              <a:t>For a fee, CAs will provide site owners with a digitally-signed certificate file, certifying the owner's </a:t>
            </a:r>
            <a:r>
              <a:rPr lang="en-US" dirty="0" smtClean="0"/>
              <a:t>identity</a:t>
            </a:r>
          </a:p>
          <a:p>
            <a:r>
              <a:rPr lang="en-US" dirty="0" smtClean="0"/>
              <a:t>Web </a:t>
            </a:r>
            <a:r>
              <a:rPr lang="en-US" dirty="0"/>
              <a:t>servers automatically send their certificate when responding to a request for an encrypted </a:t>
            </a:r>
            <a:r>
              <a:rPr lang="en-US" dirty="0" smtClean="0"/>
              <a:t>session</a:t>
            </a:r>
          </a:p>
          <a:p>
            <a:r>
              <a:rPr lang="en-US" dirty="0"/>
              <a:t>Encryption starts if the browser trusts the certificate </a:t>
            </a:r>
            <a:endParaRPr lang="en-US" dirty="0" smtClean="0"/>
          </a:p>
          <a:p>
            <a:r>
              <a:rPr lang="en-US" dirty="0" smtClean="0"/>
              <a:t>Self</a:t>
            </a:r>
            <a:r>
              <a:rPr lang="en-US" dirty="0"/>
              <a:t>-signing is possible, but isn't recognized by </a:t>
            </a:r>
            <a:r>
              <a:rPr lang="en-US" dirty="0" smtClean="0"/>
              <a:t>default</a:t>
            </a:r>
            <a:endParaRPr lang="en-US" dirty="0"/>
          </a:p>
          <a:p>
            <a:pPr lvl="1"/>
            <a:r>
              <a:rPr lang="en-US" dirty="0" smtClean="0"/>
              <a:t>Users are warned first</a:t>
            </a:r>
            <a:endParaRPr lang="en-US" dirty="0"/>
          </a:p>
        </p:txBody>
      </p:sp>
    </p:spTree>
    <p:extLst>
      <p:ext uri="{BB962C8B-B14F-4D97-AF65-F5344CB8AC3E}">
        <p14:creationId xmlns:p14="http://schemas.microsoft.com/office/powerpoint/2010/main" val="30111584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Web Servers</a:t>
            </a:r>
            <a:endParaRPr lang="en-GB" dirty="0" smtClean="0"/>
          </a:p>
        </p:txBody>
      </p:sp>
      <p:sp>
        <p:nvSpPr>
          <p:cNvPr id="45059" name="Rectangle 2"/>
          <p:cNvSpPr>
            <a:spLocks noGrp="1" noChangeArrowheads="1"/>
          </p:cNvSpPr>
          <p:nvPr>
            <p:ph idx="1"/>
          </p:nvPr>
        </p:nvSpPr>
        <p:spPr/>
        <p:txBody>
          <a:bodyPr/>
          <a:lstStyle/>
          <a:p>
            <a:r>
              <a:rPr lang="en-US" dirty="0" smtClean="0"/>
              <a:t>What is a Web Server?</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is Stateless</a:t>
            </a:r>
            <a:endParaRPr lang="en-US" dirty="0"/>
          </a:p>
        </p:txBody>
      </p:sp>
      <p:sp>
        <p:nvSpPr>
          <p:cNvPr id="3" name="Content Placeholder 2"/>
          <p:cNvSpPr>
            <a:spLocks noGrp="1"/>
          </p:cNvSpPr>
          <p:nvPr>
            <p:ph idx="1"/>
          </p:nvPr>
        </p:nvSpPr>
        <p:spPr/>
        <p:txBody>
          <a:bodyPr/>
          <a:lstStyle/>
          <a:p>
            <a:r>
              <a:rPr lang="en-US" dirty="0" smtClean="0"/>
              <a:t>Each </a:t>
            </a:r>
            <a:r>
              <a:rPr lang="en-US" dirty="0"/>
              <a:t>request is processed independently of any other request</a:t>
            </a:r>
          </a:p>
          <a:p>
            <a:r>
              <a:rPr lang="en-US" dirty="0" smtClean="0"/>
              <a:t>No </a:t>
            </a:r>
            <a:r>
              <a:rPr lang="en-US" dirty="0"/>
              <a:t>concept of a user session is built in</a:t>
            </a:r>
          </a:p>
          <a:p>
            <a:r>
              <a:rPr lang="en-US" dirty="0" smtClean="0"/>
              <a:t>How </a:t>
            </a:r>
            <a:r>
              <a:rPr lang="en-US" dirty="0"/>
              <a:t>do Web applications track state?</a:t>
            </a:r>
          </a:p>
          <a:p>
            <a:r>
              <a:rPr lang="en-US" dirty="0" smtClean="0"/>
              <a:t>Good </a:t>
            </a:r>
            <a:r>
              <a:rPr lang="en-US" dirty="0"/>
              <a:t>question! You'll see a few ways later on...</a:t>
            </a:r>
          </a:p>
          <a:p>
            <a:endParaRPr lang="en-US" dirty="0"/>
          </a:p>
        </p:txBody>
      </p:sp>
    </p:spTree>
    <p:extLst>
      <p:ext uri="{BB962C8B-B14F-4D97-AF65-F5344CB8AC3E}">
        <p14:creationId xmlns:p14="http://schemas.microsoft.com/office/powerpoint/2010/main" val="44361635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HTTP request</a:t>
            </a:r>
            <a:endParaRPr lang="en-US" dirty="0"/>
          </a:p>
        </p:txBody>
      </p:sp>
      <p:sp>
        <p:nvSpPr>
          <p:cNvPr id="3" name="Content Placeholder 2"/>
          <p:cNvSpPr>
            <a:spLocks noGrp="1"/>
          </p:cNvSpPr>
          <p:nvPr>
            <p:ph idx="1"/>
          </p:nvPr>
        </p:nvSpPr>
        <p:spPr/>
        <p:txBody>
          <a:bodyPr/>
          <a:lstStyle/>
          <a:p>
            <a:r>
              <a:rPr lang="en-US" dirty="0" smtClean="0"/>
              <a:t>&lt;method (aka verb)&gt; </a:t>
            </a:r>
            <a:r>
              <a:rPr lang="en-US" dirty="0"/>
              <a:t>&lt;path&gt; HTTP/1.1</a:t>
            </a:r>
          </a:p>
          <a:p>
            <a:r>
              <a:rPr lang="en-US" dirty="0" smtClean="0"/>
              <a:t>&lt;</a:t>
            </a:r>
            <a:r>
              <a:rPr lang="en-US" dirty="0"/>
              <a:t>header name&gt;: &lt;header data&gt;</a:t>
            </a:r>
          </a:p>
          <a:p>
            <a:pPr lvl="1"/>
            <a:r>
              <a:rPr lang="en-US" dirty="0" smtClean="0"/>
              <a:t>.</a:t>
            </a:r>
            <a:r>
              <a:rPr lang="en-US" dirty="0"/>
              <a:t>..</a:t>
            </a:r>
          </a:p>
          <a:p>
            <a:r>
              <a:rPr lang="en-US" dirty="0"/>
              <a:t> </a:t>
            </a:r>
            <a:r>
              <a:rPr lang="en-US" dirty="0" smtClean="0"/>
              <a:t>CR</a:t>
            </a:r>
            <a:r>
              <a:rPr lang="en-US" dirty="0"/>
              <a:t>/LF</a:t>
            </a:r>
          </a:p>
          <a:p>
            <a:r>
              <a:rPr lang="en-US" dirty="0"/>
              <a:t> </a:t>
            </a:r>
            <a:r>
              <a:rPr lang="en-US" dirty="0" smtClean="0"/>
              <a:t>Message </a:t>
            </a:r>
            <a:r>
              <a:rPr lang="en-US" dirty="0"/>
              <a:t>(optional)</a:t>
            </a:r>
          </a:p>
          <a:p>
            <a:endParaRPr lang="en-US" dirty="0"/>
          </a:p>
        </p:txBody>
      </p:sp>
    </p:spTree>
    <p:extLst>
      <p:ext uri="{BB962C8B-B14F-4D97-AF65-F5344CB8AC3E}">
        <p14:creationId xmlns:p14="http://schemas.microsoft.com/office/powerpoint/2010/main" val="13430813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Methods</a:t>
            </a:r>
            <a:endParaRPr lang="en-US" dirty="0"/>
          </a:p>
        </p:txBody>
      </p:sp>
      <p:sp>
        <p:nvSpPr>
          <p:cNvPr id="3" name="Content Placeholder 2"/>
          <p:cNvSpPr>
            <a:spLocks noGrp="1"/>
          </p:cNvSpPr>
          <p:nvPr>
            <p:ph idx="1"/>
          </p:nvPr>
        </p:nvSpPr>
        <p:spPr/>
        <p:txBody>
          <a:bodyPr/>
          <a:lstStyle/>
          <a:p>
            <a:r>
              <a:rPr lang="en-US" dirty="0" smtClean="0"/>
              <a:t>Define </a:t>
            </a:r>
            <a:r>
              <a:rPr lang="en-US" dirty="0"/>
              <a:t>what to do with the path and message</a:t>
            </a:r>
          </a:p>
          <a:p>
            <a:r>
              <a:rPr lang="en-US" dirty="0" smtClean="0"/>
              <a:t>“</a:t>
            </a:r>
            <a:r>
              <a:rPr lang="en-US" dirty="0"/>
              <a:t>I want to GET the resource at /</a:t>
            </a:r>
            <a:r>
              <a:rPr lang="en-US" dirty="0" err="1"/>
              <a:t>index.html</a:t>
            </a:r>
            <a:r>
              <a:rPr lang="en-US" dirty="0"/>
              <a:t>”</a:t>
            </a:r>
          </a:p>
          <a:p>
            <a:r>
              <a:rPr lang="en-US" dirty="0" smtClean="0"/>
              <a:t>“</a:t>
            </a:r>
            <a:r>
              <a:rPr lang="en-US" dirty="0"/>
              <a:t>I want to POST the following </a:t>
            </a:r>
            <a:r>
              <a:rPr lang="en-US" dirty="0" smtClean="0"/>
              <a:t>to /</a:t>
            </a:r>
            <a:r>
              <a:rPr lang="en-US" dirty="0"/>
              <a:t>blog/posts/new: &lt;message&gt;”</a:t>
            </a:r>
          </a:p>
          <a:p>
            <a:endParaRPr lang="en-US" dirty="0"/>
          </a:p>
        </p:txBody>
      </p:sp>
    </p:spTree>
    <p:extLst>
      <p:ext uri="{BB962C8B-B14F-4D97-AF65-F5344CB8AC3E}">
        <p14:creationId xmlns:p14="http://schemas.microsoft.com/office/powerpoint/2010/main" val="42419434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methods</a:t>
            </a:r>
            <a:endParaRPr lang="en-US" dirty="0"/>
          </a:p>
        </p:txBody>
      </p:sp>
      <p:sp>
        <p:nvSpPr>
          <p:cNvPr id="3" name="Content Placeholder 2"/>
          <p:cNvSpPr>
            <a:spLocks noGrp="1"/>
          </p:cNvSpPr>
          <p:nvPr>
            <p:ph idx="1"/>
          </p:nvPr>
        </p:nvSpPr>
        <p:spPr/>
        <p:txBody>
          <a:bodyPr/>
          <a:lstStyle/>
          <a:p>
            <a:r>
              <a:rPr lang="en-US" dirty="0" smtClean="0"/>
              <a:t>Two </a:t>
            </a:r>
            <a:r>
              <a:rPr lang="en-US" dirty="0"/>
              <a:t>most common: GET and POST</a:t>
            </a:r>
          </a:p>
          <a:p>
            <a:r>
              <a:rPr lang="en-US" dirty="0" smtClean="0"/>
              <a:t>Two </a:t>
            </a:r>
            <a:r>
              <a:rPr lang="en-US" dirty="0"/>
              <a:t>less common: PUT and DELETE</a:t>
            </a:r>
          </a:p>
          <a:p>
            <a:r>
              <a:rPr lang="en-US" dirty="0" smtClean="0"/>
              <a:t>Others </a:t>
            </a:r>
            <a:r>
              <a:rPr lang="en-US" dirty="0"/>
              <a:t>are defined, but used very rarely or not at </a:t>
            </a:r>
            <a:r>
              <a:rPr lang="en-US" dirty="0" smtClean="0"/>
              <a:t>all</a:t>
            </a:r>
            <a:endParaRPr lang="en-US" dirty="0"/>
          </a:p>
        </p:txBody>
      </p:sp>
    </p:spTree>
    <p:extLst>
      <p:ext uri="{BB962C8B-B14F-4D97-AF65-F5344CB8AC3E}">
        <p14:creationId xmlns:p14="http://schemas.microsoft.com/office/powerpoint/2010/main" val="39168497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Get</a:t>
            </a:r>
            <a:endParaRPr lang="en-US" dirty="0"/>
          </a:p>
        </p:txBody>
      </p:sp>
      <p:sp>
        <p:nvSpPr>
          <p:cNvPr id="3" name="Content Placeholder 2"/>
          <p:cNvSpPr>
            <a:spLocks noGrp="1"/>
          </p:cNvSpPr>
          <p:nvPr>
            <p:ph idx="1"/>
          </p:nvPr>
        </p:nvSpPr>
        <p:spPr/>
        <p:txBody>
          <a:bodyPr/>
          <a:lstStyle/>
          <a:p>
            <a:r>
              <a:rPr lang="en-US" dirty="0"/>
              <a:t>Retrieve a resource from the server</a:t>
            </a:r>
          </a:p>
          <a:p>
            <a:r>
              <a:rPr lang="en-US" dirty="0" smtClean="0"/>
              <a:t>Information </a:t>
            </a:r>
            <a:r>
              <a:rPr lang="en-US" dirty="0"/>
              <a:t>is passed along the query string, not the message body</a:t>
            </a:r>
          </a:p>
          <a:p>
            <a:pPr lvl="1"/>
            <a:r>
              <a:rPr lang="en-US" dirty="0" smtClean="0"/>
              <a:t>Starts </a:t>
            </a:r>
            <a:r>
              <a:rPr lang="en-US" dirty="0"/>
              <a:t>with “?”, then followed by name=value pairs separated by “&amp;”</a:t>
            </a:r>
          </a:p>
          <a:p>
            <a:pPr lvl="1"/>
            <a:r>
              <a:rPr lang="en-US" dirty="0" smtClean="0">
                <a:hlinkClick r:id="rId2"/>
              </a:rPr>
              <a:t>http</a:t>
            </a:r>
            <a:r>
              <a:rPr lang="en-US" dirty="0">
                <a:hlinkClick r:id="rId2"/>
              </a:rPr>
              <a:t>://example.com/index.php?id=1&amp;color=blue</a:t>
            </a:r>
            <a:endParaRPr lang="en-US" dirty="0"/>
          </a:p>
          <a:p>
            <a:pPr lvl="1"/>
            <a:r>
              <a:rPr lang="en-US" dirty="0" smtClean="0"/>
              <a:t>More </a:t>
            </a:r>
            <a:r>
              <a:rPr lang="en-US" dirty="0"/>
              <a:t>on using query strings in practice later</a:t>
            </a:r>
          </a:p>
          <a:p>
            <a:endParaRPr lang="en-US" dirty="0"/>
          </a:p>
        </p:txBody>
      </p:sp>
    </p:spTree>
    <p:extLst>
      <p:ext uri="{BB962C8B-B14F-4D97-AF65-F5344CB8AC3E}">
        <p14:creationId xmlns:p14="http://schemas.microsoft.com/office/powerpoint/2010/main" val="35398215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Post</a:t>
            </a:r>
            <a:endParaRPr lang="en-US" dirty="0"/>
          </a:p>
        </p:txBody>
      </p:sp>
      <p:sp>
        <p:nvSpPr>
          <p:cNvPr id="3" name="Content Placeholder 2"/>
          <p:cNvSpPr>
            <a:spLocks noGrp="1"/>
          </p:cNvSpPr>
          <p:nvPr>
            <p:ph idx="1"/>
          </p:nvPr>
        </p:nvSpPr>
        <p:spPr/>
        <p:txBody>
          <a:bodyPr/>
          <a:lstStyle/>
          <a:p>
            <a:r>
              <a:rPr lang="en-US" dirty="0"/>
              <a:t>Post information to the server via the request's message body</a:t>
            </a:r>
          </a:p>
          <a:p>
            <a:r>
              <a:rPr lang="en-US" dirty="0" smtClean="0"/>
              <a:t>Can </a:t>
            </a:r>
            <a:r>
              <a:rPr lang="en-US" dirty="0"/>
              <a:t>create or update information</a:t>
            </a:r>
          </a:p>
          <a:p>
            <a:r>
              <a:rPr lang="en-US" dirty="0" smtClean="0"/>
              <a:t>Multiple </a:t>
            </a:r>
            <a:r>
              <a:rPr lang="en-US" dirty="0"/>
              <a:t>POSTs may have a cumulative effect</a:t>
            </a:r>
          </a:p>
          <a:p>
            <a:endParaRPr lang="en-US" dirty="0"/>
          </a:p>
        </p:txBody>
      </p:sp>
    </p:spTree>
    <p:extLst>
      <p:ext uri="{BB962C8B-B14F-4D97-AF65-F5344CB8AC3E}">
        <p14:creationId xmlns:p14="http://schemas.microsoft.com/office/powerpoint/2010/main" val="31576479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PUT</a:t>
            </a:r>
            <a:endParaRPr lang="en-US" dirty="0"/>
          </a:p>
        </p:txBody>
      </p:sp>
      <p:sp>
        <p:nvSpPr>
          <p:cNvPr id="3" name="Content Placeholder 2"/>
          <p:cNvSpPr>
            <a:spLocks noGrp="1"/>
          </p:cNvSpPr>
          <p:nvPr>
            <p:ph idx="1"/>
          </p:nvPr>
        </p:nvSpPr>
        <p:spPr/>
        <p:txBody>
          <a:bodyPr/>
          <a:lstStyle/>
          <a:p>
            <a:r>
              <a:rPr lang="en-US" dirty="0"/>
              <a:t>Puts information on the server via the request's message body</a:t>
            </a:r>
          </a:p>
          <a:p>
            <a:r>
              <a:rPr lang="en-US" dirty="0" smtClean="0"/>
              <a:t>Can </a:t>
            </a:r>
            <a:r>
              <a:rPr lang="en-US" dirty="0"/>
              <a:t>only create information</a:t>
            </a:r>
          </a:p>
          <a:p>
            <a:r>
              <a:rPr lang="en-US" dirty="0" smtClean="0"/>
              <a:t>Multiple </a:t>
            </a:r>
            <a:r>
              <a:rPr lang="en-US" dirty="0"/>
              <a:t>PUTs have the same effect as one</a:t>
            </a:r>
          </a:p>
          <a:p>
            <a:endParaRPr lang="en-US" dirty="0"/>
          </a:p>
        </p:txBody>
      </p:sp>
    </p:spTree>
    <p:extLst>
      <p:ext uri="{BB962C8B-B14F-4D97-AF65-F5344CB8AC3E}">
        <p14:creationId xmlns:p14="http://schemas.microsoft.com/office/powerpoint/2010/main" val="38970318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DELETE</a:t>
            </a:r>
            <a:endParaRPr lang="en-US" dirty="0"/>
          </a:p>
        </p:txBody>
      </p:sp>
      <p:sp>
        <p:nvSpPr>
          <p:cNvPr id="3" name="Content Placeholder 2"/>
          <p:cNvSpPr>
            <a:spLocks noGrp="1"/>
          </p:cNvSpPr>
          <p:nvPr>
            <p:ph idx="1"/>
          </p:nvPr>
        </p:nvSpPr>
        <p:spPr/>
        <p:txBody>
          <a:bodyPr/>
          <a:lstStyle/>
          <a:p>
            <a:r>
              <a:rPr lang="en-US" dirty="0"/>
              <a:t>Remove information from the server via the message body</a:t>
            </a:r>
          </a:p>
          <a:p>
            <a:r>
              <a:rPr lang="en-US" dirty="0" smtClean="0"/>
              <a:t>Can </a:t>
            </a:r>
            <a:r>
              <a:rPr lang="en-US" dirty="0"/>
              <a:t>only delete information</a:t>
            </a:r>
          </a:p>
          <a:p>
            <a:r>
              <a:rPr lang="en-US" dirty="0" smtClean="0"/>
              <a:t>Multiple </a:t>
            </a:r>
            <a:r>
              <a:rPr lang="en-US" dirty="0"/>
              <a:t>DELETEs have the same effect as one</a:t>
            </a:r>
          </a:p>
          <a:p>
            <a:endParaRPr lang="en-US" dirty="0"/>
          </a:p>
        </p:txBody>
      </p:sp>
    </p:spTree>
    <p:extLst>
      <p:ext uri="{BB962C8B-B14F-4D97-AF65-F5344CB8AC3E}">
        <p14:creationId xmlns:p14="http://schemas.microsoft.com/office/powerpoint/2010/main" val="39396210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Idempotence</a:t>
            </a:r>
            <a:endParaRPr lang="en-US" dirty="0"/>
          </a:p>
        </p:txBody>
      </p:sp>
      <p:sp>
        <p:nvSpPr>
          <p:cNvPr id="3" name="Content Placeholder 2"/>
          <p:cNvSpPr>
            <a:spLocks noGrp="1"/>
          </p:cNvSpPr>
          <p:nvPr>
            <p:ph idx="1"/>
          </p:nvPr>
        </p:nvSpPr>
        <p:spPr/>
        <p:txBody>
          <a:bodyPr/>
          <a:lstStyle/>
          <a:p>
            <a:r>
              <a:rPr lang="en-US" dirty="0"/>
              <a:t>(eye-</a:t>
            </a:r>
            <a:r>
              <a:rPr lang="en-US" dirty="0" err="1"/>
              <a:t>dem</a:t>
            </a:r>
            <a:r>
              <a:rPr lang="en-US" dirty="0"/>
              <a:t>-</a:t>
            </a:r>
            <a:r>
              <a:rPr lang="en-US" dirty="0" err="1"/>
              <a:t>po</a:t>
            </a:r>
            <a:r>
              <a:rPr lang="en-US" dirty="0"/>
              <a:t>-tens)</a:t>
            </a:r>
          </a:p>
          <a:p>
            <a:r>
              <a:rPr lang="en-US" dirty="0" smtClean="0"/>
              <a:t>The </a:t>
            </a:r>
            <a:r>
              <a:rPr lang="en-US" dirty="0"/>
              <a:t>property of an operation to be applied multiple times while yielding the same result</a:t>
            </a:r>
            <a:r>
              <a:rPr lang="en-US" dirty="0" smtClean="0"/>
              <a:t>.</a:t>
            </a:r>
          </a:p>
          <a:p>
            <a:r>
              <a:rPr lang="en-US" dirty="0" smtClean="0"/>
              <a:t>Refers to the state of the system AFTER the request has completed.</a:t>
            </a:r>
          </a:p>
          <a:p>
            <a:r>
              <a:rPr lang="en-US" dirty="0" smtClean="0"/>
              <a:t>So : an operation is idempotent if the system remains in the same state no matter how many times the operation is called after the 1</a:t>
            </a:r>
            <a:r>
              <a:rPr lang="en-US" baseline="30000" dirty="0" smtClean="0"/>
              <a:t>st</a:t>
            </a:r>
            <a:r>
              <a:rPr lang="en-US" dirty="0" smtClean="0"/>
              <a:t> time – the result will not change</a:t>
            </a:r>
          </a:p>
          <a:p>
            <a:pPr lvl="1"/>
            <a:r>
              <a:rPr lang="en-US" dirty="0" err="1" smtClean="0"/>
              <a:t>Ie</a:t>
            </a:r>
            <a:r>
              <a:rPr lang="en-US" dirty="0" smtClean="0"/>
              <a:t> DELETE </a:t>
            </a:r>
            <a:r>
              <a:rPr lang="en-US" dirty="0" err="1" smtClean="0"/>
              <a:t>unique_record</a:t>
            </a:r>
            <a:r>
              <a:rPr lang="en-US"/>
              <a:t> </a:t>
            </a:r>
            <a:r>
              <a:rPr lang="en-US" smtClean="0"/>
              <a:t>FROM </a:t>
            </a:r>
            <a:r>
              <a:rPr lang="en-US" dirty="0" smtClean="0"/>
              <a:t>database</a:t>
            </a:r>
            <a:endParaRPr lang="en-US" dirty="0"/>
          </a:p>
          <a:p>
            <a:endParaRPr lang="en-US" dirty="0"/>
          </a:p>
        </p:txBody>
      </p:sp>
    </p:spTree>
    <p:extLst>
      <p:ext uri="{BB962C8B-B14F-4D97-AF65-F5344CB8AC3E}">
        <p14:creationId xmlns:p14="http://schemas.microsoft.com/office/powerpoint/2010/main" val="414389391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Idempotent Methods</a:t>
            </a:r>
            <a:endParaRPr lang="en-US" dirty="0"/>
          </a:p>
        </p:txBody>
      </p:sp>
      <p:sp>
        <p:nvSpPr>
          <p:cNvPr id="3" name="Content Placeholder 2"/>
          <p:cNvSpPr>
            <a:spLocks noGrp="1"/>
          </p:cNvSpPr>
          <p:nvPr>
            <p:ph idx="1"/>
          </p:nvPr>
        </p:nvSpPr>
        <p:spPr/>
        <p:txBody>
          <a:bodyPr/>
          <a:lstStyle/>
          <a:p>
            <a:r>
              <a:rPr lang="en-US" dirty="0"/>
              <a:t>GET – looking shouldn't change anything</a:t>
            </a:r>
          </a:p>
          <a:p>
            <a:r>
              <a:rPr lang="en-US" dirty="0" smtClean="0"/>
              <a:t>PUT </a:t>
            </a:r>
            <a:r>
              <a:rPr lang="en-US" dirty="0"/>
              <a:t>– a single representation of data should only be added once</a:t>
            </a:r>
          </a:p>
          <a:p>
            <a:r>
              <a:rPr lang="en-US" dirty="0" smtClean="0"/>
              <a:t>DELETE </a:t>
            </a:r>
            <a:r>
              <a:rPr lang="en-US" dirty="0"/>
              <a:t>– however many times you delete something, it's still gone</a:t>
            </a:r>
          </a:p>
          <a:p>
            <a:endParaRPr lang="en-US" dirty="0"/>
          </a:p>
        </p:txBody>
      </p:sp>
    </p:spTree>
    <p:extLst>
      <p:ext uri="{BB962C8B-B14F-4D97-AF65-F5344CB8AC3E}">
        <p14:creationId xmlns:p14="http://schemas.microsoft.com/office/powerpoint/2010/main" val="40313996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Web Servers</a:t>
            </a:r>
            <a:endParaRPr lang="en-GB" dirty="0" smtClean="0"/>
          </a:p>
        </p:txBody>
      </p:sp>
      <p:sp>
        <p:nvSpPr>
          <p:cNvPr id="45059" name="Rectangle 2"/>
          <p:cNvSpPr>
            <a:spLocks noGrp="1" noChangeArrowheads="1"/>
          </p:cNvSpPr>
          <p:nvPr>
            <p:ph idx="1"/>
          </p:nvPr>
        </p:nvSpPr>
        <p:spPr/>
        <p:txBody>
          <a:bodyPr/>
          <a:lstStyle/>
          <a:p>
            <a:r>
              <a:rPr lang="en-US" dirty="0" smtClean="0"/>
              <a:t>What is a Web Server?</a:t>
            </a:r>
          </a:p>
          <a:p>
            <a:pPr lvl="1"/>
            <a:r>
              <a:rPr lang="en-US" dirty="0"/>
              <a:t>A web server is a computer program that delivers (serves) content, such as web pages, using the Hypertext Transfer Protocol (HTTP), over the World Wide Web. The term web server can also refer to the computer or virtual machine running the </a:t>
            </a:r>
            <a:r>
              <a:rPr lang="en-US" dirty="0" smtClean="0"/>
              <a:t>program</a:t>
            </a:r>
            <a:r>
              <a:rPr lang="en-US" dirty="0"/>
              <a:t>. </a:t>
            </a:r>
            <a:endParaRPr lang="en-US" dirty="0" smtClean="0"/>
          </a:p>
          <a:p>
            <a:pPr marL="349925" lvl="1" indent="0">
              <a:buNone/>
            </a:pPr>
            <a:r>
              <a:rPr lang="en-US" dirty="0"/>
              <a:t>	</a:t>
            </a:r>
            <a:r>
              <a:rPr lang="en-US" sz="1600" dirty="0" smtClean="0">
                <a:hlinkClick r:id="rId3"/>
              </a:rPr>
              <a:t>http</a:t>
            </a:r>
            <a:r>
              <a:rPr lang="en-US" sz="1600" dirty="0">
                <a:hlinkClick r:id="rId3"/>
              </a:rPr>
              <a:t>://</a:t>
            </a:r>
            <a:r>
              <a:rPr lang="en-US" sz="1600" dirty="0" err="1">
                <a:hlinkClick r:id="rId3"/>
              </a:rPr>
              <a:t>en.wikipedia.org</a:t>
            </a:r>
            <a:r>
              <a:rPr lang="en-US" sz="1600" dirty="0">
                <a:hlinkClick r:id="rId3"/>
              </a:rPr>
              <a:t>/wiki/</a:t>
            </a:r>
            <a:r>
              <a:rPr lang="en-US" sz="1600" dirty="0" err="1">
                <a:hlinkClick r:id="rId3"/>
              </a:rPr>
              <a:t>Web_server</a:t>
            </a:r>
            <a:endParaRPr lang="en-US" sz="1600" dirty="0"/>
          </a:p>
        </p:txBody>
      </p:sp>
    </p:spTree>
    <p:extLst>
      <p:ext uri="{BB962C8B-B14F-4D97-AF65-F5344CB8AC3E}">
        <p14:creationId xmlns:p14="http://schemas.microsoft.com/office/powerpoint/2010/main" val="385569435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Non-Idempotent Methods</a:t>
            </a:r>
            <a:endParaRPr lang="en-US" dirty="0"/>
          </a:p>
        </p:txBody>
      </p:sp>
      <p:sp>
        <p:nvSpPr>
          <p:cNvPr id="3" name="Content Placeholder 2"/>
          <p:cNvSpPr>
            <a:spLocks noGrp="1"/>
          </p:cNvSpPr>
          <p:nvPr>
            <p:ph idx="1"/>
          </p:nvPr>
        </p:nvSpPr>
        <p:spPr/>
        <p:txBody>
          <a:bodyPr/>
          <a:lstStyle/>
          <a:p>
            <a:r>
              <a:rPr lang="en-US" dirty="0"/>
              <a:t>POST – repeat operations may	have a cumulative effect</a:t>
            </a:r>
          </a:p>
          <a:p>
            <a:r>
              <a:rPr lang="en-US" dirty="0" smtClean="0"/>
              <a:t>If </a:t>
            </a:r>
            <a:r>
              <a:rPr lang="en-US" dirty="0"/>
              <a:t>your operation is not idempotent, you </a:t>
            </a:r>
            <a:r>
              <a:rPr lang="en-US" dirty="0" smtClean="0"/>
              <a:t>must use </a:t>
            </a:r>
            <a:r>
              <a:rPr lang="en-US" dirty="0"/>
              <a:t>POST to accept input!</a:t>
            </a:r>
          </a:p>
          <a:p>
            <a:r>
              <a:rPr lang="en-US" dirty="0" smtClean="0"/>
              <a:t>This </a:t>
            </a:r>
            <a:r>
              <a:rPr lang="en-US" dirty="0"/>
              <a:t>will become important once we get to server-side programming...</a:t>
            </a:r>
          </a:p>
          <a:p>
            <a:endParaRPr lang="en-US" dirty="0"/>
          </a:p>
        </p:txBody>
      </p:sp>
    </p:spTree>
    <p:extLst>
      <p:ext uri="{BB962C8B-B14F-4D97-AF65-F5344CB8AC3E}">
        <p14:creationId xmlns:p14="http://schemas.microsoft.com/office/powerpoint/2010/main" val="2186971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Methods</a:t>
            </a:r>
            <a:endParaRPr lang="en-US" dirty="0"/>
          </a:p>
        </p:txBody>
      </p:sp>
      <p:sp>
        <p:nvSpPr>
          <p:cNvPr id="3" name="Content Placeholder 2"/>
          <p:cNvSpPr>
            <a:spLocks noGrp="1"/>
          </p:cNvSpPr>
          <p:nvPr>
            <p:ph idx="1"/>
          </p:nvPr>
        </p:nvSpPr>
        <p:spPr/>
        <p:txBody>
          <a:bodyPr/>
          <a:lstStyle/>
          <a:p>
            <a:r>
              <a:rPr lang="en-US" dirty="0"/>
              <a:t>Methods that don't modify anything on the server</a:t>
            </a:r>
          </a:p>
          <a:p>
            <a:r>
              <a:rPr lang="en-US" dirty="0" smtClean="0"/>
              <a:t>GET</a:t>
            </a:r>
            <a:r>
              <a:rPr lang="en-US" dirty="0"/>
              <a:t>, other less-used methods for retrieving metadata are safe</a:t>
            </a:r>
          </a:p>
          <a:p>
            <a:r>
              <a:rPr lang="en-US" dirty="0" smtClean="0"/>
              <a:t>POST</a:t>
            </a:r>
            <a:r>
              <a:rPr lang="en-US" dirty="0"/>
              <a:t>, PUT and DELETE modify resources, not safe</a:t>
            </a:r>
          </a:p>
          <a:p>
            <a:r>
              <a:rPr lang="en-US" dirty="0" smtClean="0"/>
              <a:t>Only </a:t>
            </a:r>
            <a:r>
              <a:rPr lang="en-US" dirty="0"/>
              <a:t>safe methods are used by search engines, </a:t>
            </a:r>
            <a:r>
              <a:rPr lang="en-US" dirty="0" err="1"/>
              <a:t>etc</a:t>
            </a:r>
            <a:endParaRPr lang="en-US" dirty="0"/>
          </a:p>
          <a:p>
            <a:endParaRPr lang="en-US" dirty="0"/>
          </a:p>
        </p:txBody>
      </p:sp>
    </p:spTree>
    <p:extLst>
      <p:ext uri="{BB962C8B-B14F-4D97-AF65-F5344CB8AC3E}">
        <p14:creationId xmlns:p14="http://schemas.microsoft.com/office/powerpoint/2010/main" val="3396663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Header</a:t>
            </a:r>
            <a:endParaRPr lang="en-US" dirty="0"/>
          </a:p>
        </p:txBody>
      </p:sp>
      <p:sp>
        <p:nvSpPr>
          <p:cNvPr id="3" name="Content Placeholder 2"/>
          <p:cNvSpPr>
            <a:spLocks noGrp="1"/>
          </p:cNvSpPr>
          <p:nvPr>
            <p:ph idx="1"/>
          </p:nvPr>
        </p:nvSpPr>
        <p:spPr/>
        <p:txBody>
          <a:bodyPr/>
          <a:lstStyle/>
          <a:p>
            <a:r>
              <a:rPr lang="en-US" dirty="0"/>
              <a:t>Specify additional information about the request</a:t>
            </a:r>
          </a:p>
          <a:p>
            <a:r>
              <a:rPr lang="en-US" dirty="0" smtClean="0"/>
              <a:t>Host</a:t>
            </a:r>
            <a:r>
              <a:rPr lang="en-US" dirty="0"/>
              <a:t>: &lt;domain name&gt;</a:t>
            </a:r>
          </a:p>
          <a:p>
            <a:pPr lvl="1"/>
            <a:r>
              <a:rPr lang="en-US" dirty="0" smtClean="0"/>
              <a:t>“</a:t>
            </a:r>
            <a:r>
              <a:rPr lang="en-US" dirty="0"/>
              <a:t>This is the domain name I'm referring to.” Required in HTTP/1.1.</a:t>
            </a:r>
          </a:p>
          <a:p>
            <a:r>
              <a:rPr lang="en-US" dirty="0"/>
              <a:t> </a:t>
            </a:r>
            <a:r>
              <a:rPr lang="en-US" dirty="0" smtClean="0"/>
              <a:t>User</a:t>
            </a:r>
            <a:r>
              <a:rPr lang="en-US" dirty="0"/>
              <a:t>-Agent: &lt;string&gt;</a:t>
            </a:r>
          </a:p>
          <a:p>
            <a:pPr lvl="1"/>
            <a:r>
              <a:rPr lang="en-US" dirty="0" smtClean="0"/>
              <a:t>“</a:t>
            </a:r>
            <a:r>
              <a:rPr lang="en-US" dirty="0"/>
              <a:t>This is the software I'm using to access your site.”</a:t>
            </a:r>
          </a:p>
          <a:p>
            <a:r>
              <a:rPr lang="en-US" dirty="0" smtClean="0"/>
              <a:t>Content</a:t>
            </a:r>
            <a:r>
              <a:rPr lang="en-US" dirty="0"/>
              <a:t>-Type: &lt;type&gt;</a:t>
            </a:r>
          </a:p>
          <a:p>
            <a:pPr lvl="1"/>
            <a:r>
              <a:rPr lang="en-US" dirty="0" smtClean="0"/>
              <a:t>MIME </a:t>
            </a:r>
            <a:r>
              <a:rPr lang="en-US" dirty="0"/>
              <a:t>type of the request body (used </a:t>
            </a:r>
            <a:r>
              <a:rPr lang="en-US" dirty="0" smtClean="0"/>
              <a:t>with POST</a:t>
            </a:r>
            <a:r>
              <a:rPr lang="en-US" dirty="0"/>
              <a:t>/PUT)</a:t>
            </a:r>
          </a:p>
          <a:p>
            <a:r>
              <a:rPr lang="en-US" dirty="0" smtClean="0"/>
              <a:t>Many </a:t>
            </a:r>
            <a:r>
              <a:rPr lang="en-US" dirty="0"/>
              <a:t>others</a:t>
            </a:r>
          </a:p>
          <a:p>
            <a:endParaRPr lang="en-US" dirty="0"/>
          </a:p>
        </p:txBody>
      </p:sp>
    </p:spTree>
    <p:extLst>
      <p:ext uri="{BB962C8B-B14F-4D97-AF65-F5344CB8AC3E}">
        <p14:creationId xmlns:p14="http://schemas.microsoft.com/office/powerpoint/2010/main" val="4088130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Message Body</a:t>
            </a:r>
            <a:endParaRPr lang="en-US" dirty="0"/>
          </a:p>
        </p:txBody>
      </p:sp>
      <p:sp>
        <p:nvSpPr>
          <p:cNvPr id="3" name="Content Placeholder 2"/>
          <p:cNvSpPr>
            <a:spLocks noGrp="1"/>
          </p:cNvSpPr>
          <p:nvPr>
            <p:ph idx="1"/>
          </p:nvPr>
        </p:nvSpPr>
        <p:spPr/>
        <p:txBody>
          <a:bodyPr/>
          <a:lstStyle/>
          <a:p>
            <a:r>
              <a:rPr lang="en-US" dirty="0"/>
              <a:t>Used by methods that alter information on the server</a:t>
            </a:r>
          </a:p>
          <a:p>
            <a:r>
              <a:rPr lang="en-US" dirty="0" smtClean="0"/>
              <a:t>POST </a:t>
            </a:r>
            <a:r>
              <a:rPr lang="en-US" dirty="0"/>
              <a:t>(most common)</a:t>
            </a:r>
          </a:p>
          <a:p>
            <a:r>
              <a:rPr lang="en-US" dirty="0" smtClean="0"/>
              <a:t>PUT</a:t>
            </a:r>
            <a:endParaRPr lang="en-US" dirty="0"/>
          </a:p>
          <a:p>
            <a:r>
              <a:rPr lang="en-US" dirty="0" smtClean="0"/>
              <a:t>DELETE</a:t>
            </a:r>
            <a:endParaRPr lang="en-US" dirty="0"/>
          </a:p>
          <a:p>
            <a:endParaRPr lang="en-US" dirty="0"/>
          </a:p>
        </p:txBody>
      </p:sp>
    </p:spTree>
    <p:extLst>
      <p:ext uri="{BB962C8B-B14F-4D97-AF65-F5344CB8AC3E}">
        <p14:creationId xmlns:p14="http://schemas.microsoft.com/office/powerpoint/2010/main" val="2110343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HTTP Response</a:t>
            </a:r>
            <a:endParaRPr lang="en-US" dirty="0"/>
          </a:p>
        </p:txBody>
      </p:sp>
      <p:sp>
        <p:nvSpPr>
          <p:cNvPr id="3" name="Content Placeholder 2"/>
          <p:cNvSpPr>
            <a:spLocks noGrp="1"/>
          </p:cNvSpPr>
          <p:nvPr>
            <p:ph idx="1"/>
          </p:nvPr>
        </p:nvSpPr>
        <p:spPr/>
        <p:txBody>
          <a:bodyPr/>
          <a:lstStyle/>
          <a:p>
            <a:r>
              <a:rPr lang="en-US" dirty="0"/>
              <a:t>HTTP/1.1 &lt;status code&gt; &lt;reason&gt;</a:t>
            </a:r>
          </a:p>
          <a:p>
            <a:r>
              <a:rPr lang="en-US" dirty="0" smtClean="0"/>
              <a:t>&lt;</a:t>
            </a:r>
            <a:r>
              <a:rPr lang="en-US" dirty="0"/>
              <a:t>header name&gt;: &lt;header data&gt;</a:t>
            </a:r>
          </a:p>
          <a:p>
            <a:pPr lvl="1"/>
            <a:r>
              <a:rPr lang="en-US" dirty="0" smtClean="0"/>
              <a:t>…</a:t>
            </a:r>
            <a:endParaRPr lang="en-US" dirty="0"/>
          </a:p>
          <a:p>
            <a:r>
              <a:rPr lang="en-US" dirty="0" smtClean="0"/>
              <a:t>CR</a:t>
            </a:r>
            <a:r>
              <a:rPr lang="en-US" dirty="0"/>
              <a:t>/LF</a:t>
            </a:r>
          </a:p>
          <a:p>
            <a:r>
              <a:rPr lang="en-US" dirty="0" smtClean="0"/>
              <a:t>&lt;</a:t>
            </a:r>
            <a:r>
              <a:rPr lang="en-US" dirty="0"/>
              <a:t>response body&gt;</a:t>
            </a:r>
          </a:p>
          <a:p>
            <a:endParaRPr lang="en-US" dirty="0"/>
          </a:p>
        </p:txBody>
      </p:sp>
    </p:spTree>
    <p:extLst>
      <p:ext uri="{BB962C8B-B14F-4D97-AF65-F5344CB8AC3E}">
        <p14:creationId xmlns:p14="http://schemas.microsoft.com/office/powerpoint/2010/main" val="233972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Status codes</a:t>
            </a:r>
            <a:endParaRPr lang="en-US" dirty="0"/>
          </a:p>
        </p:txBody>
      </p:sp>
      <p:sp>
        <p:nvSpPr>
          <p:cNvPr id="3" name="Content Placeholder 2"/>
          <p:cNvSpPr>
            <a:spLocks noGrp="1"/>
          </p:cNvSpPr>
          <p:nvPr>
            <p:ph idx="1"/>
          </p:nvPr>
        </p:nvSpPr>
        <p:spPr/>
        <p:txBody>
          <a:bodyPr/>
          <a:lstStyle/>
          <a:p>
            <a:r>
              <a:rPr lang="en-US" dirty="0"/>
              <a:t>Informs the browser of the resulting status of the request</a:t>
            </a:r>
          </a:p>
          <a:p>
            <a:r>
              <a:rPr lang="en-US" dirty="0" smtClean="0"/>
              <a:t>Three </a:t>
            </a:r>
            <a:r>
              <a:rPr lang="en-US" dirty="0"/>
              <a:t>digits</a:t>
            </a:r>
          </a:p>
          <a:p>
            <a:r>
              <a:rPr lang="en-US" dirty="0" smtClean="0"/>
              <a:t>First </a:t>
            </a:r>
            <a:r>
              <a:rPr lang="en-US" dirty="0"/>
              <a:t>digit indicates class of response</a:t>
            </a:r>
          </a:p>
          <a:p>
            <a:r>
              <a:rPr lang="en-US" dirty="0" smtClean="0"/>
              <a:t>Custom </a:t>
            </a:r>
            <a:r>
              <a:rPr lang="en-US" dirty="0"/>
              <a:t>status codes possible</a:t>
            </a:r>
          </a:p>
          <a:p>
            <a:endParaRPr lang="en-US" dirty="0"/>
          </a:p>
        </p:txBody>
      </p:sp>
    </p:spTree>
    <p:extLst>
      <p:ext uri="{BB962C8B-B14F-4D97-AF65-F5344CB8AC3E}">
        <p14:creationId xmlns:p14="http://schemas.microsoft.com/office/powerpoint/2010/main" val="4135436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1xx - Informational</a:t>
            </a:r>
            <a:endParaRPr lang="en-US" dirty="0"/>
          </a:p>
        </p:txBody>
      </p:sp>
      <p:sp>
        <p:nvSpPr>
          <p:cNvPr id="3" name="Content Placeholder 2"/>
          <p:cNvSpPr>
            <a:spLocks noGrp="1"/>
          </p:cNvSpPr>
          <p:nvPr>
            <p:ph idx="1"/>
          </p:nvPr>
        </p:nvSpPr>
        <p:spPr/>
        <p:txBody>
          <a:bodyPr/>
          <a:lstStyle/>
          <a:p>
            <a:r>
              <a:rPr lang="en-US" dirty="0" smtClean="0"/>
              <a:t>Acknowledges </a:t>
            </a:r>
            <a:r>
              <a:rPr lang="en-US" dirty="0"/>
              <a:t>the request was received, and that the server is ready to continue</a:t>
            </a:r>
          </a:p>
          <a:p>
            <a:r>
              <a:rPr lang="en-US" dirty="0" smtClean="0"/>
              <a:t>Used </a:t>
            </a:r>
            <a:r>
              <a:rPr lang="en-US" dirty="0"/>
              <a:t>less frequently</a:t>
            </a:r>
          </a:p>
          <a:p>
            <a:r>
              <a:rPr lang="en-US" dirty="0" smtClean="0"/>
              <a:t>Ex</a:t>
            </a:r>
            <a:r>
              <a:rPr lang="en-US" dirty="0"/>
              <a:t>: 102 Processing</a:t>
            </a:r>
          </a:p>
          <a:p>
            <a:pPr lvl="1"/>
            <a:r>
              <a:rPr lang="en-US" dirty="0" smtClean="0"/>
              <a:t>“</a:t>
            </a:r>
            <a:r>
              <a:rPr lang="en-US" dirty="0"/>
              <a:t>I'm still working on that last request, but I don't have an answer for you yet. Hold on.”</a:t>
            </a:r>
          </a:p>
          <a:p>
            <a:endParaRPr lang="en-US" dirty="0"/>
          </a:p>
        </p:txBody>
      </p:sp>
    </p:spTree>
    <p:extLst>
      <p:ext uri="{BB962C8B-B14F-4D97-AF65-F5344CB8AC3E}">
        <p14:creationId xmlns:p14="http://schemas.microsoft.com/office/powerpoint/2010/main" val="1577150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2xx - Success</a:t>
            </a:r>
            <a:endParaRPr lang="en-US" dirty="0"/>
          </a:p>
        </p:txBody>
      </p:sp>
      <p:sp>
        <p:nvSpPr>
          <p:cNvPr id="3" name="Content Placeholder 2"/>
          <p:cNvSpPr>
            <a:spLocks noGrp="1"/>
          </p:cNvSpPr>
          <p:nvPr>
            <p:ph idx="1"/>
          </p:nvPr>
        </p:nvSpPr>
        <p:spPr/>
        <p:txBody>
          <a:bodyPr/>
          <a:lstStyle/>
          <a:p>
            <a:r>
              <a:rPr lang="en-US" dirty="0"/>
              <a:t>Acknowledges that the request was received and processed successfully</a:t>
            </a:r>
          </a:p>
          <a:p>
            <a:r>
              <a:rPr lang="en-US" dirty="0" smtClean="0"/>
              <a:t>200 </a:t>
            </a:r>
            <a:r>
              <a:rPr lang="en-US" dirty="0"/>
              <a:t>OK</a:t>
            </a:r>
          </a:p>
          <a:p>
            <a:pPr lvl="1"/>
            <a:r>
              <a:rPr lang="en-US" dirty="0" smtClean="0"/>
              <a:t>“</a:t>
            </a:r>
            <a:r>
              <a:rPr lang="en-US" dirty="0"/>
              <a:t>Sure, here you go.”</a:t>
            </a:r>
          </a:p>
          <a:p>
            <a:pPr lvl="1"/>
            <a:r>
              <a:rPr lang="en-US" dirty="0" smtClean="0"/>
              <a:t>Most </a:t>
            </a:r>
            <a:r>
              <a:rPr lang="en-US" dirty="0"/>
              <a:t>common response</a:t>
            </a:r>
          </a:p>
          <a:p>
            <a:endParaRPr lang="en-US" dirty="0"/>
          </a:p>
        </p:txBody>
      </p:sp>
    </p:spTree>
    <p:extLst>
      <p:ext uri="{BB962C8B-B14F-4D97-AF65-F5344CB8AC3E}">
        <p14:creationId xmlns:p14="http://schemas.microsoft.com/office/powerpoint/2010/main" val="370205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3xx - Redirection</a:t>
            </a:r>
            <a:endParaRPr lang="en-US" dirty="0"/>
          </a:p>
        </p:txBody>
      </p:sp>
      <p:sp>
        <p:nvSpPr>
          <p:cNvPr id="3" name="Content Placeholder 2"/>
          <p:cNvSpPr>
            <a:spLocks noGrp="1"/>
          </p:cNvSpPr>
          <p:nvPr>
            <p:ph idx="1"/>
          </p:nvPr>
        </p:nvSpPr>
        <p:spPr/>
        <p:txBody>
          <a:bodyPr/>
          <a:lstStyle/>
          <a:p>
            <a:r>
              <a:rPr lang="en-US" dirty="0"/>
              <a:t>Informs the client that they need to act on the request before it can be carried out</a:t>
            </a:r>
          </a:p>
          <a:p>
            <a:r>
              <a:rPr lang="en-US" dirty="0" smtClean="0"/>
              <a:t>301 </a:t>
            </a:r>
            <a:r>
              <a:rPr lang="en-US" dirty="0"/>
              <a:t>Moved Permanently</a:t>
            </a:r>
          </a:p>
          <a:p>
            <a:pPr lvl="1"/>
            <a:r>
              <a:rPr lang="en-US" dirty="0" smtClean="0"/>
              <a:t>“</a:t>
            </a:r>
            <a:r>
              <a:rPr lang="en-US" dirty="0"/>
              <a:t>This has moved. It now lives here.”</a:t>
            </a:r>
          </a:p>
          <a:p>
            <a:r>
              <a:rPr lang="en-US" dirty="0" smtClean="0"/>
              <a:t>302 </a:t>
            </a:r>
            <a:r>
              <a:rPr lang="en-US" dirty="0"/>
              <a:t>Found</a:t>
            </a:r>
          </a:p>
          <a:p>
            <a:pPr lvl="1"/>
            <a:r>
              <a:rPr lang="en-US" dirty="0" smtClean="0"/>
              <a:t>“</a:t>
            </a:r>
            <a:r>
              <a:rPr lang="en-US" dirty="0"/>
              <a:t>This has moved for now, but keep checking back here.”</a:t>
            </a:r>
          </a:p>
          <a:p>
            <a:endParaRPr lang="en-US" dirty="0"/>
          </a:p>
        </p:txBody>
      </p:sp>
    </p:spTree>
    <p:extLst>
      <p:ext uri="{BB962C8B-B14F-4D97-AF65-F5344CB8AC3E}">
        <p14:creationId xmlns:p14="http://schemas.microsoft.com/office/powerpoint/2010/main" val="2624041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4xx – Client Error</a:t>
            </a:r>
            <a:endParaRPr lang="en-US" dirty="0"/>
          </a:p>
        </p:txBody>
      </p:sp>
      <p:sp>
        <p:nvSpPr>
          <p:cNvPr id="3" name="Content Placeholder 2"/>
          <p:cNvSpPr>
            <a:spLocks noGrp="1"/>
          </p:cNvSpPr>
          <p:nvPr>
            <p:ph idx="1"/>
          </p:nvPr>
        </p:nvSpPr>
        <p:spPr/>
        <p:txBody>
          <a:bodyPr/>
          <a:lstStyle/>
          <a:p>
            <a:r>
              <a:rPr lang="en-US" dirty="0"/>
              <a:t>Informs the client of an error that is probably on their end</a:t>
            </a:r>
          </a:p>
          <a:p>
            <a:r>
              <a:rPr lang="en-US" dirty="0" smtClean="0"/>
              <a:t>401 </a:t>
            </a:r>
            <a:r>
              <a:rPr lang="en-US" dirty="0"/>
              <a:t>Unauthorized</a:t>
            </a:r>
          </a:p>
          <a:p>
            <a:pPr lvl="1"/>
            <a:r>
              <a:rPr lang="en-US" dirty="0" smtClean="0"/>
              <a:t>“</a:t>
            </a:r>
            <a:r>
              <a:rPr lang="en-US" dirty="0"/>
              <a:t>This request requires authentication. If you want another response, send me your credentials first...”</a:t>
            </a:r>
          </a:p>
          <a:p>
            <a:r>
              <a:rPr lang="en-US" dirty="0" smtClean="0"/>
              <a:t>403 </a:t>
            </a:r>
            <a:r>
              <a:rPr lang="en-US" dirty="0"/>
              <a:t>Forbidden</a:t>
            </a:r>
          </a:p>
          <a:p>
            <a:pPr lvl="1"/>
            <a:r>
              <a:rPr lang="en-US" dirty="0" smtClean="0"/>
              <a:t>“</a:t>
            </a:r>
            <a:r>
              <a:rPr lang="en-US" dirty="0"/>
              <a:t>I'm afraid I can't let you do that, Dave.”</a:t>
            </a:r>
          </a:p>
          <a:p>
            <a:r>
              <a:rPr lang="en-US" dirty="0" smtClean="0"/>
              <a:t>404 </a:t>
            </a:r>
            <a:r>
              <a:rPr lang="en-US" dirty="0"/>
              <a:t>Not Found</a:t>
            </a:r>
          </a:p>
          <a:p>
            <a:pPr lvl="1"/>
            <a:r>
              <a:rPr lang="en-US" dirty="0" smtClean="0"/>
              <a:t>“</a:t>
            </a:r>
            <a:r>
              <a:rPr lang="en-US" dirty="0"/>
              <a:t>I don't know where that is.”</a:t>
            </a:r>
          </a:p>
          <a:p>
            <a:endParaRPr lang="en-US" dirty="0"/>
          </a:p>
        </p:txBody>
      </p:sp>
    </p:spTree>
    <p:extLst>
      <p:ext uri="{BB962C8B-B14F-4D97-AF65-F5344CB8AC3E}">
        <p14:creationId xmlns:p14="http://schemas.microsoft.com/office/powerpoint/2010/main" val="85058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Web Servers</a:t>
            </a:r>
            <a:endParaRPr lang="en-GB" dirty="0" smtClean="0"/>
          </a:p>
        </p:txBody>
      </p:sp>
      <p:sp>
        <p:nvSpPr>
          <p:cNvPr id="45059" name="Rectangle 2"/>
          <p:cNvSpPr>
            <a:spLocks noGrp="1" noChangeArrowheads="1"/>
          </p:cNvSpPr>
          <p:nvPr>
            <p:ph idx="1"/>
          </p:nvPr>
        </p:nvSpPr>
        <p:spPr/>
        <p:txBody>
          <a:bodyPr/>
          <a:lstStyle/>
          <a:p>
            <a:r>
              <a:rPr lang="en-US" dirty="0" smtClean="0"/>
              <a:t>How</a:t>
            </a:r>
            <a:r>
              <a:rPr lang="en-US" dirty="0"/>
              <a:t> </a:t>
            </a:r>
            <a:r>
              <a:rPr lang="en-US" dirty="0" smtClean="0"/>
              <a:t>do</a:t>
            </a:r>
            <a:r>
              <a:rPr lang="en-US" dirty="0"/>
              <a:t> </a:t>
            </a:r>
            <a:r>
              <a:rPr lang="en-US" dirty="0" smtClean="0"/>
              <a:t>they</a:t>
            </a:r>
            <a:r>
              <a:rPr lang="en-US" dirty="0"/>
              <a:t> </a:t>
            </a:r>
            <a:r>
              <a:rPr lang="en-US" dirty="0" smtClean="0"/>
              <a:t>work</a:t>
            </a:r>
            <a:r>
              <a:rPr lang="en-US" dirty="0"/>
              <a:t>?</a:t>
            </a:r>
          </a:p>
        </p:txBody>
      </p:sp>
    </p:spTree>
    <p:extLst>
      <p:ext uri="{BB962C8B-B14F-4D97-AF65-F5344CB8AC3E}">
        <p14:creationId xmlns:p14="http://schemas.microsoft.com/office/powerpoint/2010/main" val="126454616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5xx – Server Error</a:t>
            </a:r>
            <a:endParaRPr lang="en-US" dirty="0"/>
          </a:p>
        </p:txBody>
      </p:sp>
      <p:sp>
        <p:nvSpPr>
          <p:cNvPr id="3" name="Content Placeholder 2"/>
          <p:cNvSpPr>
            <a:spLocks noGrp="1"/>
          </p:cNvSpPr>
          <p:nvPr>
            <p:ph idx="1"/>
          </p:nvPr>
        </p:nvSpPr>
        <p:spPr/>
        <p:txBody>
          <a:bodyPr/>
          <a:lstStyle/>
          <a:p>
            <a:r>
              <a:rPr lang="en-US" dirty="0"/>
              <a:t>Informs the client of an error when the server knows it is at fault.</a:t>
            </a:r>
          </a:p>
          <a:p>
            <a:r>
              <a:rPr lang="en-US" dirty="0" smtClean="0"/>
              <a:t>Usually </a:t>
            </a:r>
            <a:r>
              <a:rPr lang="en-US" dirty="0"/>
              <a:t>due to misconfigured Web server.</a:t>
            </a:r>
          </a:p>
          <a:p>
            <a:r>
              <a:rPr lang="en-US" dirty="0" smtClean="0"/>
              <a:t>500 </a:t>
            </a:r>
            <a:r>
              <a:rPr lang="en-US" dirty="0"/>
              <a:t>Internal Server Error</a:t>
            </a:r>
          </a:p>
          <a:p>
            <a:pPr lvl="1"/>
            <a:r>
              <a:rPr lang="en-US" dirty="0" smtClean="0"/>
              <a:t>“</a:t>
            </a:r>
            <a:r>
              <a:rPr lang="en-US" dirty="0"/>
              <a:t>Something unexpected happened. My fault.”</a:t>
            </a:r>
          </a:p>
          <a:p>
            <a:r>
              <a:rPr lang="en-US" dirty="0" smtClean="0"/>
              <a:t>501 </a:t>
            </a:r>
            <a:r>
              <a:rPr lang="en-US" dirty="0"/>
              <a:t>Not Implemented</a:t>
            </a:r>
          </a:p>
          <a:p>
            <a:pPr lvl="1"/>
            <a:r>
              <a:rPr lang="en-US" dirty="0" smtClean="0"/>
              <a:t>“</a:t>
            </a:r>
            <a:r>
              <a:rPr lang="en-US" dirty="0"/>
              <a:t>I don't know how to do that.”</a:t>
            </a:r>
          </a:p>
          <a:p>
            <a:r>
              <a:rPr lang="en-US" dirty="0" smtClean="0"/>
              <a:t>503 </a:t>
            </a:r>
            <a:r>
              <a:rPr lang="en-US" dirty="0"/>
              <a:t>Service Unavailable</a:t>
            </a:r>
          </a:p>
          <a:p>
            <a:pPr lvl="1"/>
            <a:r>
              <a:rPr lang="en-US" dirty="0" smtClean="0"/>
              <a:t>“</a:t>
            </a:r>
            <a:r>
              <a:rPr lang="en-US" dirty="0"/>
              <a:t>We're currently experiencing some technical difficulties...”</a:t>
            </a:r>
          </a:p>
          <a:p>
            <a:endParaRPr lang="en-US" dirty="0"/>
          </a:p>
        </p:txBody>
      </p:sp>
    </p:spTree>
    <p:extLst>
      <p:ext uri="{BB962C8B-B14F-4D97-AF65-F5344CB8AC3E}">
        <p14:creationId xmlns:p14="http://schemas.microsoft.com/office/powerpoint/2010/main" val="3829301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 Headers</a:t>
            </a:r>
            <a:endParaRPr lang="en-US" dirty="0"/>
          </a:p>
        </p:txBody>
      </p:sp>
      <p:sp>
        <p:nvSpPr>
          <p:cNvPr id="3" name="Content Placeholder 2"/>
          <p:cNvSpPr>
            <a:spLocks noGrp="1"/>
          </p:cNvSpPr>
          <p:nvPr>
            <p:ph idx="1"/>
          </p:nvPr>
        </p:nvSpPr>
        <p:spPr/>
        <p:txBody>
          <a:bodyPr/>
          <a:lstStyle/>
          <a:p>
            <a:r>
              <a:rPr lang="en-US" dirty="0"/>
              <a:t>Provide additional information about the response</a:t>
            </a:r>
          </a:p>
          <a:p>
            <a:r>
              <a:rPr lang="en-US" dirty="0" smtClean="0"/>
              <a:t>Content</a:t>
            </a:r>
            <a:r>
              <a:rPr lang="en-US" dirty="0"/>
              <a:t>-Type: &lt;type&gt;</a:t>
            </a:r>
          </a:p>
          <a:p>
            <a:pPr lvl="1"/>
            <a:r>
              <a:rPr lang="en-US" dirty="0" smtClean="0"/>
              <a:t>MIME</a:t>
            </a:r>
            <a:r>
              <a:rPr lang="en-US" dirty="0"/>
              <a:t>-type of the response</a:t>
            </a:r>
          </a:p>
          <a:p>
            <a:r>
              <a:rPr lang="en-US" dirty="0" smtClean="0"/>
              <a:t>Location</a:t>
            </a:r>
            <a:r>
              <a:rPr lang="en-US" dirty="0"/>
              <a:t>: &lt;URL&gt;</a:t>
            </a:r>
          </a:p>
          <a:p>
            <a:pPr lvl="1"/>
            <a:r>
              <a:rPr lang="en-US" dirty="0" smtClean="0"/>
              <a:t>Provides </a:t>
            </a:r>
            <a:r>
              <a:rPr lang="en-US" dirty="0"/>
              <a:t>the location of a resource, most common in 3xx responses</a:t>
            </a:r>
          </a:p>
          <a:p>
            <a:r>
              <a:rPr lang="en-US" dirty="0" smtClean="0"/>
              <a:t>Many </a:t>
            </a:r>
            <a:r>
              <a:rPr lang="en-US" dirty="0"/>
              <a:t>others</a:t>
            </a:r>
          </a:p>
          <a:p>
            <a:endParaRPr lang="en-US" dirty="0"/>
          </a:p>
        </p:txBody>
      </p:sp>
    </p:spTree>
    <p:extLst>
      <p:ext uri="{BB962C8B-B14F-4D97-AF65-F5344CB8AC3E}">
        <p14:creationId xmlns:p14="http://schemas.microsoft.com/office/powerpoint/2010/main" val="2369339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 Body</a:t>
            </a:r>
            <a:endParaRPr lang="en-US" dirty="0"/>
          </a:p>
        </p:txBody>
      </p:sp>
      <p:sp>
        <p:nvSpPr>
          <p:cNvPr id="3" name="Content Placeholder 2"/>
          <p:cNvSpPr>
            <a:spLocks noGrp="1"/>
          </p:cNvSpPr>
          <p:nvPr>
            <p:ph idx="1"/>
          </p:nvPr>
        </p:nvSpPr>
        <p:spPr/>
        <p:txBody>
          <a:bodyPr/>
          <a:lstStyle/>
          <a:p>
            <a:r>
              <a:rPr lang="en-US" dirty="0"/>
              <a:t>The body of a response contains the actual content to be delivered</a:t>
            </a:r>
          </a:p>
          <a:p>
            <a:r>
              <a:rPr lang="en-US" dirty="0" smtClean="0"/>
              <a:t>Could </a:t>
            </a:r>
            <a:r>
              <a:rPr lang="en-US" dirty="0"/>
              <a:t>be an HTML page, XML file, image, PDF, etc. depending on the Content-Type</a:t>
            </a:r>
          </a:p>
          <a:p>
            <a:endParaRPr lang="en-US" dirty="0"/>
          </a:p>
        </p:txBody>
      </p:sp>
    </p:spTree>
    <p:extLst>
      <p:ext uri="{BB962C8B-B14F-4D97-AF65-F5344CB8AC3E}">
        <p14:creationId xmlns:p14="http://schemas.microsoft.com/office/powerpoint/2010/main" val="781795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_6_20_13_4_23_P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156" y="2089547"/>
            <a:ext cx="4339828" cy="4607719"/>
          </a:xfrm>
          <a:prstGeom prst="rect">
            <a:avLst/>
          </a:prstGeom>
        </p:spPr>
      </p:pic>
      <p:sp>
        <p:nvSpPr>
          <p:cNvPr id="2" name="Title 1"/>
          <p:cNvSpPr>
            <a:spLocks noGrp="1"/>
          </p:cNvSpPr>
          <p:nvPr>
            <p:ph type="title"/>
          </p:nvPr>
        </p:nvSpPr>
        <p:spPr/>
        <p:txBody>
          <a:bodyPr/>
          <a:lstStyle/>
          <a:p>
            <a:r>
              <a:rPr lang="en-US" dirty="0" smtClean="0"/>
              <a:t>HTTP Protocol</a:t>
            </a:r>
            <a:endParaRPr lang="en-US" dirty="0"/>
          </a:p>
        </p:txBody>
      </p:sp>
      <p:sp>
        <p:nvSpPr>
          <p:cNvPr id="3" name="Content Placeholder 2"/>
          <p:cNvSpPr>
            <a:spLocks noGrp="1"/>
          </p:cNvSpPr>
          <p:nvPr>
            <p:ph idx="1"/>
          </p:nvPr>
        </p:nvSpPr>
        <p:spPr>
          <a:xfrm>
            <a:off x="548641" y="1600009"/>
            <a:ext cx="6166484" cy="4343496"/>
          </a:xfrm>
        </p:spPr>
        <p:txBody>
          <a:bodyPr/>
          <a:lstStyle/>
          <a:p>
            <a:r>
              <a:rPr lang="en-US" dirty="0" smtClean="0"/>
              <a:t>Let’s look at an HTTP request / response cycle:</a:t>
            </a:r>
          </a:p>
          <a:p>
            <a:pPr lvl="1"/>
            <a:r>
              <a:rPr lang="en-US" sz="2000" dirty="0"/>
              <a:t>Open Chrome, and visit</a:t>
            </a:r>
            <a:br>
              <a:rPr lang="en-US" sz="2000" dirty="0"/>
            </a:br>
            <a:r>
              <a:rPr lang="en-US" sz="2000" dirty="0"/>
              <a:t>http://www.facebook.com</a:t>
            </a:r>
            <a:br>
              <a:rPr lang="en-US" sz="2000" dirty="0"/>
            </a:br>
            <a:r>
              <a:rPr lang="en-US" sz="2000" dirty="0"/>
              <a:t>(or any site of your choosing)</a:t>
            </a:r>
            <a:br>
              <a:rPr lang="en-US" sz="2000" dirty="0"/>
            </a:br>
            <a:endParaRPr lang="en-US" sz="2000" dirty="0"/>
          </a:p>
          <a:p>
            <a:pPr lvl="1"/>
            <a:r>
              <a:rPr lang="en-US" sz="2000" dirty="0"/>
              <a:t>Select      </a:t>
            </a:r>
            <a:r>
              <a:rPr lang="en-US" sz="1300" dirty="0"/>
              <a:t>(Hotdog menu) </a:t>
            </a:r>
            <a:r>
              <a:rPr lang="en-US" sz="2000" dirty="0">
                <a:sym typeface="Wingdings"/>
              </a:rPr>
              <a:t> </a:t>
            </a:r>
            <a:r>
              <a:rPr lang="en-US" sz="2000" dirty="0"/>
              <a:t>Tools </a:t>
            </a:r>
          </a:p>
          <a:p>
            <a:pPr marL="349912" lvl="1" indent="0">
              <a:buNone/>
            </a:pPr>
            <a:r>
              <a:rPr lang="en-US" sz="2000" dirty="0">
                <a:sym typeface="Wingdings" pitchFamily="2" charset="2"/>
              </a:rPr>
              <a:t>	 Developer Tools</a:t>
            </a:r>
          </a:p>
          <a:p>
            <a:pPr lvl="1"/>
            <a:r>
              <a:rPr lang="en-US" sz="2000" dirty="0">
                <a:sym typeface="Wingdings" pitchFamily="2" charset="2"/>
              </a:rPr>
              <a:t>Select Network and then select a </a:t>
            </a:r>
          </a:p>
          <a:p>
            <a:pPr marL="349912" lvl="1" indent="0">
              <a:buNone/>
            </a:pPr>
            <a:r>
              <a:rPr lang="en-US" sz="2000" dirty="0">
                <a:sym typeface="Wingdings" pitchFamily="2" charset="2"/>
              </a:rPr>
              <a:t>	page (in this case </a:t>
            </a:r>
            <a:r>
              <a:rPr lang="en-US" sz="2000" dirty="0" err="1">
                <a:sym typeface="Wingdings" pitchFamily="2" charset="2"/>
              </a:rPr>
              <a:t>www.facebook.com</a:t>
            </a:r>
            <a:r>
              <a:rPr lang="en-US" sz="2000" dirty="0">
                <a:sym typeface="Wingdings" pitchFamily="2" charset="2"/>
              </a:rPr>
              <a:t>) </a:t>
            </a:r>
          </a:p>
          <a:p>
            <a:pPr lvl="1"/>
            <a:r>
              <a:rPr lang="en-US" sz="2000" dirty="0">
                <a:sym typeface="Wingdings" pitchFamily="2" charset="2"/>
              </a:rPr>
              <a:t>Select “Headers” to see the</a:t>
            </a:r>
            <a:br>
              <a:rPr lang="en-US" sz="2000" dirty="0">
                <a:sym typeface="Wingdings" pitchFamily="2" charset="2"/>
              </a:rPr>
            </a:br>
            <a:r>
              <a:rPr lang="en-US" sz="2000" dirty="0">
                <a:sym typeface="Wingdings" pitchFamily="2" charset="2"/>
              </a:rPr>
              <a:t>Request and Response </a:t>
            </a:r>
            <a:br>
              <a:rPr lang="en-US" sz="2000" dirty="0">
                <a:sym typeface="Wingdings" pitchFamily="2" charset="2"/>
              </a:rPr>
            </a:br>
            <a:r>
              <a:rPr lang="en-US" sz="2000" dirty="0">
                <a:sym typeface="Wingdings" pitchFamily="2" charset="2"/>
              </a:rPr>
              <a:t>headers</a:t>
            </a:r>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0" y="2035969"/>
            <a:ext cx="3214688" cy="3731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a:stretch>
            <a:fillRect/>
          </a:stretch>
        </p:blipFill>
        <p:spPr>
          <a:xfrm>
            <a:off x="2053828" y="3750469"/>
            <a:ext cx="250031" cy="232172"/>
          </a:xfrm>
          <a:prstGeom prst="rect">
            <a:avLst/>
          </a:prstGeom>
        </p:spPr>
      </p:pic>
    </p:spTree>
    <p:extLst>
      <p:ext uri="{BB962C8B-B14F-4D97-AF65-F5344CB8AC3E}">
        <p14:creationId xmlns:p14="http://schemas.microsoft.com/office/powerpoint/2010/main" val="70561751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Telnet</a:t>
            </a:r>
            <a:endParaRPr lang="en-US" dirty="0"/>
          </a:p>
        </p:txBody>
      </p:sp>
      <p:sp>
        <p:nvSpPr>
          <p:cNvPr id="3" name="Content Placeholder 2"/>
          <p:cNvSpPr>
            <a:spLocks noGrp="1"/>
          </p:cNvSpPr>
          <p:nvPr>
            <p:ph idx="1"/>
          </p:nvPr>
        </p:nvSpPr>
        <p:spPr/>
        <p:txBody>
          <a:bodyPr/>
          <a:lstStyle/>
          <a:p>
            <a:r>
              <a:rPr lang="en-US" dirty="0"/>
              <a:t>Allows you to send requests and see responses using a command-line interface</a:t>
            </a:r>
          </a:p>
          <a:p>
            <a:r>
              <a:rPr lang="en-US" dirty="0" smtClean="0"/>
              <a:t>telnet </a:t>
            </a:r>
            <a:r>
              <a:rPr lang="en-US" dirty="0"/>
              <a:t>&lt;hostname&gt; &lt;port&gt;</a:t>
            </a:r>
          </a:p>
          <a:p>
            <a:r>
              <a:rPr lang="en-US" dirty="0" smtClean="0"/>
              <a:t>Open </a:t>
            </a:r>
            <a:r>
              <a:rPr lang="en-US" dirty="0"/>
              <a:t>connection, so you don't get a cursor</a:t>
            </a:r>
          </a:p>
          <a:p>
            <a:r>
              <a:rPr lang="en-US" dirty="0" smtClean="0"/>
              <a:t>Connection </a:t>
            </a:r>
            <a:r>
              <a:rPr lang="en-US" dirty="0"/>
              <a:t>may time out if you take too long</a:t>
            </a:r>
          </a:p>
          <a:p>
            <a:endParaRPr lang="en-US" dirty="0"/>
          </a:p>
        </p:txBody>
      </p:sp>
    </p:spTree>
    <p:extLst>
      <p:ext uri="{BB962C8B-B14F-4D97-AF65-F5344CB8AC3E}">
        <p14:creationId xmlns:p14="http://schemas.microsoft.com/office/powerpoint/2010/main" val="3799151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Telnet</a:t>
            </a:r>
            <a:endParaRPr lang="en-US" dirty="0"/>
          </a:p>
        </p:txBody>
      </p:sp>
      <p:sp>
        <p:nvSpPr>
          <p:cNvPr id="3" name="Content Placeholder 2"/>
          <p:cNvSpPr>
            <a:spLocks noGrp="1"/>
          </p:cNvSpPr>
          <p:nvPr>
            <p:ph idx="1"/>
          </p:nvPr>
        </p:nvSpPr>
        <p:spPr/>
        <p:txBody>
          <a:bodyPr/>
          <a:lstStyle/>
          <a:p>
            <a:r>
              <a:rPr lang="en-US" dirty="0"/>
              <a:t>&gt; telnet </a:t>
            </a:r>
            <a:r>
              <a:rPr lang="en-US" dirty="0">
                <a:hlinkClick r:id="rId2"/>
              </a:rPr>
              <a:t>www.rpi.edu </a:t>
            </a:r>
            <a:r>
              <a:rPr lang="en-US" dirty="0"/>
              <a:t>80</a:t>
            </a:r>
          </a:p>
          <a:p>
            <a:pPr lvl="1"/>
            <a:r>
              <a:rPr lang="en-US" dirty="0" smtClean="0"/>
              <a:t>(</a:t>
            </a:r>
            <a:r>
              <a:rPr lang="en-US" dirty="0"/>
              <a:t>connect to the host at </a:t>
            </a:r>
            <a:r>
              <a:rPr lang="en-US" dirty="0">
                <a:hlinkClick r:id="rId2"/>
              </a:rPr>
              <a:t>www.rpi.edu </a:t>
            </a:r>
            <a:r>
              <a:rPr lang="en-US" dirty="0"/>
              <a:t>on port 80)</a:t>
            </a:r>
          </a:p>
          <a:p>
            <a:r>
              <a:rPr lang="en-US" dirty="0" smtClean="0"/>
              <a:t>&gt; </a:t>
            </a:r>
            <a:r>
              <a:rPr lang="en-US" dirty="0"/>
              <a:t>GET /</a:t>
            </a:r>
            <a:r>
              <a:rPr lang="en-US" dirty="0" err="1"/>
              <a:t>index.html</a:t>
            </a:r>
            <a:r>
              <a:rPr lang="en-US" dirty="0"/>
              <a:t> HTTP/1.1</a:t>
            </a:r>
          </a:p>
          <a:p>
            <a:pPr lvl="1"/>
            <a:r>
              <a:rPr lang="en-US" dirty="0" smtClean="0"/>
              <a:t>GET </a:t>
            </a:r>
            <a:r>
              <a:rPr lang="en-US" dirty="0"/>
              <a:t>the resource at /</a:t>
            </a:r>
            <a:r>
              <a:rPr lang="en-US" dirty="0" err="1"/>
              <a:t>index.html</a:t>
            </a:r>
            <a:endParaRPr lang="en-US" dirty="0"/>
          </a:p>
          <a:p>
            <a:r>
              <a:rPr lang="en-US" dirty="0" smtClean="0"/>
              <a:t>&gt; </a:t>
            </a:r>
            <a:r>
              <a:rPr lang="en-US" dirty="0"/>
              <a:t>Host: </a:t>
            </a:r>
            <a:r>
              <a:rPr lang="en-US" dirty="0">
                <a:hlinkClick r:id="rId3"/>
              </a:rPr>
              <a:t>www.rpi.edu</a:t>
            </a:r>
            <a:endParaRPr lang="en-US" dirty="0"/>
          </a:p>
          <a:p>
            <a:pPr lvl="1"/>
            <a:r>
              <a:rPr lang="en-US" dirty="0" smtClean="0"/>
              <a:t>Host </a:t>
            </a:r>
            <a:r>
              <a:rPr lang="en-US" dirty="0"/>
              <a:t>header is required</a:t>
            </a:r>
          </a:p>
          <a:p>
            <a:r>
              <a:rPr lang="en-US" dirty="0" smtClean="0"/>
              <a:t>&gt; </a:t>
            </a:r>
            <a:r>
              <a:rPr lang="en-US" dirty="0"/>
              <a:t>(blank line)</a:t>
            </a:r>
          </a:p>
          <a:p>
            <a:r>
              <a:rPr lang="en-US" dirty="0" smtClean="0"/>
              <a:t>We're </a:t>
            </a:r>
            <a:r>
              <a:rPr lang="en-US" dirty="0"/>
              <a:t>done now.</a:t>
            </a:r>
          </a:p>
          <a:p>
            <a:endParaRPr lang="en-US" dirty="0"/>
          </a:p>
        </p:txBody>
      </p:sp>
    </p:spTree>
    <p:extLst>
      <p:ext uri="{BB962C8B-B14F-4D97-AF65-F5344CB8AC3E}">
        <p14:creationId xmlns:p14="http://schemas.microsoft.com/office/powerpoint/2010/main" val="276845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a request processed?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8461344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Three-Tier model</a:t>
            </a:r>
            <a:endParaRPr lang="en-US" dirty="0"/>
          </a:p>
        </p:txBody>
      </p:sp>
      <p:sp>
        <p:nvSpPr>
          <p:cNvPr id="3" name="Content Placeholder 2"/>
          <p:cNvSpPr>
            <a:spLocks noGrp="1"/>
          </p:cNvSpPr>
          <p:nvPr>
            <p:ph idx="1"/>
          </p:nvPr>
        </p:nvSpPr>
        <p:spPr/>
        <p:txBody>
          <a:bodyPr/>
          <a:lstStyle/>
          <a:p>
            <a:r>
              <a:rPr lang="en-US" dirty="0"/>
              <a:t>Presentation </a:t>
            </a:r>
            <a:r>
              <a:rPr lang="en-US" dirty="0" smtClean="0"/>
              <a:t>Layer (User Interface)</a:t>
            </a:r>
          </a:p>
          <a:p>
            <a:pPr lvl="1"/>
            <a:r>
              <a:rPr lang="en-US" dirty="0" smtClean="0"/>
              <a:t>Web Server</a:t>
            </a:r>
            <a:endParaRPr lang="en-US" dirty="0"/>
          </a:p>
          <a:p>
            <a:r>
              <a:rPr lang="en-US" dirty="0" smtClean="0"/>
              <a:t>Application Layer (processing)</a:t>
            </a:r>
          </a:p>
          <a:p>
            <a:pPr lvl="1"/>
            <a:r>
              <a:rPr lang="en-US" dirty="0" smtClean="0"/>
              <a:t>Application Server</a:t>
            </a:r>
            <a:endParaRPr lang="en-US" dirty="0"/>
          </a:p>
          <a:p>
            <a:r>
              <a:rPr lang="en-US" dirty="0" smtClean="0"/>
              <a:t>Data Layer (database)</a:t>
            </a:r>
          </a:p>
          <a:p>
            <a:pPr lvl="1"/>
            <a:r>
              <a:rPr lang="en-US" dirty="0" smtClean="0"/>
              <a:t>Database Server</a:t>
            </a:r>
          </a:p>
          <a:p>
            <a:r>
              <a:rPr lang="en-US" dirty="0" smtClean="0"/>
              <a:t>Not the same as Model-View-Controller (MVC)</a:t>
            </a:r>
          </a:p>
          <a:p>
            <a:pPr lvl="1"/>
            <a:r>
              <a:rPr lang="en-US" dirty="0" smtClean="0"/>
              <a:t>Similar – but different.</a:t>
            </a:r>
          </a:p>
          <a:p>
            <a:pPr lvl="1"/>
            <a:r>
              <a:rPr lang="en-US" dirty="0" smtClean="0"/>
              <a:t>What is the difference?</a:t>
            </a:r>
          </a:p>
          <a:p>
            <a:endParaRPr lang="en-US" dirty="0"/>
          </a:p>
        </p:txBody>
      </p:sp>
    </p:spTree>
    <p:extLst>
      <p:ext uri="{BB962C8B-B14F-4D97-AF65-F5344CB8AC3E}">
        <p14:creationId xmlns:p14="http://schemas.microsoft.com/office/powerpoint/2010/main" val="285692537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a:t>
            </a:r>
            <a:endParaRPr lang="en-US" dirty="0"/>
          </a:p>
        </p:txBody>
      </p:sp>
      <p:sp>
        <p:nvSpPr>
          <p:cNvPr id="3" name="Content Placeholder 2"/>
          <p:cNvSpPr>
            <a:spLocks noGrp="1"/>
          </p:cNvSpPr>
          <p:nvPr>
            <p:ph idx="1"/>
          </p:nvPr>
        </p:nvSpPr>
        <p:spPr/>
        <p:txBody>
          <a:bodyPr/>
          <a:lstStyle/>
          <a:p>
            <a:r>
              <a:rPr lang="en-US" dirty="0"/>
              <a:t>Where the Web server receives and responds to requests made by the browser</a:t>
            </a:r>
          </a:p>
          <a:p>
            <a:r>
              <a:rPr lang="en-US" dirty="0" smtClean="0"/>
              <a:t>Markup </a:t>
            </a:r>
            <a:r>
              <a:rPr lang="en-US" dirty="0"/>
              <a:t>and client-side languages (HTML, CSS, JavaScript, </a:t>
            </a:r>
            <a:r>
              <a:rPr lang="en-US" dirty="0" err="1"/>
              <a:t>etc</a:t>
            </a:r>
            <a:r>
              <a:rPr lang="en-US" dirty="0"/>
              <a:t>)</a:t>
            </a:r>
          </a:p>
          <a:p>
            <a:r>
              <a:rPr lang="en-US" dirty="0" smtClean="0"/>
              <a:t>Front</a:t>
            </a:r>
            <a:r>
              <a:rPr lang="en-US" dirty="0"/>
              <a:t>-end, the layer that the end user sees</a:t>
            </a:r>
          </a:p>
          <a:p>
            <a:endParaRPr lang="en-US" dirty="0"/>
          </a:p>
        </p:txBody>
      </p:sp>
    </p:spTree>
    <p:extLst>
      <p:ext uri="{BB962C8B-B14F-4D97-AF65-F5344CB8AC3E}">
        <p14:creationId xmlns:p14="http://schemas.microsoft.com/office/powerpoint/2010/main" val="343214426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US" dirty="0"/>
          </a:p>
        </p:txBody>
      </p:sp>
      <p:sp>
        <p:nvSpPr>
          <p:cNvPr id="3" name="Content Placeholder 2"/>
          <p:cNvSpPr>
            <a:spLocks noGrp="1"/>
          </p:cNvSpPr>
          <p:nvPr>
            <p:ph idx="1"/>
          </p:nvPr>
        </p:nvSpPr>
        <p:spPr/>
        <p:txBody>
          <a:bodyPr/>
          <a:lstStyle/>
          <a:p>
            <a:r>
              <a:rPr lang="en-US" dirty="0"/>
              <a:t>Business logic, dynamic content</a:t>
            </a:r>
          </a:p>
          <a:p>
            <a:r>
              <a:rPr lang="en-US" dirty="0" smtClean="0"/>
              <a:t>Server</a:t>
            </a:r>
            <a:r>
              <a:rPr lang="en-US" dirty="0"/>
              <a:t>-side languages/frameworks</a:t>
            </a:r>
          </a:p>
          <a:p>
            <a:pPr lvl="1"/>
            <a:r>
              <a:rPr lang="en-US" dirty="0" smtClean="0"/>
              <a:t>(</a:t>
            </a:r>
            <a:r>
              <a:rPr lang="en-US" dirty="0"/>
              <a:t>PHP, Ruby on Rails, .NET, </a:t>
            </a:r>
            <a:r>
              <a:rPr lang="en-US" dirty="0" err="1"/>
              <a:t>etc</a:t>
            </a:r>
            <a:r>
              <a:rPr lang="en-US" dirty="0"/>
              <a:t>)</a:t>
            </a:r>
          </a:p>
          <a:p>
            <a:r>
              <a:rPr lang="en-US" dirty="0" smtClean="0"/>
              <a:t>Colloquially </a:t>
            </a:r>
            <a:r>
              <a:rPr lang="en-US" dirty="0"/>
              <a:t>included in back-end when distinguished from front-end, but ties the two together</a:t>
            </a:r>
          </a:p>
          <a:p>
            <a:endParaRPr lang="en-US" dirty="0"/>
          </a:p>
        </p:txBody>
      </p:sp>
    </p:spTree>
    <p:extLst>
      <p:ext uri="{BB962C8B-B14F-4D97-AF65-F5344CB8AC3E}">
        <p14:creationId xmlns:p14="http://schemas.microsoft.com/office/powerpoint/2010/main" val="41406749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Web Servers</a:t>
            </a:r>
            <a:endParaRPr lang="en-GB" dirty="0" smtClean="0"/>
          </a:p>
        </p:txBody>
      </p:sp>
      <p:sp>
        <p:nvSpPr>
          <p:cNvPr id="45059" name="Rectangle 2"/>
          <p:cNvSpPr>
            <a:spLocks noGrp="1" noChangeArrowheads="1"/>
          </p:cNvSpPr>
          <p:nvPr>
            <p:ph idx="1"/>
          </p:nvPr>
        </p:nvSpPr>
        <p:spPr/>
        <p:txBody>
          <a:bodyPr/>
          <a:lstStyle/>
          <a:p>
            <a:r>
              <a:rPr lang="en-US" dirty="0" smtClean="0"/>
              <a:t>How</a:t>
            </a:r>
            <a:r>
              <a:rPr lang="en-US" dirty="0"/>
              <a:t> </a:t>
            </a:r>
            <a:r>
              <a:rPr lang="en-US" dirty="0" smtClean="0"/>
              <a:t>do</a:t>
            </a:r>
            <a:r>
              <a:rPr lang="en-US" dirty="0"/>
              <a:t> </a:t>
            </a:r>
            <a:r>
              <a:rPr lang="en-US" dirty="0" smtClean="0"/>
              <a:t>they</a:t>
            </a:r>
            <a:r>
              <a:rPr lang="en-US" dirty="0"/>
              <a:t> </a:t>
            </a:r>
            <a:r>
              <a:rPr lang="en-US" dirty="0" smtClean="0"/>
              <a:t>work?</a:t>
            </a:r>
          </a:p>
          <a:p>
            <a:pPr lvl="1"/>
            <a:r>
              <a:rPr lang="en-US" dirty="0" smtClean="0"/>
              <a:t>Listen on the network for a request (</a:t>
            </a:r>
            <a:r>
              <a:rPr lang="en-US" dirty="0" err="1" smtClean="0"/>
              <a:t>ie</a:t>
            </a:r>
            <a:r>
              <a:rPr lang="en-US" dirty="0" smtClean="0"/>
              <a:t> Browser request)</a:t>
            </a:r>
          </a:p>
          <a:p>
            <a:pPr lvl="1"/>
            <a:r>
              <a:rPr lang="en-US" dirty="0" smtClean="0"/>
              <a:t>Once they receive a request then validate it</a:t>
            </a:r>
          </a:p>
          <a:p>
            <a:pPr lvl="1"/>
            <a:r>
              <a:rPr lang="en-US" dirty="0" smtClean="0"/>
              <a:t>Once validated it determines if the request is for a page or is an application call (</a:t>
            </a:r>
            <a:r>
              <a:rPr lang="en-US" dirty="0" err="1" smtClean="0"/>
              <a:t>ie</a:t>
            </a:r>
            <a:r>
              <a:rPr lang="en-US" dirty="0" smtClean="0"/>
              <a:t> form data)</a:t>
            </a:r>
          </a:p>
          <a:p>
            <a:pPr lvl="1"/>
            <a:r>
              <a:rPr lang="en-US" dirty="0" smtClean="0"/>
              <a:t>If determined to be an application request, it passes the request on to an application (or application server)</a:t>
            </a:r>
          </a:p>
          <a:p>
            <a:pPr lvl="1"/>
            <a:r>
              <a:rPr lang="en-US" dirty="0" smtClean="0"/>
              <a:t>Retrieves web page, or receives application response, and formats the response for the client (</a:t>
            </a:r>
            <a:r>
              <a:rPr lang="en-US" dirty="0" err="1" smtClean="0"/>
              <a:t>ie</a:t>
            </a:r>
            <a:r>
              <a:rPr lang="en-US" dirty="0" smtClean="0"/>
              <a:t> Browser response)</a:t>
            </a:r>
            <a:endParaRPr lang="en-US" dirty="0"/>
          </a:p>
        </p:txBody>
      </p:sp>
    </p:spTree>
    <p:extLst>
      <p:ext uri="{BB962C8B-B14F-4D97-AF65-F5344CB8AC3E}">
        <p14:creationId xmlns:p14="http://schemas.microsoft.com/office/powerpoint/2010/main" val="80413849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Layer</a:t>
            </a:r>
            <a:endParaRPr lang="en-US" dirty="0"/>
          </a:p>
        </p:txBody>
      </p:sp>
      <p:sp>
        <p:nvSpPr>
          <p:cNvPr id="3" name="Content Placeholder 2"/>
          <p:cNvSpPr>
            <a:spLocks noGrp="1"/>
          </p:cNvSpPr>
          <p:nvPr>
            <p:ph idx="1"/>
          </p:nvPr>
        </p:nvSpPr>
        <p:spPr/>
        <p:txBody>
          <a:bodyPr/>
          <a:lstStyle/>
          <a:p>
            <a:r>
              <a:rPr lang="en-US" dirty="0"/>
              <a:t>Persistent data storage</a:t>
            </a:r>
          </a:p>
          <a:p>
            <a:r>
              <a:rPr lang="en-US" dirty="0" smtClean="0"/>
              <a:t>Includes </a:t>
            </a:r>
            <a:r>
              <a:rPr lang="en-US" dirty="0"/>
              <a:t>both the database and the data contained within</a:t>
            </a:r>
          </a:p>
          <a:p>
            <a:r>
              <a:rPr lang="en-US" dirty="0" smtClean="0"/>
              <a:t>Back</a:t>
            </a:r>
            <a:r>
              <a:rPr lang="en-US" dirty="0"/>
              <a:t>-end, the component furthest from what the user sees</a:t>
            </a:r>
          </a:p>
          <a:p>
            <a:endParaRPr lang="en-US" dirty="0"/>
          </a:p>
        </p:txBody>
      </p:sp>
    </p:spTree>
    <p:extLst>
      <p:ext uri="{BB962C8B-B14F-4D97-AF65-F5344CB8AC3E}">
        <p14:creationId xmlns:p14="http://schemas.microsoft.com/office/powerpoint/2010/main" val="128450833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Listening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spTree>
    <p:extLst>
      <p:ext uri="{BB962C8B-B14F-4D97-AF65-F5344CB8AC3E}">
        <p14:creationId xmlns:p14="http://schemas.microsoft.com/office/powerpoint/2010/main" val="164121164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Listening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sp>
        <p:nvSpPr>
          <p:cNvPr id="12" name="Oval Callout 11"/>
          <p:cNvSpPr/>
          <p:nvPr/>
        </p:nvSpPr>
        <p:spPr>
          <a:xfrm>
            <a:off x="1306707" y="1567991"/>
            <a:ext cx="1821323" cy="1629752"/>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Hey you!  Over there at that IP on port 80 – I have to ask you something…</a:t>
            </a:r>
            <a:endParaRPr lang="en-US" sz="1200" dirty="0">
              <a:solidFill>
                <a:schemeClr val="tx1"/>
              </a:solidFill>
            </a:endParaRPr>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spTree>
    <p:extLst>
      <p:ext uri="{BB962C8B-B14F-4D97-AF65-F5344CB8AC3E}">
        <p14:creationId xmlns:p14="http://schemas.microsoft.com/office/powerpoint/2010/main" val="362610697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Processing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spTree>
    <p:extLst>
      <p:ext uri="{BB962C8B-B14F-4D97-AF65-F5344CB8AC3E}">
        <p14:creationId xmlns:p14="http://schemas.microsoft.com/office/powerpoint/2010/main" val="256181140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Processing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sp>
        <p:nvSpPr>
          <p:cNvPr id="14" name="Oval Callout 13"/>
          <p:cNvSpPr/>
          <p:nvPr/>
        </p:nvSpPr>
        <p:spPr>
          <a:xfrm>
            <a:off x="3517495" y="1571550"/>
            <a:ext cx="1821323" cy="1629752"/>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Yo</a:t>
            </a:r>
            <a:r>
              <a:rPr lang="en-US" sz="1200" dirty="0" smtClean="0">
                <a:solidFill>
                  <a:schemeClr val="tx1"/>
                </a:solidFill>
              </a:rPr>
              <a:t> App, I found this script you can process.  Process it and give me the result</a:t>
            </a:r>
            <a:endParaRPr lang="en-US" sz="1200" dirty="0">
              <a:solidFill>
                <a:schemeClr val="tx1"/>
              </a:solidFill>
            </a:endParaRPr>
          </a:p>
        </p:txBody>
      </p:sp>
      <p:cxnSp>
        <p:nvCxnSpPr>
          <p:cNvPr id="15" name="Straight Arrow Connector 14"/>
          <p:cNvCxnSpPr>
            <a:stCxn id="38" idx="3"/>
          </p:cNvCxnSpPr>
          <p:nvPr/>
        </p:nvCxnSpPr>
        <p:spPr>
          <a:xfrm>
            <a:off x="3959034" y="372613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133110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Listening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cxnSp>
        <p:nvCxnSpPr>
          <p:cNvPr id="15" name="Straight Arrow Connector 14"/>
          <p:cNvCxnSpPr>
            <a:stCxn id="38" idx="3"/>
          </p:cNvCxnSpPr>
          <p:nvPr/>
        </p:nvCxnSpPr>
        <p:spPr>
          <a:xfrm>
            <a:off x="3959034" y="372613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7" name="Oval Callout 16"/>
          <p:cNvSpPr/>
          <p:nvPr/>
        </p:nvSpPr>
        <p:spPr>
          <a:xfrm>
            <a:off x="6108033" y="1560151"/>
            <a:ext cx="1841397" cy="1629752"/>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SELECT answer FROM universe WHERE meaning=‘life’;</a:t>
            </a:r>
            <a:endParaRPr lang="en-US" sz="1200" dirty="0">
              <a:solidFill>
                <a:schemeClr val="tx1"/>
              </a:solidFill>
            </a:endParaRPr>
          </a:p>
        </p:txBody>
      </p:sp>
      <p:cxnSp>
        <p:nvCxnSpPr>
          <p:cNvPr id="18" name="Straight Arrow Connector 17"/>
          <p:cNvCxnSpPr>
            <a:endCxn id="40" idx="2"/>
          </p:cNvCxnSpPr>
          <p:nvPr/>
        </p:nvCxnSpPr>
        <p:spPr>
          <a:xfrm>
            <a:off x="6530449" y="3708217"/>
            <a:ext cx="1044945" cy="1792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49278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Listening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cxnSp>
        <p:nvCxnSpPr>
          <p:cNvPr id="15" name="Straight Arrow Connector 14"/>
          <p:cNvCxnSpPr>
            <a:stCxn id="38" idx="3"/>
          </p:cNvCxnSpPr>
          <p:nvPr/>
        </p:nvCxnSpPr>
        <p:spPr>
          <a:xfrm>
            <a:off x="3959034" y="372613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40" idx="2"/>
          </p:cNvCxnSpPr>
          <p:nvPr/>
        </p:nvCxnSpPr>
        <p:spPr>
          <a:xfrm>
            <a:off x="6530449" y="3708217"/>
            <a:ext cx="1044945" cy="1792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6530449" y="3860617"/>
            <a:ext cx="1044945"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20" name="Oval Callout 19"/>
          <p:cNvSpPr/>
          <p:nvPr/>
        </p:nvSpPr>
        <p:spPr>
          <a:xfrm>
            <a:off x="6777501" y="3974857"/>
            <a:ext cx="1461997" cy="1089754"/>
          </a:xfrm>
          <a:prstGeom prst="wedgeEllipseCallout">
            <a:avLst>
              <a:gd name="adj1" fmla="val -37972"/>
              <a:gd name="adj2" fmla="val -56383"/>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a:solidFill>
                  <a:schemeClr val="tx1"/>
                </a:solidFill>
              </a:rPr>
              <a:t>Got one! Found 1 result: 42</a:t>
            </a:r>
          </a:p>
        </p:txBody>
      </p:sp>
    </p:spTree>
    <p:extLst>
      <p:ext uri="{BB962C8B-B14F-4D97-AF65-F5344CB8AC3E}">
        <p14:creationId xmlns:p14="http://schemas.microsoft.com/office/powerpoint/2010/main" val="201187179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Listening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cxnSp>
        <p:nvCxnSpPr>
          <p:cNvPr id="15" name="Straight Arrow Connector 14"/>
          <p:cNvCxnSpPr>
            <a:stCxn id="38" idx="3"/>
          </p:cNvCxnSpPr>
          <p:nvPr/>
        </p:nvCxnSpPr>
        <p:spPr>
          <a:xfrm>
            <a:off x="3959034" y="372613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40" idx="2"/>
          </p:cNvCxnSpPr>
          <p:nvPr/>
        </p:nvCxnSpPr>
        <p:spPr>
          <a:xfrm>
            <a:off x="6530449" y="3708217"/>
            <a:ext cx="1044945" cy="1792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6530449" y="3860617"/>
            <a:ext cx="1044945"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20" name="Oval Callout 19"/>
          <p:cNvSpPr/>
          <p:nvPr/>
        </p:nvSpPr>
        <p:spPr>
          <a:xfrm>
            <a:off x="4143370" y="3990537"/>
            <a:ext cx="1461997" cy="1089754"/>
          </a:xfrm>
          <a:prstGeom prst="wedgeEllipseCallout">
            <a:avLst>
              <a:gd name="adj1" fmla="val -37972"/>
              <a:gd name="adj2" fmla="val -56383"/>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solidFill>
                  <a:schemeClr val="tx1"/>
                </a:solidFill>
              </a:rPr>
              <a:t>Done.  Here’s how you respond</a:t>
            </a:r>
            <a:endParaRPr lang="en-US" sz="1200" dirty="0">
              <a:solidFill>
                <a:schemeClr val="tx1"/>
              </a:solidFill>
            </a:endParaRPr>
          </a:p>
        </p:txBody>
      </p:sp>
      <p:cxnSp>
        <p:nvCxnSpPr>
          <p:cNvPr id="21" name="Straight Arrow Connector 20"/>
          <p:cNvCxnSpPr/>
          <p:nvPr/>
        </p:nvCxnSpPr>
        <p:spPr>
          <a:xfrm flipH="1">
            <a:off x="3959034" y="386061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065828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Processing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cxnSp>
        <p:nvCxnSpPr>
          <p:cNvPr id="15" name="Straight Arrow Connector 14"/>
          <p:cNvCxnSpPr>
            <a:stCxn id="38" idx="3"/>
          </p:cNvCxnSpPr>
          <p:nvPr/>
        </p:nvCxnSpPr>
        <p:spPr>
          <a:xfrm>
            <a:off x="3959034" y="372613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40" idx="2"/>
          </p:cNvCxnSpPr>
          <p:nvPr/>
        </p:nvCxnSpPr>
        <p:spPr>
          <a:xfrm>
            <a:off x="6530449" y="3708217"/>
            <a:ext cx="1044945" cy="1792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6530449" y="3860617"/>
            <a:ext cx="1044945"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3959034" y="386061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142916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Processing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cxnSp>
        <p:nvCxnSpPr>
          <p:cNvPr id="13" name="Straight Arrow Connector 12"/>
          <p:cNvCxnSpPr>
            <a:stCxn id="37" idx="3"/>
            <a:endCxn id="38" idx="1"/>
          </p:cNvCxnSpPr>
          <p:nvPr/>
        </p:nvCxnSpPr>
        <p:spPr>
          <a:xfrm>
            <a:off x="1763905" y="3726137"/>
            <a:ext cx="1094788"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53899" y="3358109"/>
            <a:ext cx="592079" cy="276999"/>
          </a:xfrm>
          <a:prstGeom prst="rect">
            <a:avLst/>
          </a:prstGeom>
          <a:noFill/>
        </p:spPr>
        <p:txBody>
          <a:bodyPr wrap="none" rtlCol="0">
            <a:spAutoFit/>
          </a:bodyPr>
          <a:lstStyle/>
          <a:p>
            <a:r>
              <a:rPr lang="en-US" sz="1200" dirty="0" smtClean="0"/>
              <a:t>HTTP</a:t>
            </a:r>
            <a:endParaRPr lang="en-US" sz="1200" dirty="0"/>
          </a:p>
        </p:txBody>
      </p:sp>
      <p:cxnSp>
        <p:nvCxnSpPr>
          <p:cNvPr id="15" name="Straight Arrow Connector 14"/>
          <p:cNvCxnSpPr>
            <a:stCxn id="38" idx="3"/>
          </p:cNvCxnSpPr>
          <p:nvPr/>
        </p:nvCxnSpPr>
        <p:spPr>
          <a:xfrm>
            <a:off x="3959034" y="372613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40" idx="2"/>
          </p:cNvCxnSpPr>
          <p:nvPr/>
        </p:nvCxnSpPr>
        <p:spPr>
          <a:xfrm>
            <a:off x="6530449" y="3708217"/>
            <a:ext cx="1044945" cy="1792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6530449" y="3860617"/>
            <a:ext cx="1044945"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20" name="Oval Callout 19"/>
          <p:cNvSpPr/>
          <p:nvPr/>
        </p:nvSpPr>
        <p:spPr>
          <a:xfrm>
            <a:off x="1953899" y="4043538"/>
            <a:ext cx="1461997" cy="1089754"/>
          </a:xfrm>
          <a:prstGeom prst="wedgeEllipseCallout">
            <a:avLst>
              <a:gd name="adj1" fmla="val -37972"/>
              <a:gd name="adj2" fmla="val -56383"/>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solidFill>
                  <a:schemeClr val="tx1"/>
                </a:solidFill>
              </a:rPr>
              <a:t>Got your request.  Here’s my response: 42</a:t>
            </a:r>
            <a:endParaRPr lang="en-US" sz="1200" dirty="0">
              <a:solidFill>
                <a:schemeClr val="tx1"/>
              </a:solidFill>
            </a:endParaRPr>
          </a:p>
        </p:txBody>
      </p:sp>
      <p:cxnSp>
        <p:nvCxnSpPr>
          <p:cNvPr id="21" name="Straight Arrow Connector 20"/>
          <p:cNvCxnSpPr/>
          <p:nvPr/>
        </p:nvCxnSpPr>
        <p:spPr>
          <a:xfrm flipH="1">
            <a:off x="3959034" y="3860617"/>
            <a:ext cx="1215153"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1763906" y="3890937"/>
            <a:ext cx="1094787" cy="0"/>
          </a:xfrm>
          <a:prstGeom prst="straightConnector1">
            <a:avLst/>
          </a:prstGeom>
          <a:ln w="31750" cmpd="sng">
            <a:solidFill>
              <a:schemeClr val="accent1"/>
            </a:solidFill>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4629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Some terminology</a:t>
            </a:r>
            <a:r>
              <a:rPr lang="en-US" dirty="0"/>
              <a:t>... </a:t>
            </a:r>
            <a:endParaRPr lang="en-GB" dirty="0" smtClean="0"/>
          </a:p>
        </p:txBody>
      </p:sp>
      <p:sp>
        <p:nvSpPr>
          <p:cNvPr id="45059" name="Rectangle 2"/>
          <p:cNvSpPr>
            <a:spLocks noGrp="1" noChangeArrowheads="1"/>
          </p:cNvSpPr>
          <p:nvPr>
            <p:ph idx="1"/>
          </p:nvPr>
        </p:nvSpPr>
        <p:spPr/>
        <p:txBody>
          <a:bodyPr/>
          <a:lstStyle/>
          <a:p>
            <a:r>
              <a:rPr lang="en-US" dirty="0"/>
              <a:t>Host – Computer connected to a </a:t>
            </a:r>
            <a:r>
              <a:rPr lang="en-US" dirty="0" smtClean="0"/>
              <a:t>network</a:t>
            </a:r>
          </a:p>
          <a:p>
            <a:r>
              <a:rPr lang="en-US" dirty="0" smtClean="0"/>
              <a:t>Port </a:t>
            </a:r>
            <a:r>
              <a:rPr lang="en-US" dirty="0"/>
              <a:t>– Endpoint of communication on a host</a:t>
            </a:r>
          </a:p>
          <a:p>
            <a:r>
              <a:rPr lang="en-US" dirty="0" smtClean="0"/>
              <a:t>Protocol </a:t>
            </a:r>
            <a:r>
              <a:rPr lang="en-US" dirty="0"/>
              <a:t>– Set of rules for exchanging data. Has its own URI scheme</a:t>
            </a:r>
          </a:p>
        </p:txBody>
      </p:sp>
    </p:spTree>
    <p:extLst>
      <p:ext uri="{BB962C8B-B14F-4D97-AF65-F5344CB8AC3E}">
        <p14:creationId xmlns:p14="http://schemas.microsoft.com/office/powerpoint/2010/main" val="253643648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7" name="Rounded Rectangle 36"/>
          <p:cNvSpPr/>
          <p:nvPr/>
        </p:nvSpPr>
        <p:spPr>
          <a:xfrm>
            <a:off x="642806" y="3314657"/>
            <a:ext cx="1121099"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t" anchorCtr="0"/>
          <a:lstStyle/>
          <a:p>
            <a:r>
              <a:rPr lang="en-US" sz="1200" dirty="0" smtClean="0">
                <a:solidFill>
                  <a:schemeClr val="tx1"/>
                </a:solidFill>
              </a:rPr>
              <a:t>GET </a:t>
            </a:r>
          </a:p>
          <a:p>
            <a:r>
              <a:rPr lang="en-US" sz="1200" dirty="0" smtClean="0">
                <a:solidFill>
                  <a:schemeClr val="tx1"/>
                </a:solidFill>
              </a:rPr>
              <a:t>/?q=life</a:t>
            </a:r>
          </a:p>
          <a:p>
            <a:r>
              <a:rPr lang="en-US" sz="1200" dirty="0" smtClean="0">
                <a:solidFill>
                  <a:schemeClr val="tx1"/>
                </a:solidFill>
              </a:rPr>
              <a:t>HTTP/1,1</a:t>
            </a:r>
            <a:endParaRPr lang="en-US" sz="1200" dirty="0">
              <a:solidFill>
                <a:schemeClr val="tx1"/>
              </a:solidFill>
            </a:endParaRPr>
          </a:p>
        </p:txBody>
      </p:sp>
      <p:sp>
        <p:nvSpPr>
          <p:cNvPr id="38" name="Rounded Rectangle 37"/>
          <p:cNvSpPr/>
          <p:nvPr/>
        </p:nvSpPr>
        <p:spPr>
          <a:xfrm>
            <a:off x="2858693" y="3314657"/>
            <a:ext cx="1100341" cy="822960"/>
          </a:xfrm>
          <a:prstGeom prst="round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200" dirty="0" smtClean="0">
                <a:solidFill>
                  <a:schemeClr val="tx1"/>
                </a:solidFill>
              </a:rPr>
              <a:t>Listening</a:t>
            </a:r>
            <a:endParaRPr lang="en-US" sz="1200" dirty="0">
              <a:solidFill>
                <a:schemeClr val="tx1"/>
              </a:solidFill>
            </a:endParaRPr>
          </a:p>
        </p:txBody>
      </p:sp>
      <p:sp>
        <p:nvSpPr>
          <p:cNvPr id="39" name="Cube 38"/>
          <p:cNvSpPr/>
          <p:nvPr/>
        </p:nvSpPr>
        <p:spPr>
          <a:xfrm>
            <a:off x="5174187" y="3314657"/>
            <a:ext cx="1356262" cy="822960"/>
          </a:xfrm>
          <a:prstGeom prst="cube">
            <a:avLst/>
          </a:prstGeom>
          <a:ln/>
        </p:spPr>
        <p:style>
          <a:lnRef idx="1">
            <a:schemeClr val="accent1"/>
          </a:lnRef>
          <a:fillRef idx="3">
            <a:schemeClr val="accent1"/>
          </a:fillRef>
          <a:effectRef idx="2">
            <a:schemeClr val="accent1"/>
          </a:effectRef>
          <a:fontRef idx="minor">
            <a:schemeClr val="lt1"/>
          </a:fontRef>
        </p:style>
        <p:txBody>
          <a:bodyPr anchor="t" anchorCtr="1"/>
          <a:lstStyle/>
          <a:p>
            <a:pPr algn="ctr"/>
            <a:r>
              <a:rPr lang="en-US" sz="1200" dirty="0" smtClean="0">
                <a:solidFill>
                  <a:schemeClr val="tx1"/>
                </a:solidFill>
              </a:rPr>
              <a:t>Application Logic</a:t>
            </a:r>
            <a:endParaRPr lang="en-US" sz="1200" dirty="0">
              <a:solidFill>
                <a:schemeClr val="tx1"/>
              </a:solidFill>
            </a:endParaRPr>
          </a:p>
        </p:txBody>
      </p:sp>
      <p:sp>
        <p:nvSpPr>
          <p:cNvPr id="40" name="Can 39"/>
          <p:cNvSpPr/>
          <p:nvPr/>
        </p:nvSpPr>
        <p:spPr>
          <a:xfrm>
            <a:off x="7575394" y="3314657"/>
            <a:ext cx="1015647" cy="822960"/>
          </a:xfrm>
          <a:prstGeom prst="can">
            <a:avLst/>
          </a:prstGeom>
          <a:ln/>
        </p:spPr>
        <p:style>
          <a:lnRef idx="1">
            <a:schemeClr val="accent1"/>
          </a:lnRef>
          <a:fillRef idx="3">
            <a:schemeClr val="accent1"/>
          </a:fillRef>
          <a:effectRef idx="2">
            <a:schemeClr val="accent1"/>
          </a:effectRef>
          <a:fontRef idx="minor">
            <a:schemeClr val="lt1"/>
          </a:fontRef>
        </p:style>
        <p:txBody>
          <a:bodyPr anchor="t" anchorCtr="1"/>
          <a:lstStyle/>
          <a:p>
            <a:r>
              <a:rPr lang="en-US" sz="1200" dirty="0" smtClean="0">
                <a:solidFill>
                  <a:schemeClr val="tx1"/>
                </a:solidFill>
              </a:rPr>
              <a:t>Database</a:t>
            </a:r>
            <a:endParaRPr lang="en-US" sz="1200" dirty="0">
              <a:solidFill>
                <a:schemeClr val="tx1"/>
              </a:solidFill>
            </a:endParaRPr>
          </a:p>
        </p:txBody>
      </p:sp>
      <p:sp>
        <p:nvSpPr>
          <p:cNvPr id="42" name="TextBox 41"/>
          <p:cNvSpPr txBox="1"/>
          <p:nvPr/>
        </p:nvSpPr>
        <p:spPr>
          <a:xfrm>
            <a:off x="642806" y="4388265"/>
            <a:ext cx="1607133" cy="276999"/>
          </a:xfrm>
          <a:prstGeom prst="rect">
            <a:avLst/>
          </a:prstGeom>
          <a:noFill/>
        </p:spPr>
        <p:txBody>
          <a:bodyPr wrap="square" rtlCol="0">
            <a:spAutoFit/>
          </a:bodyPr>
          <a:lstStyle/>
          <a:p>
            <a:r>
              <a:rPr lang="en-US" sz="1200" dirty="0" smtClean="0"/>
              <a:t>Presentation Layer</a:t>
            </a:r>
            <a:endParaRPr lang="en-US" sz="1200" dirty="0"/>
          </a:p>
        </p:txBody>
      </p:sp>
      <p:sp>
        <p:nvSpPr>
          <p:cNvPr id="45" name="TextBox 44"/>
          <p:cNvSpPr txBox="1"/>
          <p:nvPr/>
        </p:nvSpPr>
        <p:spPr>
          <a:xfrm>
            <a:off x="674170" y="2924303"/>
            <a:ext cx="995665" cy="276999"/>
          </a:xfrm>
          <a:prstGeom prst="rect">
            <a:avLst/>
          </a:prstGeom>
          <a:noFill/>
        </p:spPr>
        <p:txBody>
          <a:bodyPr wrap="square" rtlCol="0">
            <a:spAutoFit/>
          </a:bodyPr>
          <a:lstStyle/>
          <a:p>
            <a:r>
              <a:rPr lang="en-US" sz="1200" dirty="0" smtClean="0"/>
              <a:t>User Agent</a:t>
            </a:r>
            <a:endParaRPr lang="en-US" sz="1200" dirty="0"/>
          </a:p>
        </p:txBody>
      </p:sp>
      <p:sp>
        <p:nvSpPr>
          <p:cNvPr id="46" name="TextBox 45"/>
          <p:cNvSpPr txBox="1"/>
          <p:nvPr/>
        </p:nvSpPr>
        <p:spPr>
          <a:xfrm>
            <a:off x="2584302" y="2920744"/>
            <a:ext cx="995665" cy="276999"/>
          </a:xfrm>
          <a:prstGeom prst="rect">
            <a:avLst/>
          </a:prstGeom>
          <a:noFill/>
        </p:spPr>
        <p:txBody>
          <a:bodyPr wrap="square" rtlCol="0">
            <a:spAutoFit/>
          </a:bodyPr>
          <a:lstStyle/>
          <a:p>
            <a:r>
              <a:rPr lang="en-US" sz="1200" dirty="0" smtClean="0"/>
              <a:t>Web Server</a:t>
            </a:r>
            <a:endParaRPr lang="en-US" sz="1200" dirty="0"/>
          </a:p>
        </p:txBody>
      </p:sp>
      <p:sp>
        <p:nvSpPr>
          <p:cNvPr id="47" name="TextBox 46"/>
          <p:cNvSpPr txBox="1"/>
          <p:nvPr/>
        </p:nvSpPr>
        <p:spPr>
          <a:xfrm>
            <a:off x="2858693" y="4391375"/>
            <a:ext cx="1607133" cy="276999"/>
          </a:xfrm>
          <a:prstGeom prst="rect">
            <a:avLst/>
          </a:prstGeom>
          <a:noFill/>
        </p:spPr>
        <p:txBody>
          <a:bodyPr wrap="square" rtlCol="0">
            <a:spAutoFit/>
          </a:bodyPr>
          <a:lstStyle/>
          <a:p>
            <a:r>
              <a:rPr lang="en-US" sz="1200" dirty="0" smtClean="0"/>
              <a:t>Application Layer</a:t>
            </a:r>
            <a:endParaRPr lang="en-US" sz="1200" dirty="0"/>
          </a:p>
        </p:txBody>
      </p:sp>
      <p:sp>
        <p:nvSpPr>
          <p:cNvPr id="48" name="TextBox 47"/>
          <p:cNvSpPr txBox="1"/>
          <p:nvPr/>
        </p:nvSpPr>
        <p:spPr>
          <a:xfrm>
            <a:off x="5174187" y="4392376"/>
            <a:ext cx="1607133" cy="276999"/>
          </a:xfrm>
          <a:prstGeom prst="rect">
            <a:avLst/>
          </a:prstGeom>
          <a:noFill/>
        </p:spPr>
        <p:txBody>
          <a:bodyPr wrap="square" rtlCol="0">
            <a:spAutoFit/>
          </a:bodyPr>
          <a:lstStyle/>
          <a:p>
            <a:r>
              <a:rPr lang="en-US" sz="1200" dirty="0" smtClean="0"/>
              <a:t>Database Layer</a:t>
            </a:r>
            <a:endParaRPr lang="en-US" sz="1200" dirty="0"/>
          </a:p>
        </p:txBody>
      </p:sp>
    </p:spTree>
    <p:extLst>
      <p:ext uri="{BB962C8B-B14F-4D97-AF65-F5344CB8AC3E}">
        <p14:creationId xmlns:p14="http://schemas.microsoft.com/office/powerpoint/2010/main" val="57407662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a:t>A request is received by the Web server</a:t>
            </a:r>
          </a:p>
          <a:p>
            <a:r>
              <a:rPr lang="en-US" dirty="0" smtClean="0"/>
              <a:t>The </a:t>
            </a:r>
            <a:r>
              <a:rPr lang="en-US" dirty="0"/>
              <a:t>server determines how to respond to the request, deferring to the application layer if necessary</a:t>
            </a:r>
          </a:p>
          <a:p>
            <a:pPr lvl="1"/>
            <a:r>
              <a:rPr lang="en-US" dirty="0" smtClean="0"/>
              <a:t>The </a:t>
            </a:r>
            <a:r>
              <a:rPr lang="en-US" dirty="0"/>
              <a:t>application layer retrieves from and/or updates the data layer as necessary, and constructs a response</a:t>
            </a:r>
          </a:p>
          <a:p>
            <a:pPr lvl="1"/>
            <a:r>
              <a:rPr lang="en-US" dirty="0" smtClean="0"/>
              <a:t>If </a:t>
            </a:r>
            <a:r>
              <a:rPr lang="en-US" dirty="0"/>
              <a:t>a static resource was found, it is simply returned</a:t>
            </a:r>
          </a:p>
          <a:p>
            <a:r>
              <a:rPr lang="en-US" dirty="0" smtClean="0"/>
              <a:t>The </a:t>
            </a:r>
            <a:r>
              <a:rPr lang="en-US" dirty="0"/>
              <a:t>response is passed to the presentation layer</a:t>
            </a:r>
          </a:p>
          <a:p>
            <a:endParaRPr lang="en-US" dirty="0"/>
          </a:p>
        </p:txBody>
      </p:sp>
    </p:spTree>
    <p:extLst>
      <p:ext uri="{BB962C8B-B14F-4D97-AF65-F5344CB8AC3E}">
        <p14:creationId xmlns:p14="http://schemas.microsoft.com/office/powerpoint/2010/main" val="3987529238"/>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a:t>The vast majority of responses request other resources</a:t>
            </a:r>
          </a:p>
          <a:p>
            <a:pPr lvl="1"/>
            <a:r>
              <a:rPr lang="en-US" dirty="0" smtClean="0"/>
              <a:t>Images</a:t>
            </a:r>
            <a:endParaRPr lang="en-US" dirty="0"/>
          </a:p>
          <a:p>
            <a:pPr lvl="1"/>
            <a:r>
              <a:rPr lang="en-US" dirty="0" err="1" smtClean="0"/>
              <a:t>Stylesheets</a:t>
            </a:r>
            <a:endParaRPr lang="en-US" dirty="0"/>
          </a:p>
          <a:p>
            <a:pPr lvl="1"/>
            <a:r>
              <a:rPr lang="en-US" dirty="0" smtClean="0"/>
              <a:t>Scripts</a:t>
            </a:r>
            <a:endParaRPr lang="en-US" dirty="0"/>
          </a:p>
          <a:p>
            <a:pPr lvl="1"/>
            <a:r>
              <a:rPr lang="en-US" dirty="0" err="1" smtClean="0"/>
              <a:t>Etc</a:t>
            </a:r>
            <a:endParaRPr lang="en-US" dirty="0"/>
          </a:p>
          <a:p>
            <a:r>
              <a:rPr lang="en-US" dirty="0" smtClean="0"/>
              <a:t>Requests </a:t>
            </a:r>
            <a:r>
              <a:rPr lang="en-US" dirty="0"/>
              <a:t>should be minimized to improve performance</a:t>
            </a:r>
          </a:p>
          <a:p>
            <a:r>
              <a:rPr lang="en-US" dirty="0" smtClean="0"/>
              <a:t>More </a:t>
            </a:r>
            <a:r>
              <a:rPr lang="en-US" dirty="0"/>
              <a:t>on this later...</a:t>
            </a:r>
          </a:p>
          <a:p>
            <a:endParaRPr lang="en-US" dirty="0"/>
          </a:p>
        </p:txBody>
      </p:sp>
    </p:spTree>
    <p:extLst>
      <p:ext uri="{BB962C8B-B14F-4D97-AF65-F5344CB8AC3E}">
        <p14:creationId xmlns:p14="http://schemas.microsoft.com/office/powerpoint/2010/main" val="305760470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is a good thing</a:t>
            </a:r>
            <a:endParaRPr lang="en-US" dirty="0"/>
          </a:p>
        </p:txBody>
      </p:sp>
      <p:sp>
        <p:nvSpPr>
          <p:cNvPr id="3" name="Content Placeholder 2"/>
          <p:cNvSpPr>
            <a:spLocks noGrp="1"/>
          </p:cNvSpPr>
          <p:nvPr>
            <p:ph idx="1"/>
          </p:nvPr>
        </p:nvSpPr>
        <p:spPr/>
        <p:txBody>
          <a:bodyPr/>
          <a:lstStyle/>
          <a:p>
            <a:r>
              <a:rPr lang="en-US" dirty="0"/>
              <a:t>Loose coupling</a:t>
            </a:r>
          </a:p>
          <a:p>
            <a:pPr lvl="1"/>
            <a:r>
              <a:rPr lang="en-US" dirty="0" smtClean="0"/>
              <a:t>Abstraction </a:t>
            </a:r>
            <a:r>
              <a:rPr lang="en-US" dirty="0"/>
              <a:t>layers improve interoperability</a:t>
            </a:r>
          </a:p>
          <a:p>
            <a:r>
              <a:rPr lang="en-US" dirty="0" smtClean="0"/>
              <a:t>Promotes </a:t>
            </a:r>
            <a:r>
              <a:rPr lang="en-US" dirty="0"/>
              <a:t>data reuse</a:t>
            </a:r>
          </a:p>
          <a:p>
            <a:pPr lvl="1"/>
            <a:r>
              <a:rPr lang="en-US" dirty="0" smtClean="0"/>
              <a:t>Between layers</a:t>
            </a:r>
          </a:p>
          <a:p>
            <a:pPr lvl="1"/>
            <a:r>
              <a:rPr lang="en-US" dirty="0" smtClean="0"/>
              <a:t>Across </a:t>
            </a:r>
            <a:r>
              <a:rPr lang="en-US" dirty="0"/>
              <a:t>systems</a:t>
            </a:r>
          </a:p>
          <a:p>
            <a:r>
              <a:rPr lang="en-US" dirty="0" smtClean="0"/>
              <a:t>Scalable</a:t>
            </a:r>
            <a:endParaRPr lang="en-US" dirty="0"/>
          </a:p>
          <a:p>
            <a:pPr lvl="1"/>
            <a:r>
              <a:rPr lang="en-US" dirty="0" smtClean="0"/>
              <a:t>Layers (Tiers) </a:t>
            </a:r>
            <a:r>
              <a:rPr lang="en-US" dirty="0"/>
              <a:t>can run on separate systems</a:t>
            </a:r>
          </a:p>
          <a:p>
            <a:pPr lvl="1"/>
            <a:r>
              <a:rPr lang="en-US" dirty="0" smtClean="0"/>
              <a:t>We'll </a:t>
            </a:r>
            <a:r>
              <a:rPr lang="en-US" dirty="0"/>
              <a:t>talk about ways to do this to improve performance later on...</a:t>
            </a:r>
          </a:p>
          <a:p>
            <a:endParaRPr lang="en-US" dirty="0"/>
          </a:p>
        </p:txBody>
      </p:sp>
    </p:spTree>
    <p:extLst>
      <p:ext uri="{BB962C8B-B14F-4D97-AF65-F5344CB8AC3E}">
        <p14:creationId xmlns:p14="http://schemas.microsoft.com/office/powerpoint/2010/main" val="376432243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We'll be working our way back through the layers as the course progresses</a:t>
            </a:r>
          </a:p>
          <a:p>
            <a:r>
              <a:rPr lang="en-US" dirty="0" smtClean="0"/>
              <a:t>Everything </a:t>
            </a:r>
            <a:r>
              <a:rPr lang="en-US" dirty="0"/>
              <a:t>builds on everything covered before</a:t>
            </a:r>
          </a:p>
          <a:p>
            <a:r>
              <a:rPr lang="en-US" dirty="0" smtClean="0"/>
              <a:t>Next </a:t>
            </a:r>
            <a:r>
              <a:rPr lang="en-US" dirty="0"/>
              <a:t>up: Apache Web Server Configuration</a:t>
            </a:r>
          </a:p>
          <a:p>
            <a:endParaRPr lang="en-US" dirty="0"/>
          </a:p>
        </p:txBody>
      </p:sp>
    </p:spTree>
    <p:extLst>
      <p:ext uri="{BB962C8B-B14F-4D97-AF65-F5344CB8AC3E}">
        <p14:creationId xmlns:p14="http://schemas.microsoft.com/office/powerpoint/2010/main" val="7602843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Resource Identifier (URI)</a:t>
            </a:r>
            <a:endParaRPr lang="en-US" dirty="0"/>
          </a:p>
        </p:txBody>
      </p:sp>
      <p:sp>
        <p:nvSpPr>
          <p:cNvPr id="3" name="Content Placeholder 2"/>
          <p:cNvSpPr>
            <a:spLocks noGrp="1"/>
          </p:cNvSpPr>
          <p:nvPr>
            <p:ph idx="1"/>
          </p:nvPr>
        </p:nvSpPr>
        <p:spPr/>
        <p:txBody>
          <a:bodyPr/>
          <a:lstStyle/>
          <a:p>
            <a:r>
              <a:rPr lang="en-US" dirty="0"/>
              <a:t>Used to identify resources on the Internet</a:t>
            </a:r>
          </a:p>
          <a:p>
            <a:r>
              <a:rPr lang="en-US" dirty="0" smtClean="0"/>
              <a:t>&lt;</a:t>
            </a:r>
            <a:r>
              <a:rPr lang="en-US" dirty="0"/>
              <a:t>scheme&gt;:&lt;hierarchical part&gt;[?&lt;query string&gt;] [#fragment]</a:t>
            </a:r>
          </a:p>
          <a:p>
            <a:r>
              <a:rPr lang="en-US" dirty="0" smtClean="0"/>
              <a:t>Browsers </a:t>
            </a:r>
            <a:r>
              <a:rPr lang="en-US" dirty="0"/>
              <a:t>will act on the part depending on which scheme is used</a:t>
            </a:r>
          </a:p>
          <a:p>
            <a:endParaRPr lang="en-US" dirty="0"/>
          </a:p>
        </p:txBody>
      </p:sp>
    </p:spTree>
    <p:extLst>
      <p:ext uri="{BB962C8B-B14F-4D97-AF65-F5344CB8AC3E}">
        <p14:creationId xmlns:p14="http://schemas.microsoft.com/office/powerpoint/2010/main" val="22440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Resource Locator (URL)</a:t>
            </a:r>
            <a:endParaRPr lang="en-US" dirty="0"/>
          </a:p>
        </p:txBody>
      </p:sp>
      <p:sp>
        <p:nvSpPr>
          <p:cNvPr id="3" name="Content Placeholder 2"/>
          <p:cNvSpPr>
            <a:spLocks noGrp="1"/>
          </p:cNvSpPr>
          <p:nvPr>
            <p:ph idx="1"/>
          </p:nvPr>
        </p:nvSpPr>
        <p:spPr/>
        <p:txBody>
          <a:bodyPr/>
          <a:lstStyle/>
          <a:p>
            <a:r>
              <a:rPr lang="en-US" dirty="0"/>
              <a:t>A specific type of URI used to locate a resource.</a:t>
            </a:r>
          </a:p>
          <a:p>
            <a:r>
              <a:rPr lang="en-US" dirty="0" smtClean="0"/>
              <a:t>Other </a:t>
            </a:r>
            <a:r>
              <a:rPr lang="en-US" dirty="0"/>
              <a:t>types of URIs may be used to simply name them (URNs)</a:t>
            </a:r>
          </a:p>
          <a:p>
            <a:r>
              <a:rPr lang="en-US" dirty="0" smtClean="0"/>
              <a:t>&lt;</a:t>
            </a:r>
            <a:r>
              <a:rPr lang="en-US" dirty="0"/>
              <a:t>scheme&gt;://&lt;domain&gt;[:&lt;port&gt;]/&lt;path&gt;[?&lt;query string&gt;][#fragment]</a:t>
            </a:r>
          </a:p>
          <a:p>
            <a:r>
              <a:rPr lang="en-US" dirty="0" smtClean="0"/>
              <a:t>Look </a:t>
            </a:r>
            <a:r>
              <a:rPr lang="en-US" dirty="0"/>
              <a:t>familiar yet?</a:t>
            </a:r>
          </a:p>
          <a:p>
            <a:pPr lvl="1"/>
            <a:r>
              <a:rPr lang="en-US" dirty="0" smtClean="0"/>
              <a:t>http</a:t>
            </a:r>
            <a:r>
              <a:rPr lang="en-US" dirty="0"/>
              <a:t>://example.com:80/first/second/</a:t>
            </a:r>
            <a:r>
              <a:rPr lang="en-US" dirty="0" err="1" smtClean="0"/>
              <a:t>third.ext</a:t>
            </a:r>
            <a:r>
              <a:rPr lang="en-US" dirty="0" err="1"/>
              <a:t>?</a:t>
            </a:r>
            <a:r>
              <a:rPr lang="en-US" dirty="0" err="1" smtClean="0"/>
              <a:t>a</a:t>
            </a:r>
            <a:r>
              <a:rPr lang="en-US" dirty="0"/>
              <a:t>=1&amp;b=2#look-here</a:t>
            </a:r>
          </a:p>
          <a:p>
            <a:endParaRPr lang="en-US" dirty="0"/>
          </a:p>
        </p:txBody>
      </p:sp>
    </p:spTree>
    <p:extLst>
      <p:ext uri="{BB962C8B-B14F-4D97-AF65-F5344CB8AC3E}">
        <p14:creationId xmlns:p14="http://schemas.microsoft.com/office/powerpoint/2010/main" val="82800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URI Schemes</a:t>
            </a:r>
            <a:endParaRPr lang="en-US" dirty="0"/>
          </a:p>
        </p:txBody>
      </p:sp>
      <p:sp>
        <p:nvSpPr>
          <p:cNvPr id="3" name="Content Placeholder 2"/>
          <p:cNvSpPr>
            <a:spLocks noGrp="1"/>
          </p:cNvSpPr>
          <p:nvPr>
            <p:ph idx="1"/>
          </p:nvPr>
        </p:nvSpPr>
        <p:spPr/>
        <p:txBody>
          <a:bodyPr/>
          <a:lstStyle/>
          <a:p>
            <a:r>
              <a:rPr lang="en-US" dirty="0"/>
              <a:t>ftp:// - File Transfer Protocol</a:t>
            </a:r>
          </a:p>
          <a:p>
            <a:r>
              <a:rPr lang="en-US" dirty="0" smtClean="0"/>
              <a:t>data</a:t>
            </a:r>
            <a:r>
              <a:rPr lang="en-US" dirty="0"/>
              <a:t>:// - BASE64 encoded raw data, most often used with images</a:t>
            </a:r>
          </a:p>
          <a:p>
            <a:r>
              <a:rPr lang="en-US" dirty="0" smtClean="0"/>
              <a:t>mailto</a:t>
            </a:r>
            <a:r>
              <a:rPr lang="en-US" dirty="0"/>
              <a:t>: - Identify an email address and default content</a:t>
            </a:r>
          </a:p>
          <a:p>
            <a:endParaRPr lang="en-US" dirty="0"/>
          </a:p>
        </p:txBody>
      </p:sp>
    </p:spTree>
    <p:extLst>
      <p:ext uri="{BB962C8B-B14F-4D97-AF65-F5344CB8AC3E}">
        <p14:creationId xmlns:p14="http://schemas.microsoft.com/office/powerpoint/2010/main" val="3724821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PI Class Lectur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1750" cmpd="sng">
          <a:solidFill>
            <a:schemeClr val="accent1"/>
          </a:solidFill>
          <a:headEnd type="none" w="med" len="med"/>
          <a:tailEnd type="none" w="med" len="med"/>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RPI Class Lecture.potx</Template>
  <TotalTime>23572</TotalTime>
  <Words>2488</Words>
  <Application>Microsoft Macintosh PowerPoint</Application>
  <PresentationFormat>On-screen Show (4:3)</PresentationFormat>
  <Paragraphs>438</Paragraphs>
  <Slides>64</Slides>
  <Notes>7</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RPI Class Lecture</vt:lpstr>
      <vt:lpstr>HTTP, DNS and Web Server Architecture</vt:lpstr>
      <vt:lpstr>Web Servers</vt:lpstr>
      <vt:lpstr>Web Servers</vt:lpstr>
      <vt:lpstr>Web Servers</vt:lpstr>
      <vt:lpstr>Web Servers</vt:lpstr>
      <vt:lpstr>Some terminology... </vt:lpstr>
      <vt:lpstr>Uniform Resource Identifier (URI)</vt:lpstr>
      <vt:lpstr>Uniform Resource Locator (URL)</vt:lpstr>
      <vt:lpstr>Other common URI Schemes</vt:lpstr>
      <vt:lpstr>IP Address</vt:lpstr>
      <vt:lpstr>IPv6</vt:lpstr>
      <vt:lpstr>Domain Name System (DNS)</vt:lpstr>
      <vt:lpstr>Domain Name System (DNS)</vt:lpstr>
      <vt:lpstr>127.0.0.1</vt:lpstr>
      <vt:lpstr>Hosts File</vt:lpstr>
      <vt:lpstr>Hosts file format</vt:lpstr>
      <vt:lpstr>HTTP</vt:lpstr>
      <vt:lpstr>HTTPS</vt:lpstr>
      <vt:lpstr>SSL Certificates</vt:lpstr>
      <vt:lpstr>HTTP is Stateless</vt:lpstr>
      <vt:lpstr>Anatomy of an HTTP request</vt:lpstr>
      <vt:lpstr>HTTP Methods</vt:lpstr>
      <vt:lpstr>HTTP methods</vt:lpstr>
      <vt:lpstr>HTTP Get</vt:lpstr>
      <vt:lpstr>HTTP Post</vt:lpstr>
      <vt:lpstr>HTTP PUT</vt:lpstr>
      <vt:lpstr>HTTP DELETE</vt:lpstr>
      <vt:lpstr>Idempotence</vt:lpstr>
      <vt:lpstr>Idempotent Methods</vt:lpstr>
      <vt:lpstr>Non-Idempotent Methods</vt:lpstr>
      <vt:lpstr>Safe Methods</vt:lpstr>
      <vt:lpstr>HTTP Request Header</vt:lpstr>
      <vt:lpstr>HTTP Message Body</vt:lpstr>
      <vt:lpstr>Anatomy of an HTTP Response</vt:lpstr>
      <vt:lpstr>HTTP Status codes</vt:lpstr>
      <vt:lpstr>1xx - Informational</vt:lpstr>
      <vt:lpstr>2xx - Success</vt:lpstr>
      <vt:lpstr>3xx - Redirection</vt:lpstr>
      <vt:lpstr>4xx – Client Error</vt:lpstr>
      <vt:lpstr>5xx – Server Error</vt:lpstr>
      <vt:lpstr>HTTP Response Headers</vt:lpstr>
      <vt:lpstr>HTTP Response Body</vt:lpstr>
      <vt:lpstr>HTTP Protocol</vt:lpstr>
      <vt:lpstr>Telnet</vt:lpstr>
      <vt:lpstr>Telnet</vt:lpstr>
      <vt:lpstr>How is a request processed?</vt:lpstr>
      <vt:lpstr>Three-Tier model</vt:lpstr>
      <vt:lpstr>Presentation Layer</vt:lpstr>
      <vt:lpstr>Application Layer</vt:lpstr>
      <vt:lpstr>Data Layer</vt:lpstr>
      <vt:lpstr>How it works</vt:lpstr>
      <vt:lpstr>How it works</vt:lpstr>
      <vt:lpstr>How it works</vt:lpstr>
      <vt:lpstr>How it works</vt:lpstr>
      <vt:lpstr>How it works</vt:lpstr>
      <vt:lpstr>How it works</vt:lpstr>
      <vt:lpstr>How it works</vt:lpstr>
      <vt:lpstr>How it works</vt:lpstr>
      <vt:lpstr>How it works</vt:lpstr>
      <vt:lpstr>How it works</vt:lpstr>
      <vt:lpstr>How it works</vt:lpstr>
      <vt:lpstr>How it works</vt:lpstr>
      <vt:lpstr>Why this is a good thing</vt:lpstr>
      <vt:lpstr>PowerPoint Presentation</vt:lpstr>
    </vt:vector>
  </TitlesOfParts>
  <Company>Rensselaer Polytechnic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Patrick West</dc:creator>
  <cp:lastModifiedBy>Richard Plotka</cp:lastModifiedBy>
  <cp:revision>400</cp:revision>
  <dcterms:created xsi:type="dcterms:W3CDTF">2009-10-22T03:28:47Z</dcterms:created>
  <dcterms:modified xsi:type="dcterms:W3CDTF">2015-08-16T21:54:06Z</dcterms:modified>
</cp:coreProperties>
</file>