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6B6"/>
    <a:srgbClr val="93FFEB"/>
    <a:srgbClr val="E053A7"/>
    <a:srgbClr val="60A699"/>
    <a:srgbClr val="BD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9"/>
    <p:restoredTop sz="94689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5BE-D662-8240-9804-1099874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909C-FB49-BA48-95AA-001DE2DD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F389-9A5D-0C40-91EF-D0F2F05A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0B-7603-CE40-8DD1-AA7968D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583C-3ED6-BB4C-8CEB-4FA6E17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F7-3656-BE4D-AE21-A1F8F3A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2671-7545-3542-B4CA-A1888D2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D8E-7612-0142-9235-2C156CB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C78-62ED-1F44-866C-11F615F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CAB2-63AF-9F4F-BE2C-90209D7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F023-E185-9549-8872-24C78BA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89B9-D4B9-B84B-BB76-735BE0EB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8CD1-757A-2D47-B52C-EA71E9F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87A9-BD59-F349-8C2B-60B1F21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EF0B-EF04-F544-B6FD-F654175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69F6-698E-FE4C-BA45-CBF12FA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34A-2AEB-C84A-86F0-DC564D91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097A-FBAD-654E-A130-5A5CC0E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AEDF-765A-8E4A-B659-67B82128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B02B-B8C4-814E-B30C-2753740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EE8-6FB2-3E40-AA15-A5CE57A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450F-ECE3-AA41-BCD7-8B348164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54B-1C43-8744-8743-7E2834EE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C8A5-1F28-2C46-894F-CF423EED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DF1-5B53-7741-B782-66CB18A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09F9-3A8D-BB49-A34E-BCFF0D9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5155-ACC9-6049-BE52-10EF3AB64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C6E4-0843-DF47-AEFD-A987FFE2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41B1-A59C-DA4F-802B-A971A19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FE02-0B95-0247-9A19-1BC6197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2338-90F6-C440-99B4-AF8878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351-11B4-B142-8161-B37A47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56A9-325C-4C4D-81FD-AEB7305F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3E8B-0383-684A-89DA-09D3698A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293B9-8C23-814E-9BC9-0AF202AB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BB6C-EF5B-E04F-B4F1-20AD5D93E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D1BF-A3B3-4145-ACC0-4E2D868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F674-08C4-6145-93A7-8F0754E3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B4D5-286B-9B4A-A919-0F9E6CD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A6AA-4440-B641-A654-FF8973BF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F36F-1644-3B42-9A88-039F5A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D8CE-EA4E-D34E-90E9-723F8A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85217-96DD-5B40-8CFF-C594B56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77BB-E091-F245-BB91-DAA1390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5144-F6C2-9149-BE7A-79F1BF6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63DD-97A2-0749-8412-F5CD790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784-A231-F041-8197-53C0D38F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22DA-7195-AD4B-A70B-E573171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6F2B-0499-0149-B99E-4E0498A4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2BEC-01D8-A048-A581-7362CDE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32D6-EAF7-A440-8ACF-65388BED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AB0C-1EE7-A547-88EF-13EB179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6FA-71ED-4746-8192-36B672AE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9E82-5C4C-7541-9CD3-5712A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09D1-8801-9B40-BFD3-B09F1687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DC47-75F1-484B-9772-2BDAD7D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D87C-89D4-294C-AE01-78A0747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4FE1-70A6-024D-B4FE-0D22F5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9C61-A5D4-8F4B-BBEF-3EF8207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2A1-D29F-6D43-87C7-E38A8A4F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94C3-57C1-C541-BD25-BE20BC0D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2B81-3804-094E-8018-A8D80D3BEC9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4752-6F53-6346-A640-28E8EDAD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9B62-AFCF-D643-90DD-A4C6188B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0D5D-B841-BF42-BB4D-7742B9F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0954A1-A212-F545-AEF9-809A088D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E74D-AD3E-AC45-B1FE-381DF1278F60}"/>
              </a:ext>
            </a:extLst>
          </p:cNvPr>
          <p:cNvSpPr txBox="1"/>
          <p:nvPr/>
        </p:nvSpPr>
        <p:spPr>
          <a:xfrm>
            <a:off x="1042567" y="1985674"/>
            <a:ext cx="547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RESOLUÇÃO DO DESAFIO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1042567" y="2485779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Helvetica" pitchFamily="2" charset="0"/>
              </a:rPr>
              <a:t>BOOTCAMP </a:t>
            </a:r>
            <a:br>
              <a:rPr lang="en-US" sz="5400" b="1" dirty="0">
                <a:latin typeface="Helvetica" pitchFamily="2" charset="0"/>
              </a:rPr>
            </a:br>
            <a:r>
              <a:rPr lang="en-US" sz="5400" b="1" dirty="0">
                <a:latin typeface="Helvetica" pitchFamily="2" charset="0"/>
              </a:rPr>
              <a:t>DE IA &amp;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1042567" y="6235367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FD70-ECEF-144D-BF08-C75E7BC81CBB}"/>
              </a:ext>
            </a:extLst>
          </p:cNvPr>
          <p:cNvSpPr txBox="1"/>
          <p:nvPr/>
        </p:nvSpPr>
        <p:spPr>
          <a:xfrm>
            <a:off x="1042567" y="4278545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 Light" panose="020B0403020202020204" pitchFamily="34" charset="0"/>
              </a:rPr>
              <a:t>CLIENTE: WTEC SUPRIMENTOS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EC684-746E-01FC-830A-3136D096692B}"/>
              </a:ext>
            </a:extLst>
          </p:cNvPr>
          <p:cNvSpPr txBox="1"/>
          <p:nvPr/>
        </p:nvSpPr>
        <p:spPr>
          <a:xfrm>
            <a:off x="2502233" y="4497017"/>
            <a:ext cx="255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1557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omputer, computer, indoor&#10;&#10;Description automatically generated">
            <a:extLst>
              <a:ext uri="{FF2B5EF4-FFF2-40B4-BE49-F238E27FC236}">
                <a16:creationId xmlns:a16="http://schemas.microsoft.com/office/drawing/2014/main" id="{1725F448-7015-7043-A900-9339A32C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CDD0D-B00B-FA43-9DB3-A27ADBD18DD9}"/>
              </a:ext>
            </a:extLst>
          </p:cNvPr>
          <p:cNvSpPr txBox="1"/>
          <p:nvPr/>
        </p:nvSpPr>
        <p:spPr>
          <a:xfrm>
            <a:off x="306252" y="2307427"/>
            <a:ext cx="5472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" pitchFamily="2" charset="0"/>
              </a:rPr>
              <a:t>OBRIGADO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6F6F0-53A8-A943-AF90-AFAD95FC27FD}"/>
              </a:ext>
            </a:extLst>
          </p:cNvPr>
          <p:cNvSpPr txBox="1"/>
          <p:nvPr/>
        </p:nvSpPr>
        <p:spPr>
          <a:xfrm>
            <a:off x="306252" y="5388059"/>
            <a:ext cx="547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 panose="020B0403020202020204" pitchFamily="34" charset="0"/>
              </a:rPr>
              <a:t>DIEGO  |  GABRIEL  |  GLÁUCIA  |  PAULO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982E9-3E88-E028-ED28-1EC1721A792F}"/>
              </a:ext>
            </a:extLst>
          </p:cNvPr>
          <p:cNvSpPr txBox="1"/>
          <p:nvPr/>
        </p:nvSpPr>
        <p:spPr>
          <a:xfrm>
            <a:off x="306252" y="3765191"/>
            <a:ext cx="54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RESOLUÇÃO DO DESAFIO</a:t>
            </a:r>
          </a:p>
          <a:p>
            <a:pPr algn="ctr"/>
            <a:r>
              <a:rPr lang="en-US" b="1" dirty="0">
                <a:latin typeface="Helvetica" pitchFamily="2" charset="0"/>
              </a:rPr>
              <a:t>BOOTCAMP DE IA &amp; ML</a:t>
            </a:r>
          </a:p>
          <a:p>
            <a:pPr algn="ctr"/>
            <a:r>
              <a:rPr lang="en-US" sz="1200" dirty="0">
                <a:latin typeface="Helvetica Light" panose="020B0403020202020204" pitchFamily="34" charset="0"/>
              </a:rPr>
              <a:t>FIAP  |  2023</a:t>
            </a:r>
          </a:p>
        </p:txBody>
      </p:sp>
    </p:spTree>
    <p:extLst>
      <p:ext uri="{BB962C8B-B14F-4D97-AF65-F5344CB8AC3E}">
        <p14:creationId xmlns:p14="http://schemas.microsoft.com/office/powerpoint/2010/main" val="162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indoor, room&#10;&#10;Description automatically generated">
            <a:extLst>
              <a:ext uri="{FF2B5EF4-FFF2-40B4-BE49-F238E27FC236}">
                <a16:creationId xmlns:a16="http://schemas.microsoft.com/office/drawing/2014/main" id="{BAA7E988-7B4A-4A4A-BC23-9A2B3E59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A859B-84E3-D141-AF67-A8C1948F86CD}"/>
              </a:ext>
            </a:extLst>
          </p:cNvPr>
          <p:cNvSpPr txBox="1"/>
          <p:nvPr/>
        </p:nvSpPr>
        <p:spPr>
          <a:xfrm>
            <a:off x="982909" y="756496"/>
            <a:ext cx="5472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Helvetica" pitchFamily="2" charset="0"/>
              </a:rPr>
              <a:t>ETAPAS DA APRESENTAÇÃO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ECA3B-6361-AA4E-ADEE-7280A8C65AAE}"/>
              </a:ext>
            </a:extLst>
          </p:cNvPr>
          <p:cNvSpPr txBox="1"/>
          <p:nvPr/>
        </p:nvSpPr>
        <p:spPr>
          <a:xfrm>
            <a:off x="1925677" y="2970972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AB94-1307-6B4D-874A-6E3EDA836CF2}"/>
              </a:ext>
            </a:extLst>
          </p:cNvPr>
          <p:cNvSpPr txBox="1"/>
          <p:nvPr/>
        </p:nvSpPr>
        <p:spPr>
          <a:xfrm>
            <a:off x="5369521" y="2733466"/>
            <a:ext cx="22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SOLUÇÃO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77A7-9986-4348-9DE3-7B7B51D98D42}"/>
              </a:ext>
            </a:extLst>
          </p:cNvPr>
          <p:cNvSpPr txBox="1"/>
          <p:nvPr/>
        </p:nvSpPr>
        <p:spPr>
          <a:xfrm>
            <a:off x="8840827" y="2525940"/>
            <a:ext cx="25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IDEIAS ADICIONAIS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D9B0-CE12-6D41-9BC6-B2DC64F6A2D3}"/>
              </a:ext>
            </a:extLst>
          </p:cNvPr>
          <p:cNvSpPr txBox="1"/>
          <p:nvPr/>
        </p:nvSpPr>
        <p:spPr>
          <a:xfrm>
            <a:off x="1909284" y="3543992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Traçar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grupos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clientes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como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também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as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estratégias</a:t>
            </a:r>
            <a:r>
              <a:rPr lang="en-GB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adotadas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D937E-0B0D-B84A-A5B6-6DEAC6F4E24B}"/>
              </a:ext>
            </a:extLst>
          </p:cNvPr>
          <p:cNvSpPr txBox="1"/>
          <p:nvPr/>
        </p:nvSpPr>
        <p:spPr>
          <a:xfrm>
            <a:off x="8840827" y="3049823"/>
            <a:ext cx="29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Outras possibilidades pensadas pelo grupo após análise dos dados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A624-FF63-7543-8A06-EF45D2738BCE}"/>
              </a:ext>
            </a:extLst>
          </p:cNvPr>
          <p:cNvSpPr txBox="1"/>
          <p:nvPr/>
        </p:nvSpPr>
        <p:spPr>
          <a:xfrm>
            <a:off x="1735177" y="50023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F41C-A68C-1748-81B3-44E7A0C392E3}"/>
              </a:ext>
            </a:extLst>
          </p:cNvPr>
          <p:cNvSpPr txBox="1"/>
          <p:nvPr/>
        </p:nvSpPr>
        <p:spPr>
          <a:xfrm>
            <a:off x="5303877" y="49642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1D3F4-ABED-2642-B27E-EDF1FBE8F79A}"/>
              </a:ext>
            </a:extLst>
          </p:cNvPr>
          <p:cNvSpPr txBox="1"/>
          <p:nvPr/>
        </p:nvSpPr>
        <p:spPr>
          <a:xfrm>
            <a:off x="8887817" y="4976908"/>
            <a:ext cx="8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996AB-94D1-9C4A-B3E6-AAF3B7E1FF1D}"/>
              </a:ext>
            </a:extLst>
          </p:cNvPr>
          <p:cNvSpPr txBox="1"/>
          <p:nvPr/>
        </p:nvSpPr>
        <p:spPr>
          <a:xfrm>
            <a:off x="5411827" y="3266993"/>
            <a:ext cx="290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 Light" panose="020B0403020202020204" pitchFamily="34" charset="0"/>
              </a:rPr>
              <a:t>Por meio das informações cadastradas, poderemos segmentar e definir valores para </a:t>
            </a:r>
            <a:endParaRPr lang="en-US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8248"/>
              </p:ext>
            </p:extLst>
          </p:nvPr>
        </p:nvGraphicFramePr>
        <p:xfrm>
          <a:off x="953460" y="2597550"/>
          <a:ext cx="10642553" cy="18321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  <a:tr h="45126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8266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lang="pt-BR" sz="1400" dirty="0">
                          <a:latin typeface="Helvetica" pitchFamily="2" charset="0"/>
                        </a:rPr>
                        <a:t>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701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188720" y="4916564"/>
            <a:ext cx="10642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Helvetica Light" panose="020B0403020202020204" pitchFamily="34" charset="0"/>
              </a:rPr>
              <a:t>Cada um destes grupos (clusters) gerou um estudo, que constituiu personas diferentes.</a:t>
            </a:r>
          </a:p>
          <a:p>
            <a:r>
              <a:rPr lang="pt-BR" sz="1400" dirty="0">
                <a:latin typeface="Helvetica Light" panose="020B0403020202020204" pitchFamily="34" charset="0"/>
              </a:rPr>
              <a:t>Nota-se acima como estes grupos de empresas possuem valores diferentes em cada um dos critérios de estudo.</a:t>
            </a:r>
          </a:p>
          <a:p>
            <a:endParaRPr lang="pt-BR" sz="1400" dirty="0">
              <a:latin typeface="Helvetica Light" panose="020B0403020202020204" pitchFamily="34" charset="0"/>
            </a:endParaRPr>
          </a:p>
          <a:p>
            <a:r>
              <a:rPr lang="pt-BR" sz="1400" dirty="0">
                <a:latin typeface="Helvetica Light" panose="020B0403020202020204" pitchFamily="34" charset="0"/>
              </a:rPr>
              <a:t>A seguir, foi definido </a:t>
            </a:r>
            <a:r>
              <a:rPr lang="pt-BR" sz="1400" b="1" dirty="0">
                <a:latin typeface="Helvetica" pitchFamily="2" charset="0"/>
              </a:rPr>
              <a:t>propostas de valor </a:t>
            </a:r>
            <a:r>
              <a:rPr lang="pt-BR" sz="1400" dirty="0">
                <a:latin typeface="Helvetica Light" panose="020B0403020202020204" pitchFamily="34" charset="0"/>
              </a:rPr>
              <a:t>para cada grupo.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5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GRUPOS ENCONTRADOS -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6DF0-494C-0441-8549-ACCA10E60DF9}"/>
              </a:ext>
            </a:extLst>
          </p:cNvPr>
          <p:cNvSpPr txBox="1"/>
          <p:nvPr/>
        </p:nvSpPr>
        <p:spPr>
          <a:xfrm>
            <a:off x="1188720" y="1610221"/>
            <a:ext cx="99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Helvetica" pitchFamily="2" charset="0"/>
              </a:rPr>
              <a:t>Após</a:t>
            </a:r>
            <a:r>
              <a:rPr lang="en-GB" b="1" dirty="0">
                <a:latin typeface="Helvetica" pitchFamily="2" charset="0"/>
              </a:rPr>
              <a:t> a </a:t>
            </a:r>
            <a:r>
              <a:rPr lang="en-GB" b="1" dirty="0" err="1">
                <a:latin typeface="Helvetica" pitchFamily="2" charset="0"/>
              </a:rPr>
              <a:t>utilização</a:t>
            </a:r>
            <a:r>
              <a:rPr lang="en-GB" b="1" dirty="0">
                <a:latin typeface="Helvetica" pitchFamily="2" charset="0"/>
              </a:rPr>
              <a:t> de um </a:t>
            </a:r>
            <a:r>
              <a:rPr lang="en-GB" b="1" dirty="0" err="1">
                <a:latin typeface="Helvetica" pitchFamily="2" charset="0"/>
              </a:rPr>
              <a:t>modelo</a:t>
            </a:r>
            <a:r>
              <a:rPr lang="en-GB" b="1" dirty="0">
                <a:latin typeface="Helvetica" pitchFamily="2" charset="0"/>
              </a:rPr>
              <a:t> de </a:t>
            </a:r>
            <a:r>
              <a:rPr lang="en-GB" b="1" dirty="0" err="1">
                <a:latin typeface="Helvetica" pitchFamily="2" charset="0"/>
              </a:rPr>
              <a:t>inteligência</a:t>
            </a:r>
            <a:r>
              <a:rPr lang="en-GB" b="1" dirty="0">
                <a:latin typeface="Helvetica" pitchFamily="2" charset="0"/>
              </a:rPr>
              <a:t> artificial que </a:t>
            </a:r>
            <a:r>
              <a:rPr lang="en-GB" b="1" dirty="0" err="1">
                <a:latin typeface="Helvetica" pitchFamily="2" charset="0"/>
              </a:rPr>
              <a:t>agrupa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empresas</a:t>
            </a:r>
            <a:r>
              <a:rPr lang="en-GB" b="1" dirty="0">
                <a:latin typeface="Helvetica" pitchFamily="2" charset="0"/>
              </a:rPr>
              <a:t> por </a:t>
            </a:r>
            <a:r>
              <a:rPr lang="en-GB" b="1" dirty="0" err="1">
                <a:latin typeface="Helvetica" pitchFamily="2" charset="0"/>
              </a:rPr>
              <a:t>caracteristicas</a:t>
            </a:r>
            <a:r>
              <a:rPr lang="en-GB" b="1" dirty="0">
                <a:latin typeface="Helvetica" pitchFamily="2" charset="0"/>
              </a:rPr>
              <a:t>, </a:t>
            </a:r>
            <a:r>
              <a:rPr lang="en-GB" b="1" dirty="0" err="1">
                <a:latin typeface="Helvetica" pitchFamily="2" charset="0"/>
              </a:rPr>
              <a:t>definiu</a:t>
            </a:r>
            <a:r>
              <a:rPr lang="en-GB" b="1" dirty="0">
                <a:latin typeface="Helvetica" pitchFamily="2" charset="0"/>
              </a:rPr>
              <a:t>-se </a:t>
            </a:r>
            <a:r>
              <a:rPr lang="en-GB" b="1" dirty="0" err="1">
                <a:latin typeface="Helvetica" pitchFamily="2" charset="0"/>
              </a:rPr>
              <a:t>três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GB" b="1" dirty="0" err="1">
                <a:latin typeface="Helvetica" pitchFamily="2" charset="0"/>
              </a:rPr>
              <a:t>grupos</a:t>
            </a:r>
            <a:r>
              <a:rPr lang="en-GB" b="1" dirty="0">
                <a:latin typeface="Helvetica" pitchFamily="2" charset="0"/>
              </a:rPr>
              <a:t>:</a:t>
            </a:r>
            <a:endParaRPr lang="en-GB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7808DE5-E84E-7137-07B6-2ACF60AF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80" y="3145121"/>
            <a:ext cx="2781910" cy="278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Empreendedora</a:t>
            </a:r>
            <a:r>
              <a:rPr lang="en-GB" sz="1400" b="1" dirty="0">
                <a:latin typeface="Helvetica" pitchFamily="2" charset="0"/>
              </a:rPr>
              <a:t> 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nosso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menor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e capital social, mas que </a:t>
            </a:r>
            <a:r>
              <a:rPr lang="en-GB" sz="1400" b="1" dirty="0" err="1">
                <a:latin typeface="Helvetica" pitchFamily="2" charset="0"/>
              </a:rPr>
              <a:t>possui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alta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liquidez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Formado em quase metade por empresas MEI, este grupo de clientes busca crédito para manter fluxo de caixa. Pode-se entender este como sendo o comerciante menor, que busca condições de pagamento para não sobrecarregar seu fluxo de caixa.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21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EMPREENDEDORA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0)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Produtos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Crédito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Específicos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Como as empresas neste grupo têm recorrência em solicitação de crédito, isso demonstra </a:t>
            </a:r>
            <a:r>
              <a:rPr lang="pt-BR" sz="1400" b="1" dirty="0">
                <a:latin typeface="Helvetica" pitchFamily="2" charset="0"/>
              </a:rPr>
              <a:t>confiança</a:t>
            </a:r>
            <a:r>
              <a:rPr lang="pt-BR" sz="1400" dirty="0">
                <a:latin typeface="Helvetica" pitchFamily="2" charset="0"/>
              </a:rPr>
              <a:t> na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Suprimentos</a:t>
            </a:r>
            <a:r>
              <a:rPr lang="pt-BR" sz="1400" dirty="0">
                <a:latin typeface="Helvetica" pitchFamily="2" charset="0"/>
              </a:rPr>
              <a:t>.</a:t>
            </a: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Podemos, portanto, oferecer linhas de crédito específicas e automáticas para auxiliar no fluxo destas empresas, gerando uma parceria de valor.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50289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Imediato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$ 0.0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$ 2.6 M</a:t>
                      </a:r>
                      <a:endParaRPr lang="en-GB" sz="1400" b="0" i="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$ 7.5 M</a:t>
                      </a:r>
                      <a:endParaRPr lang="en-GB" sz="11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$ 250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52%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Líder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clientes</a:t>
            </a:r>
            <a:r>
              <a:rPr lang="en-GB" sz="1400" b="1" dirty="0">
                <a:latin typeface="Helvetica" pitchFamily="2" charset="0"/>
              </a:rPr>
              <a:t> com o </a:t>
            </a:r>
            <a:r>
              <a:rPr lang="en-GB" sz="1400" b="1" dirty="0" err="1">
                <a:latin typeface="Helvetica" pitchFamily="2" charset="0"/>
              </a:rPr>
              <a:t>maior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total, </a:t>
            </a:r>
            <a:r>
              <a:rPr lang="en-GB" sz="1400" b="1" dirty="0" err="1">
                <a:latin typeface="Helvetica" pitchFamily="2" charset="0"/>
              </a:rPr>
              <a:t>faturamento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bruto</a:t>
            </a:r>
            <a:r>
              <a:rPr lang="en-GB" sz="1400" b="1" dirty="0">
                <a:latin typeface="Helvetica" pitchFamily="2" charset="0"/>
              </a:rPr>
              <a:t> e capital social.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se aproxima muito do de varejistas, maiores e menores. </a:t>
            </a:r>
            <a:r>
              <a:rPr lang="pt-BR" sz="1400" b="1" dirty="0">
                <a:latin typeface="Helvetica" pitchFamily="2" charset="0"/>
              </a:rPr>
              <a:t>É o grupo com maior faturamento bruto</a:t>
            </a:r>
            <a:r>
              <a:rPr lang="pt-BR" sz="1400" dirty="0">
                <a:latin typeface="Helvetica" pitchFamily="2" charset="0"/>
              </a:rPr>
              <a:t>, e também os clientes que mais solicitam crédito em condições de pagamento.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744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LÍDER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1)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b="1" dirty="0" err="1">
                <a:latin typeface="Helvetica" pitchFamily="2" charset="0"/>
              </a:rPr>
              <a:t>Aliança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Estratégica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Por seu perfil de empresa de grande porte e maior contato com o cliente final, existem muitas oportunidades 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alianças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estratégicas</a:t>
            </a:r>
            <a:r>
              <a:rPr lang="pt-BR" sz="1400" dirty="0">
                <a:latin typeface="Helvetica" pitchFamily="2" charset="0"/>
              </a:rPr>
              <a:t> e ações de merchandising em lojas e iniciativas geradas por estas empresas,  </a:t>
            </a:r>
            <a:r>
              <a:rPr lang="pt-BR" sz="1400" dirty="0" err="1">
                <a:latin typeface="Helvetica" pitchFamily="2" charset="0"/>
              </a:rPr>
              <a:t>capturarando</a:t>
            </a:r>
            <a:r>
              <a:rPr lang="pt-BR" sz="1400" dirty="0">
                <a:latin typeface="Helvetica" pitchFamily="2" charset="0"/>
              </a:rPr>
              <a:t> empresários que também são consumidores destas para o pool de clientes da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, aumentando a volumetria de carteira.</a:t>
            </a:r>
            <a:endParaRPr lang="en-US" sz="1400" b="1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F472623-F95F-3FF7-3D35-2FB1AAE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7652" y="3339991"/>
            <a:ext cx="2459608" cy="24596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86437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60A699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35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$ 200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$ 200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$ 375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16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$ 95 M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15%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5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19E2A3-307B-7D41-B988-5C33B63B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3C45A-70C4-B045-A064-711C89FE81D2}"/>
              </a:ext>
            </a:extLst>
          </p:cNvPr>
          <p:cNvSpPr txBox="1"/>
          <p:nvPr/>
        </p:nvSpPr>
        <p:spPr>
          <a:xfrm>
            <a:off x="1082527" y="3145121"/>
            <a:ext cx="31807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Persona </a:t>
            </a:r>
            <a:r>
              <a:rPr lang="en-GB" sz="1400" b="1" dirty="0" err="1">
                <a:latin typeface="Helvetica" pitchFamily="2" charset="0"/>
              </a:rPr>
              <a:t>Potencial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Unicórnio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representa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empresas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jovens</a:t>
            </a:r>
            <a:r>
              <a:rPr lang="en-GB" sz="1400" b="1" dirty="0">
                <a:latin typeface="Helvetica" pitchFamily="2" charset="0"/>
              </a:rPr>
              <a:t> com </a:t>
            </a:r>
            <a:r>
              <a:rPr lang="en-GB" sz="1400" b="1" dirty="0" err="1">
                <a:latin typeface="Helvetica" pitchFamily="2" charset="0"/>
              </a:rPr>
              <a:t>grande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 </a:t>
            </a:r>
            <a:r>
              <a:rPr lang="en-GB" sz="1400" b="1" dirty="0" err="1">
                <a:latin typeface="Helvetica" pitchFamily="2" charset="0"/>
              </a:rPr>
              <a:t>ativo</a:t>
            </a:r>
            <a:r>
              <a:rPr lang="en-GB" sz="1400" b="1" dirty="0">
                <a:latin typeface="Helvetica" pitchFamily="2" charset="0"/>
              </a:rPr>
              <a:t> total e capital social </a:t>
            </a:r>
            <a:r>
              <a:rPr lang="en-GB" sz="1400" b="1" dirty="0" err="1">
                <a:latin typeface="Helvetica" pitchFamily="2" charset="0"/>
              </a:rPr>
              <a:t>reduzido</a:t>
            </a:r>
            <a:r>
              <a:rPr lang="en-GB" sz="1400" b="1" dirty="0">
                <a:latin typeface="Helvetica" pitchFamily="2" charset="0"/>
              </a:rPr>
              <a:t>.</a:t>
            </a: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 perfil desta persona engloba startups e empresas jovens, que possuem faturamento intermediário.</a:t>
            </a:r>
          </a:p>
          <a:p>
            <a:r>
              <a:rPr lang="pt-BR" sz="1400" dirty="0">
                <a:latin typeface="Helvetica" pitchFamily="2" charset="0"/>
              </a:rPr>
              <a:t>Este é um grupo que possui muitas solicitações de crédito, como também um prazo de recebimento elevado, o que demonstra volatilidade em caixa como também destaca a importância que a </a:t>
            </a:r>
            <a:r>
              <a:rPr lang="pt-BR" sz="1400" dirty="0" err="1">
                <a:latin typeface="Helvetica" pitchFamily="2" charset="0"/>
              </a:rPr>
              <a:t>WTec</a:t>
            </a:r>
            <a:r>
              <a:rPr lang="pt-BR" sz="1400" dirty="0">
                <a:latin typeface="Helvetica" pitchFamily="2" charset="0"/>
              </a:rPr>
              <a:t> tem para estas empresas.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104BB-7B39-D948-B7A8-4DA98E91475E}"/>
              </a:ext>
            </a:extLst>
          </p:cNvPr>
          <p:cNvSpPr txBox="1"/>
          <p:nvPr/>
        </p:nvSpPr>
        <p:spPr>
          <a:xfrm>
            <a:off x="982909" y="756496"/>
            <a:ext cx="10938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Helvetica" pitchFamily="2" charset="0"/>
              </a:rPr>
              <a:t>PERSONA POTENCIAL UNICÓRNIO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(cluster 2)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B490-2043-2970-E4F7-A79081398B95}"/>
              </a:ext>
            </a:extLst>
          </p:cNvPr>
          <p:cNvSpPr txBox="1"/>
          <p:nvPr/>
        </p:nvSpPr>
        <p:spPr>
          <a:xfrm>
            <a:off x="4864664" y="3145121"/>
            <a:ext cx="3180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" pitchFamily="2" charset="0"/>
              </a:rPr>
              <a:t>Proposta</a:t>
            </a:r>
            <a:r>
              <a:rPr lang="en-GB" sz="1400" b="1" dirty="0">
                <a:latin typeface="Helvetica" pitchFamily="2" charset="0"/>
              </a:rPr>
              <a:t> de </a:t>
            </a:r>
            <a:r>
              <a:rPr lang="en-GB" sz="1400" b="1" dirty="0" err="1">
                <a:latin typeface="Helvetica" pitchFamily="2" charset="0"/>
              </a:rPr>
              <a:t>Valor</a:t>
            </a:r>
            <a:r>
              <a:rPr lang="en-GB" sz="1400" b="1" dirty="0">
                <a:latin typeface="Helvetica" pitchFamily="2" charset="0"/>
              </a:rPr>
              <a:t>:</a:t>
            </a:r>
          </a:p>
          <a:p>
            <a:r>
              <a:rPr lang="en-GB" sz="1400" b="1" dirty="0">
                <a:latin typeface="Helvetica" pitchFamily="2" charset="0"/>
              </a:rPr>
              <a:t>- </a:t>
            </a:r>
            <a:r>
              <a:rPr lang="en-GB" sz="1400" b="1" dirty="0" err="1">
                <a:latin typeface="Helvetica" pitchFamily="2" charset="0"/>
              </a:rPr>
              <a:t>Mapear</a:t>
            </a:r>
            <a:r>
              <a:rPr lang="en-GB" sz="1400" b="1" dirty="0">
                <a:latin typeface="Helvetica" pitchFamily="2" charset="0"/>
              </a:rPr>
              <a:t>, </a:t>
            </a:r>
            <a:r>
              <a:rPr lang="en-GB" sz="1400" b="1" dirty="0" err="1">
                <a:latin typeface="Helvetica" pitchFamily="2" charset="0"/>
              </a:rPr>
              <a:t>Investir</a:t>
            </a:r>
            <a:r>
              <a:rPr lang="en-GB" sz="1400" b="1" dirty="0">
                <a:latin typeface="Helvetica" pitchFamily="2" charset="0"/>
              </a:rPr>
              <a:t> e </a:t>
            </a:r>
            <a:r>
              <a:rPr lang="en-GB" sz="1400" b="1" dirty="0" err="1">
                <a:latin typeface="Helvetica" pitchFamily="2" charset="0"/>
              </a:rPr>
              <a:t>Acelerar</a:t>
            </a:r>
            <a:endParaRPr lang="en-GB" sz="1400" b="1" dirty="0">
              <a:latin typeface="Helvetica" pitchFamily="2" charset="0"/>
            </a:endParaRPr>
          </a:p>
          <a:p>
            <a:endParaRPr lang="en-GB" sz="1400" b="1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Uma boa iniciativa para a </a:t>
            </a:r>
            <a:r>
              <a:rPr lang="en-GB" sz="1400" dirty="0" err="1">
                <a:latin typeface="Helvetica" pitchFamily="2" charset="0"/>
              </a:rPr>
              <a:t>WTec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seria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investir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empresas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iniciantes</a:t>
            </a:r>
            <a:r>
              <a:rPr lang="en-GB" sz="1400" dirty="0">
                <a:latin typeface="Helvetica" pitchFamily="2" charset="0"/>
              </a:rPr>
              <a:t> e, </a:t>
            </a:r>
            <a:r>
              <a:rPr lang="en-GB" sz="1400" dirty="0" err="1">
                <a:latin typeface="Helvetica" pitchFamily="2" charset="0"/>
              </a:rPr>
              <a:t>desta</a:t>
            </a:r>
            <a:r>
              <a:rPr lang="en-GB" sz="1400" dirty="0">
                <a:latin typeface="Helvetica" pitchFamily="2" charset="0"/>
              </a:rPr>
              <a:t> forma, usar a </a:t>
            </a:r>
            <a:r>
              <a:rPr lang="en-GB" sz="1400" dirty="0" err="1">
                <a:latin typeface="Helvetica" pitchFamily="2" charset="0"/>
              </a:rPr>
              <a:t>visibilidade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destes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segmentos</a:t>
            </a:r>
            <a:r>
              <a:rPr lang="en-GB" sz="1400" dirty="0">
                <a:latin typeface="Helvetica" pitchFamily="2" charset="0"/>
              </a:rPr>
              <a:t> para </a:t>
            </a:r>
            <a:r>
              <a:rPr lang="en-GB" sz="1400" dirty="0" err="1">
                <a:latin typeface="Helvetica" pitchFamily="2" charset="0"/>
              </a:rPr>
              <a:t>mostrar</a:t>
            </a:r>
            <a:r>
              <a:rPr lang="en-GB" sz="1400" dirty="0">
                <a:latin typeface="Helvetica" pitchFamily="2" charset="0"/>
              </a:rPr>
              <a:t>-se </a:t>
            </a:r>
            <a:r>
              <a:rPr lang="en-GB" sz="1400" dirty="0" err="1">
                <a:latin typeface="Helvetica" pitchFamily="2" charset="0"/>
              </a:rPr>
              <a:t>jovem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próxima</a:t>
            </a:r>
            <a:r>
              <a:rPr lang="en-GB" sz="1400" dirty="0">
                <a:latin typeface="Helvetica" pitchFamily="2" charset="0"/>
              </a:rPr>
              <a:t> de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propostas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tecnologias</a:t>
            </a:r>
            <a:r>
              <a:rPr lang="en-GB" sz="1400" dirty="0">
                <a:latin typeface="Helvetica" pitchFamily="2" charset="0"/>
              </a:rPr>
              <a:t>, </a:t>
            </a:r>
            <a:r>
              <a:rPr lang="en-GB" sz="1400" dirty="0" err="1">
                <a:latin typeface="Helvetica" pitchFamily="2" charset="0"/>
              </a:rPr>
              <a:t>em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consonância</a:t>
            </a:r>
            <a:r>
              <a:rPr lang="en-GB" sz="1400" dirty="0">
                <a:latin typeface="Helvetica" pitchFamily="2" charset="0"/>
              </a:rPr>
              <a:t> com as </a:t>
            </a:r>
            <a:r>
              <a:rPr lang="en-GB" sz="1400" dirty="0" err="1">
                <a:latin typeface="Helvetica" pitchFamily="2" charset="0"/>
              </a:rPr>
              <a:t>novas</a:t>
            </a:r>
            <a:r>
              <a:rPr lang="en-GB" sz="1400" dirty="0">
                <a:latin typeface="Helvetica" pitchFamily="2" charset="0"/>
              </a:rPr>
              <a:t> e </a:t>
            </a:r>
            <a:r>
              <a:rPr lang="en-GB" sz="1400" dirty="0" err="1">
                <a:latin typeface="Helvetica" pitchFamily="2" charset="0"/>
              </a:rPr>
              <a:t>futuras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iniciativas</a:t>
            </a:r>
            <a:r>
              <a:rPr lang="en-GB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62F1942-4ED6-A16D-1778-D2AB154A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11561" y="3429000"/>
            <a:ext cx="2611789" cy="26117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952DD9-68E5-8144-B05C-F6A7F2A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50"/>
              </p:ext>
            </p:extLst>
          </p:nvPr>
        </p:nvGraphicFramePr>
        <p:xfrm>
          <a:off x="924013" y="1747505"/>
          <a:ext cx="10642553" cy="9652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891613">
                  <a:extLst>
                    <a:ext uri="{9D8B030D-6E8A-4147-A177-3AD203B41FA5}">
                      <a16:colId xmlns:a16="http://schemas.microsoft.com/office/drawing/2014/main" val="681995917"/>
                    </a:ext>
                  </a:extLst>
                </a:gridCol>
                <a:gridCol w="1029056">
                  <a:extLst>
                    <a:ext uri="{9D8B030D-6E8A-4147-A177-3AD203B41FA5}">
                      <a16:colId xmlns:a16="http://schemas.microsoft.com/office/drawing/2014/main" val="2942570705"/>
                    </a:ext>
                  </a:extLst>
                </a:gridCol>
                <a:gridCol w="1029057">
                  <a:extLst>
                    <a:ext uri="{9D8B030D-6E8A-4147-A177-3AD203B41FA5}">
                      <a16:colId xmlns:a16="http://schemas.microsoft.com/office/drawing/2014/main" val="1489073491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298865924"/>
                    </a:ext>
                  </a:extLst>
                </a:gridCol>
                <a:gridCol w="1179651">
                  <a:extLst>
                    <a:ext uri="{9D8B030D-6E8A-4147-A177-3AD203B41FA5}">
                      <a16:colId xmlns:a16="http://schemas.microsoft.com/office/drawing/2014/main" val="31283960"/>
                    </a:ext>
                  </a:extLst>
                </a:gridCol>
                <a:gridCol w="1179650">
                  <a:extLst>
                    <a:ext uri="{9D8B030D-6E8A-4147-A177-3AD203B41FA5}">
                      <a16:colId xmlns:a16="http://schemas.microsoft.com/office/drawing/2014/main" val="2098138132"/>
                    </a:ext>
                  </a:extLst>
                </a:gridCol>
                <a:gridCol w="1154552">
                  <a:extLst>
                    <a:ext uri="{9D8B030D-6E8A-4147-A177-3AD203B41FA5}">
                      <a16:colId xmlns:a16="http://schemas.microsoft.com/office/drawing/2014/main" val="4271431181"/>
                    </a:ext>
                  </a:extLst>
                </a:gridCol>
                <a:gridCol w="1159910">
                  <a:extLst>
                    <a:ext uri="{9D8B030D-6E8A-4147-A177-3AD203B41FA5}">
                      <a16:colId xmlns:a16="http://schemas.microsoft.com/office/drawing/2014/main" val="1675164978"/>
                    </a:ext>
                  </a:extLst>
                </a:gridCol>
                <a:gridCol w="804912">
                  <a:extLst>
                    <a:ext uri="{9D8B030D-6E8A-4147-A177-3AD203B41FA5}">
                      <a16:colId xmlns:a16="http://schemas.microsoft.com/office/drawing/2014/main" val="355769676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403025914"/>
                    </a:ext>
                  </a:extLst>
                </a:gridCol>
              </a:tblGrid>
              <a:tr h="532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Cluster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Prazo Recebimento Vendas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Títulos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Abertos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Total 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Ativo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Faturam.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Bruto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Demo.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Meses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Int. médio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>
                          <a:effectLst/>
                          <a:latin typeface="Helvetica" pitchFamily="2" charset="0"/>
                        </a:rPr>
                        <a:t>fundação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Capital</a:t>
                      </a:r>
                      <a:endParaRPr lang="en-GB" sz="14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Social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effectLst/>
                          <a:latin typeface="Helvetica" pitchFamily="2" charset="0"/>
                        </a:rPr>
                        <a:t>MEI</a:t>
                      </a:r>
                      <a:endParaRPr lang="en-GB" sz="14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i="0" dirty="0">
                          <a:effectLst/>
                          <a:latin typeface="Helvetica" pitchFamily="2" charset="0"/>
                        </a:rPr>
                        <a:t>Quant</a:t>
                      </a:r>
                      <a:endParaRPr lang="en-GB" sz="1100" b="1" i="0" dirty="0">
                        <a:effectLst/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pt-BR" sz="1100" b="1" i="0">
                          <a:effectLst/>
                          <a:latin typeface="Helvetica" pitchFamily="2" charset="0"/>
                        </a:rPr>
                        <a:t>Solicitações</a:t>
                      </a:r>
                      <a:endParaRPr lang="en-GB" sz="1100" b="1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C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11219"/>
                  </a:ext>
                </a:extLst>
              </a:tr>
              <a:tr h="4327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60A699"/>
                          </a:solidFill>
                          <a:effectLst/>
                        </a:rPr>
                        <a:t>2</a:t>
                      </a:r>
                      <a:endParaRPr lang="en-GB" sz="1600" dirty="0">
                        <a:solidFill>
                          <a:srgbClr val="60A6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51 dias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R</a:t>
                      </a:r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$ 17 </a:t>
                      </a:r>
                      <a:r>
                        <a:rPr lang="pt-BR" sz="1400" b="0" i="0" dirty="0" err="1">
                          <a:effectLst/>
                          <a:latin typeface="Helvetica" pitchFamily="2" charset="0"/>
                        </a:rPr>
                        <a:t>K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$ 135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Helvetica" pitchFamily="2" charset="0"/>
                        </a:rPr>
                        <a:t>R</a:t>
                      </a:r>
                      <a:r>
                        <a:rPr lang="pt-BR" sz="1400" dirty="0">
                          <a:latin typeface="Helvetica" pitchFamily="2" charset="0"/>
                        </a:rPr>
                        <a:t>$ 35 M</a:t>
                      </a:r>
                      <a:endParaRPr lang="en-GB" sz="1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10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Até 10 anos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$ 205 </a:t>
                      </a:r>
                      <a:r>
                        <a:rPr kumimoji="0" 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K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>
                          <a:effectLst/>
                          <a:latin typeface="Helvetica" pitchFamily="2" charset="0"/>
                        </a:rPr>
                        <a:t>47%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effectLst/>
                          <a:latin typeface="Helvetica" pitchFamily="2" charset="0"/>
                        </a:rPr>
                        <a:t>4</a:t>
                      </a:r>
                      <a:endParaRPr lang="en-GB" sz="2400" b="0" i="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3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16941D7-B104-1E48-92E0-9446B75B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ADE91-7789-D949-93F2-749AEC4484C3}"/>
              </a:ext>
            </a:extLst>
          </p:cNvPr>
          <p:cNvSpPr txBox="1"/>
          <p:nvPr/>
        </p:nvSpPr>
        <p:spPr>
          <a:xfrm>
            <a:off x="834319" y="619336"/>
            <a:ext cx="4446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Uma nova forma de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solicitar</a:t>
            </a:r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Helvetica" pitchFamily="2" charset="0"/>
              </a:rPr>
              <a:t>crédito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2FCD6-9DC6-E344-ADF9-EB4948DF4069}"/>
              </a:ext>
            </a:extLst>
          </p:cNvPr>
          <p:cNvSpPr txBox="1"/>
          <p:nvPr/>
        </p:nvSpPr>
        <p:spPr>
          <a:xfrm>
            <a:off x="834319" y="3190859"/>
            <a:ext cx="4617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proposta é uma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interface web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para a </a:t>
            </a:r>
            <a:r>
              <a:rPr lang="pt-B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Wtec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, onde será possível o cadastramento de uma nova solicitação de crédito. 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 tecnologia conta com </a:t>
            </a:r>
            <a:r>
              <a:rPr lang="pt-BR" sz="1600" b="1" dirty="0">
                <a:latin typeface="Helvetica" pitchFamily="2" charset="0"/>
              </a:rPr>
              <a:t>base de dados</a:t>
            </a:r>
            <a:r>
              <a:rPr lang="pt-BR" sz="1600" dirty="0">
                <a:latin typeface="Helvetica" pitchFamily="2" charset="0"/>
              </a:rPr>
              <a:t>,  </a:t>
            </a:r>
            <a:r>
              <a:rPr lang="pt-BR" sz="1600" b="1" dirty="0">
                <a:latin typeface="Helvetica" pitchFamily="2" charset="0"/>
              </a:rPr>
              <a:t>diversos modelos de inteligência artificial </a:t>
            </a:r>
          </a:p>
          <a:p>
            <a:r>
              <a:rPr lang="pt-BR" sz="1600" b="1" dirty="0">
                <a:latin typeface="Helvetica" pitchFamily="2" charset="0"/>
              </a:rPr>
              <a:t>e alta segurança.</a:t>
            </a:r>
          </a:p>
          <a:p>
            <a:endParaRPr lang="pt-BR" sz="1600" dirty="0">
              <a:latin typeface="Helvetica" pitchFamily="2" charset="0"/>
              <a:ea typeface="Times New Roman" panose="02020603050405020304" pitchFamily="18" charset="0"/>
            </a:endParaRPr>
          </a:p>
          <a:p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As informações são inseridas via cadastro, computados na base e o cliente é automaticamente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inserido em um agrupamento para análise interna</a:t>
            </a:r>
            <a:r>
              <a:rPr lang="pt-BR" sz="1600" dirty="0">
                <a:latin typeface="Helvetica" pitchFamily="2" charset="0"/>
              </a:rPr>
              <a:t>, e 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então passa por um modelo personalizados de 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concessão de crédito</a:t>
            </a:r>
            <a:r>
              <a:rPr lang="pt-B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980F746-306E-DD57-76AB-A12AA5E0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7C936-87DC-0148-9752-658FD40F9E11}"/>
              </a:ext>
            </a:extLst>
          </p:cNvPr>
          <p:cNvSpPr txBox="1"/>
          <p:nvPr/>
        </p:nvSpPr>
        <p:spPr>
          <a:xfrm>
            <a:off x="982909" y="756496"/>
            <a:ext cx="1052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itchFamily="2" charset="0"/>
              </a:rPr>
              <a:t>MACHINE LEARNING NA SOLUÇÃO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104A4-65F7-74B8-A707-4F5EF6E8D255}"/>
              </a:ext>
            </a:extLst>
          </p:cNvPr>
          <p:cNvSpPr txBox="1"/>
          <p:nvPr/>
        </p:nvSpPr>
        <p:spPr>
          <a:xfrm>
            <a:off x="982909" y="1554402"/>
            <a:ext cx="942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Helvetica Light" panose="020B0403020202020204" pitchFamily="34" charset="0"/>
              </a:rPr>
              <a:t>Usamos uma técnica automatizada que segmenta atuais e futuros clientes e é composta de tecnologias de </a:t>
            </a:r>
            <a:r>
              <a:rPr lang="pt-BR" b="1" dirty="0">
                <a:latin typeface="Helvetica" pitchFamily="2" charset="0"/>
              </a:rPr>
              <a:t>inteligências artificial personalizadas</a:t>
            </a:r>
            <a:r>
              <a:rPr lang="pt-BR" dirty="0">
                <a:latin typeface="Helvetica Light" panose="020B0403020202020204" pitchFamily="34" charset="0"/>
              </a:rPr>
              <a:t> por grupo.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B41E9-AE72-5972-D807-E86631C78B0B}"/>
              </a:ext>
            </a:extLst>
          </p:cNvPr>
          <p:cNvSpPr txBox="1"/>
          <p:nvPr/>
        </p:nvSpPr>
        <p:spPr>
          <a:xfrm>
            <a:off x="982909" y="2397721"/>
            <a:ext cx="495637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O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processo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3C6B6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Utilizar-se da análise de clusters para gerar os melhores modelos por grupo de clientes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pt-BR" dirty="0">
                <a:solidFill>
                  <a:prstClr val="black"/>
                </a:solidFill>
                <a:latin typeface="Helvetica Light" panose="020B0403020202020204" pitchFamily="34" charset="0"/>
              </a:rPr>
              <a:t>Teste extensivo de vários modelos provados e aprovados pelo mercado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dirty="0">
              <a:solidFill>
                <a:prstClr val="black"/>
              </a:solidFill>
              <a:latin typeface="Helvetica Light" panose="020B0403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Fine-</a:t>
            </a:r>
            <a:r>
              <a:rPr kumimoji="0" lang="pt-B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OBLIQUE" pitchFamily="2" charset="0"/>
              </a:rPr>
              <a:t>tuning</a:t>
            </a:r>
            <a:r>
              <a:rPr kumimoji="0" lang="pt-B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 dos modelos para obter os melhores valores preditos conforme a base histórica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F2E5-9244-B051-9F8A-4C844DF3F500}"/>
              </a:ext>
            </a:extLst>
          </p:cNvPr>
          <p:cNvSpPr txBox="1"/>
          <p:nvPr/>
        </p:nvSpPr>
        <p:spPr>
          <a:xfrm>
            <a:off x="6252720" y="2397721"/>
            <a:ext cx="49563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O </a:t>
            </a:r>
            <a:r>
              <a:rPr lang="en-US" sz="2800" b="1" dirty="0" err="1">
                <a:solidFill>
                  <a:srgbClr val="73C6B6"/>
                </a:solidFill>
                <a:latin typeface="Helvetica" pitchFamily="2" charset="0"/>
              </a:rPr>
              <a:t>resultado</a:t>
            </a:r>
            <a:r>
              <a:rPr lang="en-US" sz="2800" b="1" dirty="0">
                <a:solidFill>
                  <a:srgbClr val="73C6B6"/>
                </a:solidFill>
                <a:latin typeface="Helvetica" pitchFamily="2" charset="0"/>
              </a:rPr>
              <a:t>: </a:t>
            </a:r>
            <a:endParaRPr lang="en-US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Com testes de </a:t>
            </a:r>
            <a:r>
              <a:rPr lang="en-US" dirty="0" err="1">
                <a:latin typeface="Helvetica Light" panose="020B0403020202020204" pitchFamily="34" charset="0"/>
              </a:rPr>
              <a:t>assertividade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dirty="0" err="1">
                <a:latin typeface="Helvetica Light" panose="020B0403020202020204" pitchFamily="34" charset="0"/>
              </a:rPr>
              <a:t>testando</a:t>
            </a:r>
            <a:r>
              <a:rPr lang="en-US" dirty="0">
                <a:latin typeface="Helvetica Light" panose="020B0403020202020204" pitchFamily="34" charset="0"/>
              </a:rPr>
              <a:t> tanto </a:t>
            </a:r>
            <a:r>
              <a:rPr lang="en-US" dirty="0" err="1">
                <a:latin typeface="Helvetica Light" panose="020B0403020202020204" pitchFamily="34" charset="0"/>
              </a:rPr>
              <a:t>soluções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usadas</a:t>
            </a:r>
            <a:r>
              <a:rPr lang="en-US" dirty="0">
                <a:latin typeface="Helvetica Light" panose="020B0403020202020204" pitchFamily="34" charset="0"/>
              </a:rPr>
              <a:t> no mercado </a:t>
            </a:r>
            <a:r>
              <a:rPr lang="en-US" dirty="0" err="1">
                <a:latin typeface="Helvetica Light" panose="020B0403020202020204" pitchFamily="34" charset="0"/>
              </a:rPr>
              <a:t>como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também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outras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opções</a:t>
            </a:r>
            <a:r>
              <a:rPr lang="en-US" dirty="0">
                <a:latin typeface="Helvetica Light" panose="020B0403020202020204" pitchFamily="34" charset="0"/>
              </a:rPr>
              <a:t> cutting-edge, </a:t>
            </a:r>
            <a:r>
              <a:rPr lang="en-US" dirty="0" err="1">
                <a:latin typeface="Helvetica Light" panose="020B0403020202020204" pitchFamily="34" charset="0"/>
              </a:rPr>
              <a:t>encontramos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modelos</a:t>
            </a:r>
            <a:r>
              <a:rPr lang="en-US" b="1" i="1" dirty="0">
                <a:solidFill>
                  <a:prstClr val="black"/>
                </a:solidFill>
                <a:latin typeface="HELVETICA OBLIQUE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que </a:t>
            </a:r>
            <a:r>
              <a:rPr lang="en-US" dirty="0" err="1">
                <a:latin typeface="Helvetica Light" panose="020B0403020202020204" pitchFamily="34" charset="0"/>
              </a:rPr>
              <a:t>explicam</a:t>
            </a:r>
            <a:r>
              <a:rPr lang="en-US" dirty="0">
                <a:latin typeface="Helvetica Light" panose="020B0403020202020204" pitchFamily="34" charset="0"/>
              </a:rPr>
              <a:t> o valor a ser </a:t>
            </a:r>
            <a:r>
              <a:rPr lang="en-US" dirty="0" err="1">
                <a:latin typeface="Helvetica Light" panose="020B0403020202020204" pitchFamily="34" charset="0"/>
              </a:rPr>
              <a:t>cedido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em</a:t>
            </a:r>
            <a:r>
              <a:rPr lang="en-US" dirty="0">
                <a:latin typeface="Helvetica Light" panose="020B0403020202020204" pitchFamily="34" charset="0"/>
              </a:rPr>
              <a:t> </a:t>
            </a:r>
            <a:r>
              <a:rPr lang="en-US" dirty="0" err="1">
                <a:latin typeface="Helvetica Light" panose="020B0403020202020204" pitchFamily="34" charset="0"/>
              </a:rPr>
              <a:t>até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D031-B213-8940-BC66-E989959E5521}"/>
              </a:ext>
            </a:extLst>
          </p:cNvPr>
          <p:cNvSpPr txBox="1"/>
          <p:nvPr/>
        </p:nvSpPr>
        <p:spPr>
          <a:xfrm>
            <a:off x="8730906" y="4102814"/>
            <a:ext cx="413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94%</a:t>
            </a:r>
            <a:r>
              <a:rPr lang="en-US" sz="1400" b="1" dirty="0">
                <a:latin typeface="Helvetica" pitchFamily="2" charset="0"/>
              </a:rPr>
              <a:t>.</a:t>
            </a:r>
            <a:r>
              <a:rPr lang="en-US" sz="3600" b="1" dirty="0">
                <a:latin typeface="Helvetica" pitchFamily="2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610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icon, rectangle&#10;&#10;Description automatically generated">
            <a:extLst>
              <a:ext uri="{FF2B5EF4-FFF2-40B4-BE49-F238E27FC236}">
                <a16:creationId xmlns:a16="http://schemas.microsoft.com/office/drawing/2014/main" id="{B8EDEE57-64FF-1B41-9BC2-5B270810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47598-D95B-044A-9732-D1BFBA4C9602}"/>
              </a:ext>
            </a:extLst>
          </p:cNvPr>
          <p:cNvSpPr txBox="1"/>
          <p:nvPr/>
        </p:nvSpPr>
        <p:spPr>
          <a:xfrm>
            <a:off x="1036121" y="2922786"/>
            <a:ext cx="92685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Consultoria através de </a:t>
            </a:r>
            <a:r>
              <a:rPr lang="pt-BR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chatbot</a:t>
            </a:r>
            <a:r>
              <a:rPr lang="pt-BR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generativo 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com dicas e exemplos para </a:t>
            </a:r>
            <a:r>
              <a:rPr lang="pt-BR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MEI’s</a:t>
            </a: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que buscam crescer em seus negócios;</a:t>
            </a:r>
          </a:p>
          <a:p>
            <a:pPr>
              <a:buSzPct val="100000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Proposição de linhas </a:t>
            </a:r>
            <a:r>
              <a:rPr lang="pt-BR" sz="16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 crédito contínuo para bons pagantes;</a:t>
            </a:r>
          </a:p>
          <a:p>
            <a:pPr marL="285750" indent="-285750">
              <a:buSzPct val="100000"/>
              <a:buFontTx/>
              <a:buChar char="-"/>
            </a:pPr>
            <a:endParaRPr lang="pt-BR" sz="1600" dirty="0"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Criação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bonus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descontos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em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para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solicitações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de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crédito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pré-agendadas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colocando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a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WTec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no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-a-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dia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dos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clientes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SzPct val="100000"/>
              <a:buFontTx/>
              <a:buChar char="-"/>
            </a:pPr>
            <a:endParaRPr lang="en-GB" sz="1600" dirty="0">
              <a:effectLst/>
              <a:latin typeface="Helvetica Light" panose="020B04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GB" sz="1600" dirty="0" err="1">
                <a:latin typeface="Helvetica Light" panose="020B0403020202020204" pitchFamily="34" charset="0"/>
              </a:rPr>
              <a:t>Parceria</a:t>
            </a:r>
            <a:r>
              <a:rPr lang="en-GB" sz="1600" dirty="0">
                <a:latin typeface="Helvetica Light" panose="020B0403020202020204" pitchFamily="34" charset="0"/>
              </a:rPr>
              <a:t> com </a:t>
            </a:r>
            <a:r>
              <a:rPr lang="en-GB" sz="1600" dirty="0" err="1">
                <a:latin typeface="Helvetica Light" panose="020B0403020202020204" pitchFamily="34" charset="0"/>
              </a:rPr>
              <a:t>provedoras</a:t>
            </a:r>
            <a:r>
              <a:rPr lang="en-GB" sz="1600" dirty="0">
                <a:latin typeface="Helvetica Light" panose="020B0403020202020204" pitchFamily="34" charset="0"/>
              </a:rPr>
              <a:t> de </a:t>
            </a:r>
            <a:r>
              <a:rPr lang="en-GB" sz="1600" dirty="0" err="1">
                <a:latin typeface="Helvetica Light" panose="020B0403020202020204" pitchFamily="34" charset="0"/>
              </a:rPr>
              <a:t>conteúdo</a:t>
            </a:r>
            <a:r>
              <a:rPr lang="en-GB" sz="1600" dirty="0">
                <a:latin typeface="Helvetica Light" panose="020B0403020202020204" pitchFamily="34" charset="0"/>
              </a:rPr>
              <a:t> e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treinamento</a:t>
            </a:r>
            <a:r>
              <a:rPr lang="en-GB" sz="16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 on-line 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(ex: </a:t>
            </a:r>
            <a:r>
              <a:rPr lang="en-GB" sz="1600" b="1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Alura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) para MEIs 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solicitantes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menores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agregando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valor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nos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contratos</a:t>
            </a:r>
            <a:r>
              <a:rPr lang="en-GB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4344B-A5B7-7A45-9FC1-7BB47170A164}"/>
              </a:ext>
            </a:extLst>
          </p:cNvPr>
          <p:cNvSpPr txBox="1"/>
          <p:nvPr/>
        </p:nvSpPr>
        <p:spPr>
          <a:xfrm>
            <a:off x="984180" y="754400"/>
            <a:ext cx="6825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Helvetica" pitchFamily="2" charset="0"/>
              </a:rPr>
              <a:t>OUTRAS PROPOSTAS DE VALOR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21D27-5F3F-BD50-D8D6-853ED1448801}"/>
              </a:ext>
            </a:extLst>
          </p:cNvPr>
          <p:cNvSpPr txBox="1"/>
          <p:nvPr/>
        </p:nvSpPr>
        <p:spPr>
          <a:xfrm>
            <a:off x="1036121" y="2383830"/>
            <a:ext cx="7287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effectLst/>
                <a:latin typeface="Helvetica Light" panose="020B0403020202020204" pitchFamily="34" charset="0"/>
                <a:ea typeface="Times New Roman" panose="02020603050405020304" pitchFamily="18" charset="0"/>
              </a:rPr>
              <a:t>Outras possibilidades pensadas pelo grupo após análise dos dados</a:t>
            </a:r>
            <a:endParaRPr lang="pt-BR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1030</Words>
  <Application>Microsoft Macintosh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Light</vt:lpstr>
      <vt:lpstr>HELVETICA OBLIQUE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Glaucia Orlandin</dc:creator>
  <cp:lastModifiedBy>Glaucia Orlandin</cp:lastModifiedBy>
  <cp:revision>44</cp:revision>
  <dcterms:created xsi:type="dcterms:W3CDTF">2023-03-22T21:10:35Z</dcterms:created>
  <dcterms:modified xsi:type="dcterms:W3CDTF">2023-03-25T14:29:35Z</dcterms:modified>
</cp:coreProperties>
</file>