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6" r:id="rId7"/>
    <p:sldId id="265" r:id="rId8"/>
    <p:sldId id="261" r:id="rId9"/>
    <p:sldId id="258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3A7"/>
    <a:srgbClr val="60A699"/>
    <a:srgbClr val="73C6B6"/>
    <a:srgbClr val="BDDDDB"/>
    <a:srgbClr val="93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87"/>
    <p:restoredTop sz="94689"/>
  </p:normalViewPr>
  <p:slideViewPr>
    <p:cSldViewPr snapToGrid="0" snapToObjects="1">
      <p:cViewPr varScale="1">
        <p:scale>
          <a:sx n="112" d="100"/>
          <a:sy n="112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45BE-D662-8240-9804-1099874E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F909C-FB49-BA48-95AA-001DE2DD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F389-9A5D-0C40-91EF-D0F2F05A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520B-7603-CE40-8DD1-AA7968D7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583C-3ED6-BB4C-8CEB-4FA6E174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6CF7-3656-BE4D-AE21-A1F8F3A0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42671-7545-3542-B4CA-A1888D22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ED8E-7612-0142-9235-2C156CB2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6C78-62ED-1F44-866C-11F615F6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CAB2-63AF-9F4F-BE2C-90209D7A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EF023-E185-9549-8872-24C78BAD9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E89B9-D4B9-B84B-BB76-735BE0EB6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8CD1-757A-2D47-B52C-EA71E9F8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87A9-BD59-F349-8C2B-60B1F21D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EF0B-EF04-F544-B6FD-F6541759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69F6-698E-FE4C-BA45-CBF12FAA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234A-2AEB-C84A-86F0-DC564D91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097A-FBAD-654E-A130-5A5CC0ED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AEDF-765A-8E4A-B659-67B82128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B02B-B8C4-814E-B30C-27537400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6EE8-6FB2-3E40-AA15-A5CE57A3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A450F-ECE3-AA41-BCD7-8B348164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154B-1C43-8744-8743-7E2834EE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C8A5-1F28-2C46-894F-CF423EED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BDF1-5B53-7741-B782-66CB18A7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09F9-3A8D-BB49-A34E-BCFF0D99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5155-ACC9-6049-BE52-10EF3AB64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BC6E4-0843-DF47-AEFD-A987FFE2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D41B1-A59C-DA4F-802B-A971A19B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DFE02-0B95-0247-9A19-1BC61971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D2338-90F6-C440-99B4-AF88780E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7351-11B4-B142-8161-B37A4723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56A9-325C-4C4D-81FD-AEB7305F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53E8B-0383-684A-89DA-09D3698A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293B9-8C23-814E-9BC9-0AF202AB4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9BB6C-EF5B-E04F-B4F1-20AD5D93E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D1BF-A3B3-4145-ACC0-4E2D8680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CF674-08C4-6145-93A7-8F0754E3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CB4D5-286B-9B4A-A919-0F9E6CD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A6AA-4440-B641-A654-FF8973BF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6F36F-1644-3B42-9A88-039F5A05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CD8CE-EA4E-D34E-90E9-723F8A41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85217-96DD-5B40-8CFF-C594B56D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477BB-E091-F245-BB91-DAA1390A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85144-F6C2-9149-BE7A-79F1BF61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163DD-97A2-0749-8412-F5CD790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9784-A231-F041-8197-53C0D38F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22DA-7195-AD4B-A70B-E573171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A6F2B-0499-0149-B99E-4E0498A4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2BEC-01D8-A048-A581-7362CDEE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132D6-EAF7-A440-8ACF-65388BED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0AB0C-1EE7-A547-88EF-13EB179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6FA-71ED-4746-8192-36B672AE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09E82-5C4C-7541-9CD3-5712ADA3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909D1-8801-9B40-BFD3-B09F1687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CDC47-75F1-484B-9772-2BDAD7D3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2D87C-89D4-294C-AE01-78A0747C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A4FE1-70A6-024D-B4FE-0D22F5DE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B9C61-A5D4-8F4B-BBEF-3EF82071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42A1-D29F-6D43-87C7-E38A8A4F9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94C3-57C1-C541-BD25-BE20BC0D9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2B81-3804-094E-8018-A8D80D3BEC9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B4752-6F53-6346-A640-28E8EDAD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D9B62-AFCF-D643-90DD-A4C6188B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0B0954A1-A212-F545-AEF9-809A088D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DE74D-AD3E-AC45-B1FE-381DF1278F60}"/>
              </a:ext>
            </a:extLst>
          </p:cNvPr>
          <p:cNvSpPr txBox="1"/>
          <p:nvPr/>
        </p:nvSpPr>
        <p:spPr>
          <a:xfrm>
            <a:off x="1042567" y="1985674"/>
            <a:ext cx="547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RESOLUÇÃO DO DESAFIO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CDD0D-B00B-FA43-9DB3-A27ADBD18DD9}"/>
              </a:ext>
            </a:extLst>
          </p:cNvPr>
          <p:cNvSpPr txBox="1"/>
          <p:nvPr/>
        </p:nvSpPr>
        <p:spPr>
          <a:xfrm>
            <a:off x="1042567" y="2485779"/>
            <a:ext cx="5472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Helvetica" pitchFamily="2" charset="0"/>
              </a:rPr>
              <a:t>BOOTCAMP </a:t>
            </a:r>
            <a:br>
              <a:rPr lang="en-US" sz="5400" b="1" dirty="0">
                <a:latin typeface="Helvetica" pitchFamily="2" charset="0"/>
              </a:rPr>
            </a:br>
            <a:r>
              <a:rPr lang="en-US" sz="5400" b="1" dirty="0">
                <a:latin typeface="Helvetica" pitchFamily="2" charset="0"/>
              </a:rPr>
              <a:t>DE IA &amp; 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6F6F0-53A8-A943-AF90-AFAD95FC27FD}"/>
              </a:ext>
            </a:extLst>
          </p:cNvPr>
          <p:cNvSpPr txBox="1"/>
          <p:nvPr/>
        </p:nvSpPr>
        <p:spPr>
          <a:xfrm>
            <a:off x="1042567" y="6235367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DIEGO  |  GABRIEL  |  GLÁUCIA  |  PAULO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5FD70-ECEF-144D-BF08-C75E7BC81CBB}"/>
              </a:ext>
            </a:extLst>
          </p:cNvPr>
          <p:cNvSpPr txBox="1"/>
          <p:nvPr/>
        </p:nvSpPr>
        <p:spPr>
          <a:xfrm>
            <a:off x="1042567" y="4278545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 Light" panose="020B0403020202020204" pitchFamily="34" charset="0"/>
              </a:rPr>
              <a:t>CLIENTE: WTEC SUPRIMENTOS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EC684-746E-01FC-830A-3136D096692B}"/>
              </a:ext>
            </a:extLst>
          </p:cNvPr>
          <p:cNvSpPr txBox="1"/>
          <p:nvPr/>
        </p:nvSpPr>
        <p:spPr>
          <a:xfrm>
            <a:off x="2502233" y="4497017"/>
            <a:ext cx="2552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FIAP  |  2023</a:t>
            </a:r>
          </a:p>
        </p:txBody>
      </p:sp>
    </p:spTree>
    <p:extLst>
      <p:ext uri="{BB962C8B-B14F-4D97-AF65-F5344CB8AC3E}">
        <p14:creationId xmlns:p14="http://schemas.microsoft.com/office/powerpoint/2010/main" val="115573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B980F746-306E-DD57-76AB-A12AA5E0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7C936-87DC-0148-9752-658FD40F9E11}"/>
              </a:ext>
            </a:extLst>
          </p:cNvPr>
          <p:cNvSpPr txBox="1"/>
          <p:nvPr/>
        </p:nvSpPr>
        <p:spPr>
          <a:xfrm>
            <a:off x="982909" y="756496"/>
            <a:ext cx="6344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itchFamily="2" charset="0"/>
              </a:rPr>
              <a:t>ANÁLISE PREDITIVA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104A4-65F7-74B8-A707-4F5EF6E8D255}"/>
              </a:ext>
            </a:extLst>
          </p:cNvPr>
          <p:cNvSpPr txBox="1"/>
          <p:nvPr/>
        </p:nvSpPr>
        <p:spPr>
          <a:xfrm>
            <a:off x="982909" y="1554402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Helvetica Light" panose="020B0403020202020204" pitchFamily="34" charset="0"/>
              </a:rPr>
              <a:t>Usamos uma técnica automatizada que traz um modelo diferente por persona identificada.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B41E9-AE72-5972-D807-E86631C78B0B}"/>
              </a:ext>
            </a:extLst>
          </p:cNvPr>
          <p:cNvSpPr txBox="1"/>
          <p:nvPr/>
        </p:nvSpPr>
        <p:spPr>
          <a:xfrm>
            <a:off x="982909" y="2397721"/>
            <a:ext cx="495637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73C6B6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A proposta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3C6B6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Utilizar-se da análise de clusters para gerar os melhores modelos por grupo de clientes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Light" panose="020B0403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lang="pt-BR" dirty="0">
                <a:solidFill>
                  <a:prstClr val="black"/>
                </a:solidFill>
                <a:latin typeface="Helvetica Light" panose="020B0403020202020204" pitchFamily="34" charset="0"/>
              </a:rPr>
              <a:t>Teste extensivo de vários modelos provados e aprovados pelo mercado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dirty="0">
              <a:solidFill>
                <a:prstClr val="black"/>
              </a:solidFill>
              <a:latin typeface="Helvetica Light" panose="020B0403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pt-B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OBLIQUE" pitchFamily="2" charset="0"/>
              </a:rPr>
              <a:t>Fine-</a:t>
            </a:r>
            <a:r>
              <a:rPr kumimoji="0" lang="pt-BR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OBLIQUE" pitchFamily="2" charset="0"/>
              </a:rPr>
              <a:t>tuning</a:t>
            </a:r>
            <a:r>
              <a:rPr kumimoji="0" lang="pt-BR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 dos modelos para obter os melhores valores preditos conforme a base histórica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Light" panose="020B0403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F2E5-9244-B051-9F8A-4C844DF3F500}"/>
              </a:ext>
            </a:extLst>
          </p:cNvPr>
          <p:cNvSpPr txBox="1"/>
          <p:nvPr/>
        </p:nvSpPr>
        <p:spPr>
          <a:xfrm>
            <a:off x="6252719" y="2397721"/>
            <a:ext cx="535190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rgbClr val="73C6B6"/>
                </a:solidFill>
                <a:latin typeface="Helvetica" pitchFamily="2" charset="0"/>
              </a:rPr>
              <a:t>Algoritmo</a:t>
            </a:r>
            <a:r>
              <a:rPr lang="en-US" sz="2800" b="1" dirty="0">
                <a:solidFill>
                  <a:srgbClr val="73C6B6"/>
                </a:solidFill>
                <a:latin typeface="Helvetica" pitchFamily="2" charset="0"/>
              </a:rPr>
              <a:t>: </a:t>
            </a:r>
          </a:p>
          <a:p>
            <a:r>
              <a:rPr lang="en-US" dirty="0">
                <a:latin typeface="Helvetica Light" panose="020B0403020202020204" pitchFamily="34" charset="0"/>
              </a:rPr>
              <a:t>O </a:t>
            </a:r>
            <a:r>
              <a:rPr lang="en-US" dirty="0" err="1">
                <a:latin typeface="Helvetica Light" panose="020B0403020202020204" pitchFamily="34" charset="0"/>
              </a:rPr>
              <a:t>melhor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resultado</a:t>
            </a:r>
            <a:r>
              <a:rPr lang="en-US" dirty="0">
                <a:latin typeface="Helvetica Light" panose="020B0403020202020204" pitchFamily="34" charset="0"/>
              </a:rPr>
              <a:t>: </a:t>
            </a:r>
            <a:r>
              <a:rPr lang="en-US" b="1" dirty="0" err="1">
                <a:latin typeface="Helvetica" pitchFamily="2" charset="0"/>
              </a:rPr>
              <a:t>RandomForest</a:t>
            </a:r>
            <a:endParaRPr lang="en-US" b="1" dirty="0">
              <a:latin typeface="Helvetica" pitchFamily="2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Com testes de </a:t>
            </a:r>
            <a:r>
              <a:rPr lang="en-US" dirty="0" err="1">
                <a:latin typeface="Helvetica Light" panose="020B0403020202020204" pitchFamily="34" charset="0"/>
              </a:rPr>
              <a:t>assertividade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dirty="0" err="1">
                <a:latin typeface="Helvetica Light" panose="020B0403020202020204" pitchFamily="34" charset="0"/>
              </a:rPr>
              <a:t>testando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desde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regressões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padrão</a:t>
            </a:r>
            <a:r>
              <a:rPr lang="en-US" dirty="0">
                <a:latin typeface="Helvetica Light" panose="020B0403020202020204" pitchFamily="34" charset="0"/>
              </a:rPr>
              <a:t> de mercado </a:t>
            </a:r>
            <a:r>
              <a:rPr lang="en-US" dirty="0" err="1">
                <a:latin typeface="Helvetica Light" panose="020B0403020202020204" pitchFamily="34" charset="0"/>
              </a:rPr>
              <a:t>até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modelos</a:t>
            </a:r>
            <a:r>
              <a:rPr lang="en-US" dirty="0">
                <a:latin typeface="Helvetica Light" panose="020B0403020202020204" pitchFamily="34" charset="0"/>
              </a:rPr>
              <a:t> de redes </a:t>
            </a:r>
            <a:r>
              <a:rPr lang="en-US" dirty="0" err="1">
                <a:latin typeface="Helvetica Light" panose="020B0403020202020204" pitchFamily="34" charset="0"/>
              </a:rPr>
              <a:t>neurais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dirty="0" err="1">
                <a:latin typeface="Helvetica Light" panose="020B0403020202020204" pitchFamily="34" charset="0"/>
              </a:rPr>
              <a:t>encontramos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três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modelos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RandomForest</a:t>
            </a:r>
            <a:r>
              <a:rPr lang="en-US" dirty="0">
                <a:latin typeface="Helvetica Light" panose="020B0403020202020204" pitchFamily="34" charset="0"/>
              </a:rPr>
              <a:t> com </a:t>
            </a:r>
            <a:r>
              <a:rPr lang="en-US" b="1" i="1" dirty="0" err="1">
                <a:solidFill>
                  <a:prstClr val="black"/>
                </a:solidFill>
                <a:latin typeface="HELVETICA OBLIQUE" pitchFamily="2" charset="0"/>
              </a:rPr>
              <a:t>hiperparâmetros</a:t>
            </a:r>
            <a:r>
              <a:rPr lang="en-US" b="1" i="1" dirty="0">
                <a:solidFill>
                  <a:prstClr val="black"/>
                </a:solidFill>
                <a:latin typeface="HELVETICA OBLIQUE" pitchFamily="2" charset="0"/>
              </a:rPr>
              <a:t> </a:t>
            </a:r>
            <a:r>
              <a:rPr lang="en-US" b="1" i="1" dirty="0" err="1">
                <a:solidFill>
                  <a:prstClr val="black"/>
                </a:solidFill>
                <a:latin typeface="HELVETICA OBLIQUE" pitchFamily="2" charset="0"/>
              </a:rPr>
              <a:t>diferentes</a:t>
            </a:r>
            <a:endParaRPr lang="en-US" b="1" i="1" dirty="0">
              <a:solidFill>
                <a:prstClr val="black"/>
              </a:solidFill>
              <a:latin typeface="HELVETICA OBLIQUE" pitchFamily="2" charset="0"/>
            </a:endParaRPr>
          </a:p>
          <a:p>
            <a:endParaRPr lang="en-US" b="1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Helvetica Light" panose="020B0403020202020204" pitchFamily="34" charset="0"/>
              </a:rPr>
              <a:t>Isso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nos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permitiu</a:t>
            </a:r>
            <a:r>
              <a:rPr lang="en-US" dirty="0">
                <a:latin typeface="Helvetica Light" panose="020B0403020202020204" pitchFamily="34" charset="0"/>
              </a:rPr>
              <a:t> um </a:t>
            </a:r>
            <a:r>
              <a:rPr lang="en-US" dirty="0" err="1">
                <a:latin typeface="Helvetica Light" panose="020B0403020202020204" pitchFamily="34" charset="0"/>
              </a:rPr>
              <a:t>modelo</a:t>
            </a:r>
            <a:r>
              <a:rPr lang="en-US" dirty="0">
                <a:latin typeface="Helvetica Light" panose="020B0403020202020204" pitchFamily="34" charset="0"/>
              </a:rPr>
              <a:t> que </a:t>
            </a:r>
            <a:r>
              <a:rPr lang="en-US" dirty="0" err="1">
                <a:latin typeface="Helvetica Light" panose="020B0403020202020204" pitchFamily="34" charset="0"/>
              </a:rPr>
              <a:t>explica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até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b="1" dirty="0">
                <a:latin typeface="Helvetica" pitchFamily="2" charset="0"/>
              </a:rPr>
              <a:t>94% </a:t>
            </a:r>
            <a:r>
              <a:rPr lang="en-US" dirty="0">
                <a:latin typeface="Helvetica Light" panose="020B0403020202020204" pitchFamily="34" charset="0"/>
              </a:rPr>
              <a:t>do valor a ser </a:t>
            </a:r>
            <a:r>
              <a:rPr lang="en-US" dirty="0" err="1">
                <a:latin typeface="Helvetica Light" panose="020B0403020202020204" pitchFamily="34" charset="0"/>
              </a:rPr>
              <a:t>cedido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em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crédito</a:t>
            </a:r>
            <a:r>
              <a:rPr lang="en-US" dirty="0">
                <a:latin typeface="Helvetica Light" panose="020B04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10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icon, rectangle&#10;&#10;Description automatically generated">
            <a:extLst>
              <a:ext uri="{FF2B5EF4-FFF2-40B4-BE49-F238E27FC236}">
                <a16:creationId xmlns:a16="http://schemas.microsoft.com/office/drawing/2014/main" id="{B8EDEE57-64FF-1B41-9BC2-5B2708104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247598-D95B-044A-9732-D1BFBA4C9602}"/>
              </a:ext>
            </a:extLst>
          </p:cNvPr>
          <p:cNvSpPr txBox="1"/>
          <p:nvPr/>
        </p:nvSpPr>
        <p:spPr>
          <a:xfrm>
            <a:off x="1036121" y="2739906"/>
            <a:ext cx="92685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Tx/>
              <a:buChar char="-"/>
            </a:pPr>
            <a:r>
              <a:rPr lang="pt-BR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Treinamento de </a:t>
            </a:r>
            <a:r>
              <a:rPr lang="pt-BR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chatbot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 generativo </a:t>
            </a:r>
            <a:r>
              <a:rPr lang="pt-BR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com dicas e exemplos para </a:t>
            </a:r>
            <a:r>
              <a:rPr lang="pt-BR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MEI’s</a:t>
            </a:r>
            <a:r>
              <a:rPr lang="pt-BR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que buscam crescer em seus negócios;</a:t>
            </a:r>
          </a:p>
          <a:p>
            <a:pPr>
              <a:buSzPct val="100000"/>
            </a:pPr>
            <a:endParaRPr lang="pt-BR" sz="1600" dirty="0">
              <a:effectLst/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pt-BR" sz="1600" dirty="0">
                <a:latin typeface="Helvetica Light" panose="020B0403020202020204" pitchFamily="34" charset="0"/>
                <a:ea typeface="Times New Roman" panose="02020603050405020304" pitchFamily="18" charset="0"/>
              </a:rPr>
              <a:t>Concessão de </a:t>
            </a:r>
            <a:r>
              <a:rPr lang="pt-BR" sz="1600" b="1" dirty="0">
                <a:latin typeface="Helvetica" pitchFamily="2" charset="0"/>
              </a:rPr>
              <a:t>crédito pré-aprovado </a:t>
            </a:r>
            <a:r>
              <a:rPr lang="pt-BR" sz="1600" dirty="0">
                <a:latin typeface="Helvetica Light" panose="020B0403020202020204" pitchFamily="34" charset="0"/>
                <a:ea typeface="Times New Roman" panose="02020603050405020304" pitchFamily="18" charset="0"/>
              </a:rPr>
              <a:t>para clientes que já estão na base;</a:t>
            </a:r>
          </a:p>
          <a:p>
            <a:pPr>
              <a:buSzPct val="100000"/>
            </a:pPr>
            <a:endParaRPr lang="pt-BR" sz="1600" dirty="0"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pt-BR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Proposição de linhas </a:t>
            </a:r>
            <a:r>
              <a:rPr lang="pt-BR" sz="1600" dirty="0">
                <a:latin typeface="Helvetica Light" panose="020B0403020202020204" pitchFamily="34" charset="0"/>
                <a:ea typeface="Times New Roman" panose="02020603050405020304" pitchFamily="18" charset="0"/>
              </a:rPr>
              <a:t>de crédito contínuo para bons pagantes;</a:t>
            </a:r>
          </a:p>
          <a:p>
            <a:pPr marL="285750" indent="-285750">
              <a:buSzPct val="100000"/>
              <a:buFontTx/>
              <a:buChar char="-"/>
            </a:pPr>
            <a:endParaRPr lang="pt-BR" sz="1600" dirty="0"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Criação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de bonus e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descontos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em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valores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para </a:t>
            </a:r>
            <a:r>
              <a:rPr lang="en-GB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solicitações</a:t>
            </a:r>
            <a:r>
              <a:rPr lang="en-GB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 de </a:t>
            </a:r>
            <a:r>
              <a:rPr lang="en-GB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crédito</a:t>
            </a:r>
            <a:r>
              <a:rPr lang="en-GB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 </a:t>
            </a:r>
            <a:r>
              <a:rPr lang="en-GB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pré-agendadas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,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colocando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a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WTec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no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dia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-a-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dia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dos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clientes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SzPct val="100000"/>
              <a:buFontTx/>
              <a:buChar char="-"/>
            </a:pPr>
            <a:endParaRPr lang="en-GB" sz="1600" dirty="0">
              <a:effectLst/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en-GB" sz="1600" dirty="0" err="1">
                <a:latin typeface="Helvetica Light" panose="020B0403020202020204" pitchFamily="34" charset="0"/>
              </a:rPr>
              <a:t>Parceria</a:t>
            </a:r>
            <a:r>
              <a:rPr lang="en-GB" sz="1600" dirty="0">
                <a:latin typeface="Helvetica Light" panose="020B0403020202020204" pitchFamily="34" charset="0"/>
              </a:rPr>
              <a:t> com </a:t>
            </a:r>
            <a:r>
              <a:rPr lang="en-GB" sz="1600" dirty="0" err="1">
                <a:latin typeface="Helvetica Light" panose="020B0403020202020204" pitchFamily="34" charset="0"/>
              </a:rPr>
              <a:t>provedoras</a:t>
            </a:r>
            <a:r>
              <a:rPr lang="en-GB" sz="1600" dirty="0">
                <a:latin typeface="Helvetica Light" panose="020B0403020202020204" pitchFamily="34" charset="0"/>
              </a:rPr>
              <a:t> de </a:t>
            </a:r>
            <a:r>
              <a:rPr lang="en-GB" sz="1600" dirty="0" err="1">
                <a:latin typeface="Helvetica Light" panose="020B0403020202020204" pitchFamily="34" charset="0"/>
              </a:rPr>
              <a:t>conteúdo</a:t>
            </a:r>
            <a:r>
              <a:rPr lang="en-GB" sz="1600" dirty="0">
                <a:latin typeface="Helvetica Light" panose="020B0403020202020204" pitchFamily="34" charset="0"/>
              </a:rPr>
              <a:t> e </a:t>
            </a:r>
            <a:r>
              <a:rPr lang="en-GB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treinamento</a:t>
            </a:r>
            <a:r>
              <a:rPr lang="en-GB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 on-line 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(ex: </a:t>
            </a:r>
            <a:r>
              <a:rPr lang="en-GB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Alura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) para MEIs e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solicitantes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de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valores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menores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,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agregando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valor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nos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contratos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4344B-A5B7-7A45-9FC1-7BB47170A164}"/>
              </a:ext>
            </a:extLst>
          </p:cNvPr>
          <p:cNvSpPr txBox="1"/>
          <p:nvPr/>
        </p:nvSpPr>
        <p:spPr>
          <a:xfrm>
            <a:off x="984180" y="754400"/>
            <a:ext cx="6825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Helvetica" pitchFamily="2" charset="0"/>
              </a:rPr>
              <a:t>OUTRAS PROPOSTAS DE VALOR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21D27-5F3F-BD50-D8D6-853ED1448801}"/>
              </a:ext>
            </a:extLst>
          </p:cNvPr>
          <p:cNvSpPr txBox="1"/>
          <p:nvPr/>
        </p:nvSpPr>
        <p:spPr>
          <a:xfrm>
            <a:off x="1036121" y="2200950"/>
            <a:ext cx="7287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Outras possibilidades pensadas pelo grupo após análise dos dados</a:t>
            </a:r>
            <a:endParaRPr lang="pt-BR" sz="1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6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computer, computer, indoor&#10;&#10;Description automatically generated">
            <a:extLst>
              <a:ext uri="{FF2B5EF4-FFF2-40B4-BE49-F238E27FC236}">
                <a16:creationId xmlns:a16="http://schemas.microsoft.com/office/drawing/2014/main" id="{1725F448-7015-7043-A900-9339A32C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9CDD0D-B00B-FA43-9DB3-A27ADBD18DD9}"/>
              </a:ext>
            </a:extLst>
          </p:cNvPr>
          <p:cNvSpPr txBox="1"/>
          <p:nvPr/>
        </p:nvSpPr>
        <p:spPr>
          <a:xfrm>
            <a:off x="306252" y="2307427"/>
            <a:ext cx="5472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Helvetica" pitchFamily="2" charset="0"/>
              </a:rPr>
              <a:t>OBRIGADO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6F6F0-53A8-A943-AF90-AFAD95FC27FD}"/>
              </a:ext>
            </a:extLst>
          </p:cNvPr>
          <p:cNvSpPr txBox="1"/>
          <p:nvPr/>
        </p:nvSpPr>
        <p:spPr>
          <a:xfrm>
            <a:off x="306252" y="5388059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DIEGO  |  GABRIEL  |  GLÁUCIA  |  PAULO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982E9-3E88-E028-ED28-1EC1721A792F}"/>
              </a:ext>
            </a:extLst>
          </p:cNvPr>
          <p:cNvSpPr txBox="1"/>
          <p:nvPr/>
        </p:nvSpPr>
        <p:spPr>
          <a:xfrm>
            <a:off x="306252" y="3765191"/>
            <a:ext cx="547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RESOLUÇÃO DO DESAFIO</a:t>
            </a:r>
          </a:p>
          <a:p>
            <a:pPr algn="ctr"/>
            <a:r>
              <a:rPr lang="en-US" b="1" dirty="0">
                <a:latin typeface="Helvetica" pitchFamily="2" charset="0"/>
              </a:rPr>
              <a:t>BOOTCAMP DE IA &amp; ML</a:t>
            </a:r>
          </a:p>
          <a:p>
            <a:pPr algn="ctr"/>
            <a:r>
              <a:rPr lang="en-US" sz="1200" dirty="0">
                <a:latin typeface="Helvetica Light" panose="020B0403020202020204" pitchFamily="34" charset="0"/>
              </a:rPr>
              <a:t>FIAP  |  2023</a:t>
            </a:r>
          </a:p>
        </p:txBody>
      </p:sp>
    </p:spTree>
    <p:extLst>
      <p:ext uri="{BB962C8B-B14F-4D97-AF65-F5344CB8AC3E}">
        <p14:creationId xmlns:p14="http://schemas.microsoft.com/office/powerpoint/2010/main" val="1623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724CB18-ABBC-2A47-9C71-EB2F202C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07A24-6B26-6042-9CC0-B80A3ABC697B}"/>
              </a:ext>
            </a:extLst>
          </p:cNvPr>
          <p:cNvSpPr txBox="1"/>
          <p:nvPr/>
        </p:nvSpPr>
        <p:spPr>
          <a:xfrm>
            <a:off x="928806" y="1043731"/>
            <a:ext cx="776646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Helvetica" pitchFamily="2" charset="0"/>
              </a:rPr>
              <a:t>O que é análise de crédito?</a:t>
            </a:r>
          </a:p>
          <a:p>
            <a:endParaRPr lang="pt-BR" dirty="0">
              <a:latin typeface="Helvetica Light" panose="020B0403020202020204" pitchFamily="34" charset="0"/>
            </a:endParaRPr>
          </a:p>
          <a:p>
            <a:r>
              <a:rPr lang="pt-BR" dirty="0">
                <a:latin typeface="Helvetica Light" panose="020B0403020202020204" pitchFamily="34" charset="0"/>
              </a:rPr>
              <a:t>Análise de crédito é um processo que tem como </a:t>
            </a:r>
            <a:r>
              <a:rPr lang="pt-BR">
                <a:latin typeface="Helvetica Light" panose="020B0403020202020204" pitchFamily="34" charset="0"/>
              </a:rPr>
              <a:t>objetivo validar um empréstimo solicitado por um cliente, usando o histórico da instituição. </a:t>
            </a:r>
          </a:p>
          <a:p>
            <a:r>
              <a:rPr lang="pt-BR">
                <a:latin typeface="Helvetica Light" panose="020B0403020202020204" pitchFamily="34" charset="0"/>
              </a:rPr>
              <a:t> </a:t>
            </a:r>
            <a:endParaRPr lang="en-GB" dirty="0">
              <a:latin typeface="Helvetica Light" panose="020B0403020202020204" pitchFamily="34" charset="0"/>
            </a:endParaRPr>
          </a:p>
          <a:p>
            <a:r>
              <a:rPr lang="pt-BR">
                <a:latin typeface="Helvetica Light" panose="020B0403020202020204" pitchFamily="34" charset="0"/>
              </a:rPr>
              <a:t>Neste caso, usamos técnicas de Machine Learning para obter o melhor valor para empréstimo com base em uma soliticação de crédito feita por um formulário.</a:t>
            </a:r>
          </a:p>
          <a:p>
            <a:r>
              <a:rPr lang="pt-BR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800" b="1">
                <a:latin typeface="Helvetica" pitchFamily="2" charset="0"/>
              </a:rPr>
              <a:t>Modelo de cluster e de crédito</a:t>
            </a:r>
            <a:endParaRPr lang="pt-BR" dirty="0">
              <a:latin typeface="Helvetica Light" panose="020B0403020202020204" pitchFamily="34" charset="0"/>
            </a:endParaRPr>
          </a:p>
          <a:p>
            <a:r>
              <a:rPr lang="pt-BR">
                <a:latin typeface="Helvetica Light" panose="020B0403020202020204" pitchFamily="34" charset="0"/>
              </a:rPr>
              <a:t>Nosso modelo de IA recebe informações de perfil e de condições financeiras dos clientes, com base em informações imputadas.</a:t>
            </a:r>
            <a:endParaRPr lang="en-GB">
              <a:latin typeface="Helvetica Light" panose="020B0403020202020204" pitchFamily="34" charset="0"/>
            </a:endParaRPr>
          </a:p>
          <a:p>
            <a:endParaRPr lang="pt-BR">
              <a:latin typeface="Helvetica Light" panose="020B0403020202020204" pitchFamily="34" charset="0"/>
            </a:endParaRPr>
          </a:p>
          <a:p>
            <a:r>
              <a:rPr lang="pt-BR">
                <a:latin typeface="Helvetica Light" panose="020B0403020202020204" pitchFamily="34" charset="0"/>
              </a:rPr>
              <a:t>Nisso, obtemos qual é o grupo ao qual o cliente se encaixa, como também o valor </a:t>
            </a:r>
            <a:r>
              <a:rPr lang="pt-BR" i="1">
                <a:latin typeface="Helvetica Light" panose="020B0403020202020204" pitchFamily="34" charset="0"/>
              </a:rPr>
              <a:t>proposto</a:t>
            </a:r>
            <a:r>
              <a:rPr lang="pt-BR">
                <a:latin typeface="Helvetica Light" panose="020B0403020202020204" pitchFamily="34" charset="0"/>
              </a:rPr>
              <a:t> para empréstimo.</a:t>
            </a:r>
            <a:endParaRPr lang="en-GB" dirty="0">
              <a:latin typeface="Helvetica Light" panose="020B04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5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indoor, room&#10;&#10;Description automatically generated">
            <a:extLst>
              <a:ext uri="{FF2B5EF4-FFF2-40B4-BE49-F238E27FC236}">
                <a16:creationId xmlns:a16="http://schemas.microsoft.com/office/drawing/2014/main" id="{BAA7E988-7B4A-4A4A-BC23-9A2B3E59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0A859B-84E3-D141-AF67-A8C1948F86CD}"/>
              </a:ext>
            </a:extLst>
          </p:cNvPr>
          <p:cNvSpPr txBox="1"/>
          <p:nvPr/>
        </p:nvSpPr>
        <p:spPr>
          <a:xfrm>
            <a:off x="982909" y="756496"/>
            <a:ext cx="54721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Helvetica" pitchFamily="2" charset="0"/>
              </a:rPr>
              <a:t>ETAPAS DA APRESENTAÇÃO</a:t>
            </a:r>
            <a:endParaRPr lang="en-US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ECA3B-6361-AA4E-ADEE-7280A8C65AAE}"/>
              </a:ext>
            </a:extLst>
          </p:cNvPr>
          <p:cNvSpPr txBox="1"/>
          <p:nvPr/>
        </p:nvSpPr>
        <p:spPr>
          <a:xfrm>
            <a:off x="1925677" y="2959542"/>
            <a:ext cx="22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CLUSTERIZAÇÃO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9AB94-1307-6B4D-874A-6E3EDA836CF2}"/>
              </a:ext>
            </a:extLst>
          </p:cNvPr>
          <p:cNvSpPr txBox="1"/>
          <p:nvPr/>
        </p:nvSpPr>
        <p:spPr>
          <a:xfrm>
            <a:off x="5369521" y="2733466"/>
            <a:ext cx="22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INTERFACE (API)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F77A7-9986-4348-9DE3-7B7B51D98D42}"/>
              </a:ext>
            </a:extLst>
          </p:cNvPr>
          <p:cNvSpPr txBox="1"/>
          <p:nvPr/>
        </p:nvSpPr>
        <p:spPr>
          <a:xfrm>
            <a:off x="8884617" y="2520155"/>
            <a:ext cx="22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MODELOS DE 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AD9B0-CE12-6D41-9BC6-B2DC64F6A2D3}"/>
              </a:ext>
            </a:extLst>
          </p:cNvPr>
          <p:cNvSpPr txBox="1"/>
          <p:nvPr/>
        </p:nvSpPr>
        <p:spPr>
          <a:xfrm>
            <a:off x="1925677" y="3607036"/>
            <a:ext cx="290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solidFill>
                  <a:schemeClr val="bg1"/>
                </a:solidFill>
                <a:latin typeface="Helvetica Light" panose="020B0403020202020204" pitchFamily="34" charset="0"/>
              </a:rPr>
              <a:t>Traçar</a:t>
            </a:r>
            <a:r>
              <a:rPr lang="en-GB">
                <a:solidFill>
                  <a:schemeClr val="bg1"/>
                </a:solidFill>
                <a:latin typeface="Helvetica Light" panose="020B0403020202020204" pitchFamily="34" charset="0"/>
              </a:rPr>
              <a:t> grupos de clientes, como também as estratégias adotadas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CEDA87-EE39-D348-8783-17F52DF473C5}"/>
              </a:ext>
            </a:extLst>
          </p:cNvPr>
          <p:cNvSpPr txBox="1"/>
          <p:nvPr/>
        </p:nvSpPr>
        <p:spPr>
          <a:xfrm>
            <a:off x="5383252" y="3321286"/>
            <a:ext cx="290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Helvetica Light" panose="020B0403020202020204" pitchFamily="34" charset="0"/>
              </a:rPr>
              <a:t>É possível solicitar crédito para o cliente, através de uma página 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BD937E-0B0D-B84A-A5B6-6DEAC6F4E24B}"/>
              </a:ext>
            </a:extLst>
          </p:cNvPr>
          <p:cNvSpPr txBox="1"/>
          <p:nvPr/>
        </p:nvSpPr>
        <p:spPr>
          <a:xfrm>
            <a:off x="8840827" y="3049823"/>
            <a:ext cx="2905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 Light" panose="020B0403020202020204" pitchFamily="34" charset="0"/>
              </a:rPr>
              <a:t>Por meio das informações cadastradas, poderemos segmentar e definir valores para empréstimos.</a:t>
            </a:r>
            <a:endParaRPr lang="en-US" dirty="0">
              <a:solidFill>
                <a:schemeClr val="bg1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8A624-FF63-7543-8A06-EF45D2738BCE}"/>
              </a:ext>
            </a:extLst>
          </p:cNvPr>
          <p:cNvSpPr txBox="1"/>
          <p:nvPr/>
        </p:nvSpPr>
        <p:spPr>
          <a:xfrm>
            <a:off x="1735177" y="50023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CF41C-A68C-1748-81B3-44E7A0C392E3}"/>
              </a:ext>
            </a:extLst>
          </p:cNvPr>
          <p:cNvSpPr txBox="1"/>
          <p:nvPr/>
        </p:nvSpPr>
        <p:spPr>
          <a:xfrm>
            <a:off x="5303877" y="49642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1D3F4-ABED-2642-B27E-EDF1FBE8F79A}"/>
              </a:ext>
            </a:extLst>
          </p:cNvPr>
          <p:cNvSpPr txBox="1"/>
          <p:nvPr/>
        </p:nvSpPr>
        <p:spPr>
          <a:xfrm>
            <a:off x="8910677" y="49769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49900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71655"/>
              </p:ext>
            </p:extLst>
          </p:nvPr>
        </p:nvGraphicFramePr>
        <p:xfrm>
          <a:off x="924013" y="1747505"/>
          <a:ext cx="10642553" cy="183217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Imediato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$ 0.0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2.6 M</a:t>
                      </a: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7.5 M</a:t>
                      </a:r>
                      <a:endParaRPr lang="en-GB" sz="11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250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52%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2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  <a:tr h="451262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60A699"/>
                          </a:solidFill>
                          <a:effectLst/>
                        </a:rPr>
                        <a:t>1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35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$ 200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200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375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16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95 M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15%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8266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2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51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$ 17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135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205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47%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4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7017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924013" y="4212092"/>
            <a:ext cx="106425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Helvetica" pitchFamily="2" charset="0"/>
              </a:rPr>
              <a:t>Após</a:t>
            </a:r>
            <a:r>
              <a:rPr lang="en-GB" b="1" dirty="0">
                <a:latin typeface="Helvetica" pitchFamily="2" charset="0"/>
              </a:rPr>
              <a:t> o </a:t>
            </a:r>
            <a:r>
              <a:rPr lang="en-GB" b="1" dirty="0" err="1">
                <a:latin typeface="Helvetica" pitchFamily="2" charset="0"/>
              </a:rPr>
              <a:t>processo</a:t>
            </a:r>
            <a:r>
              <a:rPr lang="en-GB" b="1" dirty="0">
                <a:latin typeface="Helvetica" pitchFamily="2" charset="0"/>
              </a:rPr>
              <a:t> de </a:t>
            </a:r>
            <a:r>
              <a:rPr lang="en-GB" b="1" dirty="0" err="1">
                <a:latin typeface="Helvetica" pitchFamily="2" charset="0"/>
              </a:rPr>
              <a:t>modelagem</a:t>
            </a:r>
            <a:r>
              <a:rPr lang="en-GB" b="1" dirty="0">
                <a:latin typeface="Helvetica" pitchFamily="2" charset="0"/>
              </a:rPr>
              <a:t>, o </a:t>
            </a:r>
            <a:r>
              <a:rPr lang="en-GB" b="1" dirty="0" err="1">
                <a:latin typeface="Helvetica" pitchFamily="2" charset="0"/>
              </a:rPr>
              <a:t>algoritmo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GB" b="1" dirty="0" err="1">
                <a:latin typeface="Helvetica" pitchFamily="2" charset="0"/>
              </a:rPr>
              <a:t>definiu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GB" b="1" dirty="0" err="1">
                <a:latin typeface="Helvetica" pitchFamily="2" charset="0"/>
              </a:rPr>
              <a:t>três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GB" b="1" dirty="0" err="1">
                <a:latin typeface="Helvetica" pitchFamily="2" charset="0"/>
              </a:rPr>
              <a:t>grupos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GB" b="1" dirty="0" err="1">
                <a:latin typeface="Helvetica" pitchFamily="2" charset="0"/>
              </a:rPr>
              <a:t>distintos</a:t>
            </a:r>
            <a:r>
              <a:rPr lang="en-GB" b="1" dirty="0">
                <a:latin typeface="Helvetica" pitchFamily="2" charset="0"/>
              </a:rPr>
              <a:t>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 Light" panose="020B0403020202020204" pitchFamily="34" charset="0"/>
              </a:rPr>
              <a:t>Cada um destes ‘clusters’ gerou um estudo, que constituiu personas diferentes.</a:t>
            </a:r>
          </a:p>
          <a:p>
            <a:r>
              <a:rPr lang="pt-BR" sz="1400" dirty="0">
                <a:latin typeface="Helvetica Light" panose="020B0403020202020204" pitchFamily="34" charset="0"/>
              </a:rPr>
              <a:t>Nota-se acima como estes grupos de empresas possuem valores diferentes em cada um dos critérios de estudo.</a:t>
            </a:r>
          </a:p>
          <a:p>
            <a:endParaRPr lang="pt-BR" sz="1400" dirty="0">
              <a:latin typeface="Helvetica Light" panose="020B0403020202020204" pitchFamily="34" charset="0"/>
            </a:endParaRPr>
          </a:p>
          <a:p>
            <a:r>
              <a:rPr lang="pt-BR" sz="1400" dirty="0">
                <a:latin typeface="Helvetica Light" panose="020B0403020202020204" pitchFamily="34" charset="0"/>
              </a:rPr>
              <a:t>A seguir, trazemos </a:t>
            </a:r>
            <a:r>
              <a:rPr lang="pt-BR" sz="1400" b="1" dirty="0">
                <a:latin typeface="Helvetica" pitchFamily="2" charset="0"/>
              </a:rPr>
              <a:t>propostas de valor </a:t>
            </a:r>
            <a:r>
              <a:rPr lang="pt-BR" sz="1400" dirty="0">
                <a:latin typeface="Helvetica Light" panose="020B0403020202020204" pitchFamily="34" charset="0"/>
              </a:rPr>
              <a:t>para cada grupo.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5472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Helvetica" pitchFamily="2" charset="0"/>
              </a:rPr>
              <a:t>Clusters</a:t>
            </a:r>
            <a:endParaRPr lang="en-US" sz="44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9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7808DE5-E84E-7137-07B6-2ACF60AF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480" y="3145121"/>
            <a:ext cx="2781910" cy="2781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A 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nosso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cliente</a:t>
            </a:r>
            <a:r>
              <a:rPr lang="en-GB" sz="1400" b="1" dirty="0">
                <a:latin typeface="Helvetica" pitchFamily="2" charset="0"/>
              </a:rPr>
              <a:t> com </a:t>
            </a:r>
            <a:r>
              <a:rPr lang="en-GB" sz="1400" b="1" dirty="0" err="1">
                <a:latin typeface="Helvetica" pitchFamily="2" charset="0"/>
              </a:rPr>
              <a:t>menor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faturamento</a:t>
            </a:r>
            <a:r>
              <a:rPr lang="en-GB" sz="1400" b="1" dirty="0">
                <a:latin typeface="Helvetica" pitchFamily="2" charset="0"/>
              </a:rPr>
              <a:t> e capital social, mas que </a:t>
            </a:r>
            <a:r>
              <a:rPr lang="en-GB" sz="1400" b="1" dirty="0" err="1">
                <a:latin typeface="Helvetica" pitchFamily="2" charset="0"/>
              </a:rPr>
              <a:t>possui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alta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liquidez</a:t>
            </a:r>
            <a:r>
              <a:rPr lang="en-GB" sz="1400" b="1" dirty="0">
                <a:latin typeface="Helvetica" pitchFamily="2" charset="0"/>
              </a:rPr>
              <a:t>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Formado em quase metade por empresas MEI, este grupo de clientes busca crédito para manter fluxo de caixa. Pode-se entender este como sendo o comerciante menor, que busca condições de pagamento para não sobrecarregar seu fluxo de caixa.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5472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>
                <a:latin typeface="Helvetica" pitchFamily="2" charset="0"/>
              </a:rPr>
              <a:t>PERSONA A </a:t>
            </a: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0)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r>
              <a:rPr lang="en-GB" sz="1400" b="1" dirty="0">
                <a:latin typeface="Helvetica" pitchFamily="2" charset="0"/>
              </a:rPr>
              <a:t>- </a:t>
            </a:r>
            <a:r>
              <a:rPr lang="en-GB" sz="1400" b="1" dirty="0" err="1">
                <a:latin typeface="Helvetica" pitchFamily="2" charset="0"/>
              </a:rPr>
              <a:t>Produtos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Crédito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Específicos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Como as empresas neste grupo têm recorrência em solicitação de crédito, isso demonstra </a:t>
            </a:r>
            <a:r>
              <a:rPr lang="pt-BR" sz="1400" b="1" dirty="0">
                <a:latin typeface="Helvetica" pitchFamily="2" charset="0"/>
              </a:rPr>
              <a:t>confiança</a:t>
            </a:r>
            <a:r>
              <a:rPr lang="pt-BR" sz="1400" dirty="0">
                <a:latin typeface="Helvetica" pitchFamily="2" charset="0"/>
              </a:rPr>
              <a:t> na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Suprimentos</a:t>
            </a:r>
            <a:r>
              <a:rPr lang="pt-BR" sz="1400" dirty="0">
                <a:latin typeface="Helvetica" pitchFamily="2" charset="0"/>
              </a:rPr>
              <a:t>.</a:t>
            </a:r>
          </a:p>
          <a:p>
            <a:endParaRPr lang="pt-BR" sz="1400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Podemos, portanto, oferecer linhas de crédito específicas e automáticas para auxiliar no fluxo destas empresas, gerando uma parceria de valor.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50289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Imediato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$ 0.0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$ 2.6 M</a:t>
                      </a: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$ 7.5 M</a:t>
                      </a:r>
                      <a:endParaRPr lang="en-GB" sz="11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$ 250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52%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2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7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B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clientes</a:t>
            </a:r>
            <a:r>
              <a:rPr lang="en-GB" sz="1400" b="1" dirty="0">
                <a:latin typeface="Helvetica" pitchFamily="2" charset="0"/>
              </a:rPr>
              <a:t> com o </a:t>
            </a:r>
            <a:r>
              <a:rPr lang="en-GB" sz="1400" b="1" dirty="0" err="1">
                <a:latin typeface="Helvetica" pitchFamily="2" charset="0"/>
              </a:rPr>
              <a:t>maior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ativo</a:t>
            </a:r>
            <a:r>
              <a:rPr lang="en-GB" sz="1400" b="1" dirty="0">
                <a:latin typeface="Helvetica" pitchFamily="2" charset="0"/>
              </a:rPr>
              <a:t> total, </a:t>
            </a:r>
            <a:r>
              <a:rPr lang="en-GB" sz="1400" b="1" dirty="0" err="1">
                <a:latin typeface="Helvetica" pitchFamily="2" charset="0"/>
              </a:rPr>
              <a:t>faturamento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bruto</a:t>
            </a:r>
            <a:r>
              <a:rPr lang="en-GB" sz="1400" b="1" dirty="0">
                <a:latin typeface="Helvetica" pitchFamily="2" charset="0"/>
              </a:rPr>
              <a:t> e capital social.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O perfil desta persona se aproxima muito do de varejistas, maiores e menores. </a:t>
            </a:r>
            <a:r>
              <a:rPr lang="pt-BR" sz="1400" b="1" dirty="0">
                <a:latin typeface="Helvetica" pitchFamily="2" charset="0"/>
              </a:rPr>
              <a:t>É o grupo com maior faturamento bruto</a:t>
            </a:r>
            <a:r>
              <a:rPr lang="pt-BR" sz="1400" dirty="0">
                <a:latin typeface="Helvetica" pitchFamily="2" charset="0"/>
              </a:rPr>
              <a:t>, e também os clientes que mais solicitam crédito e condições de pagamento.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5472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>
                <a:latin typeface="Helvetica" pitchFamily="2" charset="0"/>
              </a:rPr>
              <a:t>PERSONA B </a:t>
            </a: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1)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sz="1400" b="1" dirty="0" err="1">
                <a:latin typeface="Helvetica" pitchFamily="2" charset="0"/>
              </a:rPr>
              <a:t>Aliança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Estratégica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Por seu perfil de empresa de grande porte e maior contato com o cliente final, existem muitas oportunidades de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alianças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estratégicas</a:t>
            </a:r>
            <a:r>
              <a:rPr lang="pt-BR" sz="1400" dirty="0">
                <a:latin typeface="Helvetica" pitchFamily="2" charset="0"/>
              </a:rPr>
              <a:t> e ações de merchandising em lojas e iniciativas geradas por estas empresas,  </a:t>
            </a:r>
            <a:r>
              <a:rPr lang="pt-BR" sz="1400" dirty="0" err="1">
                <a:latin typeface="Helvetica" pitchFamily="2" charset="0"/>
              </a:rPr>
              <a:t>capturarando</a:t>
            </a:r>
            <a:r>
              <a:rPr lang="pt-BR" sz="1400" dirty="0">
                <a:latin typeface="Helvetica" pitchFamily="2" charset="0"/>
              </a:rPr>
              <a:t> empresários que também são consumidores destas para o pool de clientes da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pt-BR" sz="1400" dirty="0">
                <a:latin typeface="Helvetica" pitchFamily="2" charset="0"/>
              </a:rPr>
              <a:t>, aumentando a volumetria de carteira.</a:t>
            </a:r>
            <a:endParaRPr lang="en-US" sz="1400" b="1" dirty="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5F472623-F95F-3FF7-3D35-2FB1AAEE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87652" y="3339991"/>
            <a:ext cx="2459608" cy="245960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86437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35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$ 200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$ 200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$ 375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16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$ 95 M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15%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57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C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empresas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jovens</a:t>
            </a:r>
            <a:r>
              <a:rPr lang="en-GB" sz="1400" b="1" dirty="0">
                <a:latin typeface="Helvetica" pitchFamily="2" charset="0"/>
              </a:rPr>
              <a:t> com </a:t>
            </a:r>
            <a:r>
              <a:rPr lang="en-GB" sz="1400" b="1" dirty="0" err="1">
                <a:latin typeface="Helvetica" pitchFamily="2" charset="0"/>
              </a:rPr>
              <a:t>grande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ativo</a:t>
            </a:r>
            <a:r>
              <a:rPr lang="en-GB" sz="1400" b="1" dirty="0">
                <a:latin typeface="Helvetica" pitchFamily="2" charset="0"/>
              </a:rPr>
              <a:t> total e capital social </a:t>
            </a:r>
            <a:r>
              <a:rPr lang="en-GB" sz="1400" b="1" dirty="0" err="1">
                <a:latin typeface="Helvetica" pitchFamily="2" charset="0"/>
              </a:rPr>
              <a:t>reduzido</a:t>
            </a:r>
            <a:r>
              <a:rPr lang="en-GB" sz="1400" b="1" dirty="0">
                <a:latin typeface="Helvetica" pitchFamily="2" charset="0"/>
              </a:rPr>
              <a:t>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O perfil desta persona é o de startups e empresas jovens, que possuem faturamento intermediário.</a:t>
            </a:r>
          </a:p>
          <a:p>
            <a:r>
              <a:rPr lang="pt-BR" sz="1400" dirty="0">
                <a:latin typeface="Helvetica" pitchFamily="2" charset="0"/>
              </a:rPr>
              <a:t>Este é um grupo que possui muitas solicitações de crédito, como também um prazo de recebimento elevado, o que demonstra volatilidade em caixa como também destaca a importância que a </a:t>
            </a:r>
            <a:r>
              <a:rPr lang="pt-BR" sz="1400" dirty="0" err="1">
                <a:latin typeface="Helvetica" pitchFamily="2" charset="0"/>
              </a:rPr>
              <a:t>WTec</a:t>
            </a:r>
            <a:r>
              <a:rPr lang="pt-BR" sz="1400" dirty="0">
                <a:latin typeface="Helvetica" pitchFamily="2" charset="0"/>
              </a:rPr>
              <a:t> tem para estas empresas.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5472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>
                <a:latin typeface="Helvetica" pitchFamily="2" charset="0"/>
              </a:rPr>
              <a:t>PERSONA C </a:t>
            </a: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2)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r>
              <a:rPr lang="en-GB" sz="1400" b="1" dirty="0">
                <a:latin typeface="Helvetica" pitchFamily="2" charset="0"/>
              </a:rPr>
              <a:t>- </a:t>
            </a:r>
            <a:r>
              <a:rPr lang="en-GB" sz="1400" b="1" dirty="0" err="1">
                <a:latin typeface="Helvetica" pitchFamily="2" charset="0"/>
              </a:rPr>
              <a:t>Mapear</a:t>
            </a:r>
            <a:r>
              <a:rPr lang="en-GB" sz="1400" b="1" dirty="0">
                <a:latin typeface="Helvetica" pitchFamily="2" charset="0"/>
              </a:rPr>
              <a:t>, </a:t>
            </a:r>
            <a:r>
              <a:rPr lang="en-GB" sz="1400" b="1" dirty="0" err="1">
                <a:latin typeface="Helvetica" pitchFamily="2" charset="0"/>
              </a:rPr>
              <a:t>Investir</a:t>
            </a:r>
            <a:r>
              <a:rPr lang="en-GB" sz="1400" b="1" dirty="0">
                <a:latin typeface="Helvetica" pitchFamily="2" charset="0"/>
              </a:rPr>
              <a:t> e </a:t>
            </a:r>
            <a:r>
              <a:rPr lang="en-GB" sz="1400" b="1" dirty="0" err="1">
                <a:latin typeface="Helvetica" pitchFamily="2" charset="0"/>
              </a:rPr>
              <a:t>Acelerar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Uma boa iniciativa para 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seria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investir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em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empresas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iniciantes</a:t>
            </a:r>
            <a:r>
              <a:rPr lang="en-GB" sz="1400" dirty="0">
                <a:latin typeface="Helvetica" pitchFamily="2" charset="0"/>
              </a:rPr>
              <a:t> e, </a:t>
            </a:r>
            <a:r>
              <a:rPr lang="en-GB" sz="1400" dirty="0" err="1">
                <a:latin typeface="Helvetica" pitchFamily="2" charset="0"/>
              </a:rPr>
              <a:t>desta</a:t>
            </a:r>
            <a:r>
              <a:rPr lang="en-GB" sz="1400" dirty="0">
                <a:latin typeface="Helvetica" pitchFamily="2" charset="0"/>
              </a:rPr>
              <a:t> forma, usar a </a:t>
            </a:r>
            <a:r>
              <a:rPr lang="en-GB" sz="1400" dirty="0" err="1">
                <a:latin typeface="Helvetica" pitchFamily="2" charset="0"/>
              </a:rPr>
              <a:t>visibilidade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destes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segmentos</a:t>
            </a:r>
            <a:r>
              <a:rPr lang="en-GB" sz="1400" dirty="0">
                <a:latin typeface="Helvetica" pitchFamily="2" charset="0"/>
              </a:rPr>
              <a:t> para </a:t>
            </a:r>
            <a:r>
              <a:rPr lang="en-GB" sz="1400" dirty="0" err="1">
                <a:latin typeface="Helvetica" pitchFamily="2" charset="0"/>
              </a:rPr>
              <a:t>mostrar</a:t>
            </a:r>
            <a:r>
              <a:rPr lang="en-GB" sz="1400" dirty="0">
                <a:latin typeface="Helvetica" pitchFamily="2" charset="0"/>
              </a:rPr>
              <a:t>-se </a:t>
            </a:r>
            <a:r>
              <a:rPr lang="en-GB" sz="1400" dirty="0" err="1">
                <a:latin typeface="Helvetica" pitchFamily="2" charset="0"/>
              </a:rPr>
              <a:t>jovem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próxima</a:t>
            </a:r>
            <a:r>
              <a:rPr lang="en-GB" sz="1400" dirty="0">
                <a:latin typeface="Helvetica" pitchFamily="2" charset="0"/>
              </a:rPr>
              <a:t> de </a:t>
            </a:r>
            <a:r>
              <a:rPr lang="en-GB" sz="1400" dirty="0" err="1">
                <a:latin typeface="Helvetica" pitchFamily="2" charset="0"/>
              </a:rPr>
              <a:t>novas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propostas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tecnologias</a:t>
            </a:r>
            <a:r>
              <a:rPr lang="en-GB" sz="1400" dirty="0">
                <a:latin typeface="Helvetica" pitchFamily="2" charset="0"/>
              </a:rPr>
              <a:t>, </a:t>
            </a:r>
            <a:r>
              <a:rPr lang="en-GB" sz="1400" dirty="0" err="1">
                <a:latin typeface="Helvetica" pitchFamily="2" charset="0"/>
              </a:rPr>
              <a:t>em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consonância</a:t>
            </a:r>
            <a:r>
              <a:rPr lang="en-GB" sz="1400" dirty="0">
                <a:latin typeface="Helvetica" pitchFamily="2" charset="0"/>
              </a:rPr>
              <a:t> com as </a:t>
            </a:r>
            <a:r>
              <a:rPr lang="en-GB" sz="1400" dirty="0" err="1">
                <a:latin typeface="Helvetica" pitchFamily="2" charset="0"/>
              </a:rPr>
              <a:t>novas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futuras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iniciativas</a:t>
            </a:r>
            <a:r>
              <a:rPr lang="en-GB" sz="1400" dirty="0">
                <a:latin typeface="Helvetica" pitchFamily="2" charset="0"/>
              </a:rPr>
              <a:t>.</a:t>
            </a:r>
            <a:endParaRPr lang="en-US" sz="1400" dirty="0">
              <a:latin typeface="Helvetica" pitchFamily="2" charset="0"/>
            </a:endParaRP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862F1942-4ED6-A16D-1778-D2AB154A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11561" y="3429000"/>
            <a:ext cx="2611789" cy="261178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64750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2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51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$ 17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$ 135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$ 205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47%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4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58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0E46B69-0135-5143-9FC7-489561FB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ADE91-7789-D949-93F2-749AEC4484C3}"/>
              </a:ext>
            </a:extLst>
          </p:cNvPr>
          <p:cNvSpPr txBox="1"/>
          <p:nvPr/>
        </p:nvSpPr>
        <p:spPr>
          <a:xfrm>
            <a:off x="982909" y="756496"/>
            <a:ext cx="54721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Helvetica" pitchFamily="2" charset="0"/>
              </a:rPr>
              <a:t>Novas </a:t>
            </a:r>
          </a:p>
          <a:p>
            <a:r>
              <a:rPr lang="en-US" sz="4400" b="1">
                <a:solidFill>
                  <a:schemeClr val="bg1"/>
                </a:solidFill>
                <a:latin typeface="Helvetica" pitchFamily="2" charset="0"/>
              </a:rPr>
              <a:t>solicitações </a:t>
            </a:r>
          </a:p>
          <a:p>
            <a:r>
              <a:rPr lang="en-US" sz="4400" b="1">
                <a:solidFill>
                  <a:schemeClr val="bg1"/>
                </a:solidFill>
                <a:latin typeface="Helvetica" pitchFamily="2" charset="0"/>
              </a:rPr>
              <a:t>de crédito</a:t>
            </a:r>
            <a:endParaRPr lang="en-US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2FCD6-9DC6-E344-ADF9-EB4948DF4069}"/>
              </a:ext>
            </a:extLst>
          </p:cNvPr>
          <p:cNvSpPr txBox="1"/>
          <p:nvPr/>
        </p:nvSpPr>
        <p:spPr>
          <a:xfrm>
            <a:off x="982909" y="3674750"/>
            <a:ext cx="39224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Na proposta da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interface web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 para a </a:t>
            </a:r>
            <a:r>
              <a:rPr lang="pt-BR" sz="16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Wtec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, será possível o cadastramento de uma nova solicitação de crédito, com base em </a:t>
            </a:r>
            <a:r>
              <a:rPr lang="pt-BR" sz="1600" dirty="0">
                <a:latin typeface="Helvetica" pitchFamily="2" charset="0"/>
              </a:rPr>
              <a:t>um banco de dados e diversos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modelos de inteligência artificial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.</a:t>
            </a:r>
          </a:p>
          <a:p>
            <a:endParaRPr lang="pt-BR" sz="1600" dirty="0">
              <a:latin typeface="Helvetica" pitchFamily="2" charset="0"/>
              <a:ea typeface="Times New Roman" panose="02020603050405020304" pitchFamily="18" charset="0"/>
            </a:endParaRPr>
          </a:p>
          <a:p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Os dados são inseridos no formulário, computados na base e o cliente é automaticamente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inserido em um cluster 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pré-estabelecido, para então passar por um modelo de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concessão de crédito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.</a:t>
            </a:r>
            <a:endParaRPr lang="en-GB" sz="1600" dirty="0">
              <a:effectLst/>
              <a:latin typeface="Helvetica" pitchFamily="2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9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6552D531-D648-6348-830E-AEF9760F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4132B-FE19-6C48-AF0D-9A687EB08426}"/>
              </a:ext>
            </a:extLst>
          </p:cNvPr>
          <p:cNvSpPr txBox="1"/>
          <p:nvPr/>
        </p:nvSpPr>
        <p:spPr>
          <a:xfrm>
            <a:off x="982909" y="1554402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Helvetica Light" panose="020B0403020202020204" pitchFamily="34" charset="0"/>
              </a:rPr>
              <a:t>Usamos uma técnica automatizada que permite </a:t>
            </a:r>
            <a:r>
              <a:rPr lang="pt-BR" b="1">
                <a:latin typeface="Helvetica Light" panose="020B0403020202020204" pitchFamily="34" charset="0"/>
              </a:rPr>
              <a:t>predição</a:t>
            </a:r>
            <a:r>
              <a:rPr lang="pt-BR">
                <a:latin typeface="Helvetica Light" panose="020B0403020202020204" pitchFamily="34" charset="0"/>
              </a:rPr>
              <a:t> com base em entradas.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FAFCF-5A66-C643-9A1F-B8943825A4F6}"/>
              </a:ext>
            </a:extLst>
          </p:cNvPr>
          <p:cNvSpPr txBox="1"/>
          <p:nvPr/>
        </p:nvSpPr>
        <p:spPr>
          <a:xfrm>
            <a:off x="1389062" y="2397721"/>
            <a:ext cx="451485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73C6B6"/>
                </a:solidFill>
                <a:latin typeface="Helvetica" pitchFamily="2" charset="0"/>
              </a:rPr>
              <a:t>Variáveis empregadas:</a:t>
            </a:r>
            <a:endParaRPr lang="en-GB" sz="2800" b="1" dirty="0">
              <a:solidFill>
                <a:srgbClr val="73C6B6"/>
              </a:solidFill>
              <a:latin typeface="Helvetica" pitchFamily="2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Prazo médio de recebimento das vendas       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Títulos que empresa tem em aberto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Ativo total da empresa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Faturamento total da empresa          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Período do demonstrativo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Tempo que a empresa existe     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Capital Social da empresa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Se empresa é ou não MEI         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pt-BR" dirty="0">
                <a:latin typeface="Helvetica Light" panose="020B0403020202020204" pitchFamily="34" charset="0"/>
              </a:rPr>
              <a:t>Quantidade de solicitações de crédito da empresa requisitante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63B23-39A7-3C48-A60A-C56D5409A2FF}"/>
              </a:ext>
            </a:extLst>
          </p:cNvPr>
          <p:cNvSpPr txBox="1"/>
          <p:nvPr/>
        </p:nvSpPr>
        <p:spPr>
          <a:xfrm>
            <a:off x="6252719" y="2397721"/>
            <a:ext cx="53519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73C6B6"/>
                </a:solidFill>
                <a:latin typeface="Helvetica" pitchFamily="2" charset="0"/>
              </a:rPr>
              <a:t>Algoritmo</a:t>
            </a:r>
            <a:r>
              <a:rPr lang="en-US" sz="2800" b="1" dirty="0">
                <a:solidFill>
                  <a:srgbClr val="73C6B6"/>
                </a:solidFill>
                <a:latin typeface="Helvetica" pitchFamily="2" charset="0"/>
              </a:rPr>
              <a:t>: </a:t>
            </a:r>
          </a:p>
          <a:p>
            <a:r>
              <a:rPr lang="en-US" dirty="0">
                <a:latin typeface="Helvetica Light" panose="020B0403020202020204" pitchFamily="34" charset="0"/>
              </a:rPr>
              <a:t>O </a:t>
            </a:r>
            <a:r>
              <a:rPr lang="en-US" dirty="0" err="1">
                <a:latin typeface="Helvetica Light" panose="020B0403020202020204" pitchFamily="34" charset="0"/>
              </a:rPr>
              <a:t>melhor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resultado</a:t>
            </a:r>
            <a:r>
              <a:rPr lang="en-US">
                <a:latin typeface="Helvetica Light" panose="020B0403020202020204" pitchFamily="34" charset="0"/>
              </a:rPr>
              <a:t>: </a:t>
            </a:r>
            <a:r>
              <a:rPr lang="en-US" b="1">
                <a:latin typeface="Helvetica" pitchFamily="2" charset="0"/>
              </a:rPr>
              <a:t>Gaussian Mixture</a:t>
            </a:r>
            <a:endParaRPr lang="en-US" b="1" dirty="0">
              <a:latin typeface="Helvetica" pitchFamily="2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>
                <a:latin typeface="Helvetica Light" panose="020B0403020202020204" pitchFamily="34" charset="0"/>
              </a:rPr>
              <a:t>Como os dados têm complexidade maior, foi necessário utilizar um modelo mais robusto.</a:t>
            </a:r>
          </a:p>
          <a:p>
            <a:endParaRPr lang="en-US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>
                <a:latin typeface="Helvetica Light" panose="020B0403020202020204" pitchFamily="34" charset="0"/>
              </a:rPr>
              <a:t>Este modelo nos ajudou a encontrar os grupos expostos anteriormente.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E177A5-04D3-DA4A-9E13-EAC6F76C82CF}"/>
              </a:ext>
            </a:extLst>
          </p:cNvPr>
          <p:cNvSpPr txBox="1"/>
          <p:nvPr/>
        </p:nvSpPr>
        <p:spPr>
          <a:xfrm>
            <a:off x="982909" y="756496"/>
            <a:ext cx="5472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itchFamily="2" charset="0"/>
              </a:rPr>
              <a:t>CLUSTERIZAÇÃO</a:t>
            </a:r>
          </a:p>
        </p:txBody>
      </p:sp>
    </p:spTree>
    <p:extLst>
      <p:ext uri="{BB962C8B-B14F-4D97-AF65-F5344CB8AC3E}">
        <p14:creationId xmlns:p14="http://schemas.microsoft.com/office/powerpoint/2010/main" val="224543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1238</Words>
  <Application>Microsoft Macintosh PowerPoint</Application>
  <PresentationFormat>Widescreen</PresentationFormat>
  <Paragraphs>241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Helvetica Light</vt:lpstr>
      <vt:lpstr>HELVETICA OBLIQUE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Glaucia Orlandin</dc:creator>
  <cp:lastModifiedBy>Glaucia Orlandin</cp:lastModifiedBy>
  <cp:revision>38</cp:revision>
  <dcterms:created xsi:type="dcterms:W3CDTF">2023-03-22T21:10:35Z</dcterms:created>
  <dcterms:modified xsi:type="dcterms:W3CDTF">2023-03-24T23:45:25Z</dcterms:modified>
</cp:coreProperties>
</file>