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  <p:sldId id="269" r:id="rId9"/>
    <p:sldId id="264" r:id="rId10"/>
    <p:sldId id="270" r:id="rId11"/>
    <p:sldId id="265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F294"/>
    <a:srgbClr val="33CC33"/>
    <a:srgbClr val="66FF66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3" autoAdjust="0"/>
    <p:restoredTop sz="94660"/>
  </p:normalViewPr>
  <p:slideViewPr>
    <p:cSldViewPr snapToGrid="0">
      <p:cViewPr>
        <p:scale>
          <a:sx n="33" d="100"/>
          <a:sy n="33" d="100"/>
        </p:scale>
        <p:origin x="1434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5C1F-3B94-4213-9793-2A9E61FD5042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9706-24C7-4B77-9F1A-4C04CB1A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116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5C1F-3B94-4213-9793-2A9E61FD5042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9706-24C7-4B77-9F1A-4C04CB1A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9353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5C1F-3B94-4213-9793-2A9E61FD5042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9706-24C7-4B77-9F1A-4C04CB1A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6423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5C1F-3B94-4213-9793-2A9E61FD5042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9706-24C7-4B77-9F1A-4C04CB1A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3675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5C1F-3B94-4213-9793-2A9E61FD5042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9706-24C7-4B77-9F1A-4C04CB1A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8761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5C1F-3B94-4213-9793-2A9E61FD5042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9706-24C7-4B77-9F1A-4C04CB1A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778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5C1F-3B94-4213-9793-2A9E61FD5042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9706-24C7-4B77-9F1A-4C04CB1A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282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5C1F-3B94-4213-9793-2A9E61FD5042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9706-24C7-4B77-9F1A-4C04CB1A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2151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5C1F-3B94-4213-9793-2A9E61FD5042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9706-24C7-4B77-9F1A-4C04CB1A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187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5C1F-3B94-4213-9793-2A9E61FD5042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9706-24C7-4B77-9F1A-4C04CB1A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454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5C1F-3B94-4213-9793-2A9E61FD5042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9706-24C7-4B77-9F1A-4C04CB1A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46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95C1F-3B94-4213-9793-2A9E61FD5042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A9706-24C7-4B77-9F1A-4C04CB1A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17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../Paginas/simulador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988" y="1508592"/>
            <a:ext cx="3540403" cy="354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20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927463" y="849086"/>
            <a:ext cx="36171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QUANTO CUSTARÁ NOSSO SERVIÇO?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1491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063" y="1351135"/>
            <a:ext cx="6882580" cy="511672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5214" y="157913"/>
            <a:ext cx="10515600" cy="1202780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rgbClr val="B1F294"/>
                </a:solidFill>
              </a:rPr>
              <a:t>Diagrama banco de dados</a:t>
            </a:r>
            <a:endParaRPr lang="pt-BR" dirty="0">
              <a:solidFill>
                <a:srgbClr val="B1F294"/>
              </a:solidFill>
            </a:endParaRPr>
          </a:p>
        </p:txBody>
      </p:sp>
      <p:pic>
        <p:nvPicPr>
          <p:cNvPr id="7" name="Picture 2" descr="Uma imagem contendo bola, mesa, quarto&#10;&#10;Descrição gerada automaticamente">
            <a:extLst>
              <a:ext uri="{FF2B5EF4-FFF2-40B4-BE49-F238E27FC236}">
                <a16:creationId xmlns:a16="http://schemas.microsoft.com/office/drawing/2014/main" id="{ADAAE8E7-98FC-475F-9C81-75C93DCEC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96053" y="5256563"/>
            <a:ext cx="1803701" cy="180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31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7351" y="130320"/>
            <a:ext cx="10515600" cy="1325563"/>
          </a:xfrm>
        </p:spPr>
        <p:txBody>
          <a:bodyPr/>
          <a:lstStyle/>
          <a:p>
            <a:r>
              <a:rPr lang="pt-BR" dirty="0" err="1" smtClean="0">
                <a:solidFill>
                  <a:srgbClr val="B1F294"/>
                </a:solidFill>
                <a:latin typeface="Calibri (Corpo)Light (Títulos)"/>
              </a:rPr>
              <a:t>Backlog</a:t>
            </a:r>
            <a:endParaRPr lang="pt-BR" dirty="0">
              <a:solidFill>
                <a:srgbClr val="B1F294"/>
              </a:solidFill>
              <a:latin typeface="Calibri (Corpo)Light (Títulos)"/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8773949"/>
              </p:ext>
            </p:extLst>
          </p:nvPr>
        </p:nvGraphicFramePr>
        <p:xfrm>
          <a:off x="2027853" y="1662372"/>
          <a:ext cx="8136294" cy="4402526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rgbClr val="000000">
                      <a:alpha val="12000"/>
                    </a:srgbClr>
                  </a:outerShdw>
                </a:effectLst>
              </a:tblPr>
              <a:tblGrid>
                <a:gridCol w="1268395">
                  <a:extLst>
                    <a:ext uri="{9D8B030D-6E8A-4147-A177-3AD203B41FA5}">
                      <a16:colId xmlns:a16="http://schemas.microsoft.com/office/drawing/2014/main" val="3422996112"/>
                    </a:ext>
                  </a:extLst>
                </a:gridCol>
                <a:gridCol w="5877931">
                  <a:extLst>
                    <a:ext uri="{9D8B030D-6E8A-4147-A177-3AD203B41FA5}">
                      <a16:colId xmlns:a16="http://schemas.microsoft.com/office/drawing/2014/main" val="1186016166"/>
                    </a:ext>
                  </a:extLst>
                </a:gridCol>
                <a:gridCol w="989968">
                  <a:extLst>
                    <a:ext uri="{9D8B030D-6E8A-4147-A177-3AD203B41FA5}">
                      <a16:colId xmlns:a16="http://schemas.microsoft.com/office/drawing/2014/main" val="1057168845"/>
                    </a:ext>
                  </a:extLst>
                </a:gridCol>
              </a:tblGrid>
              <a:tr h="43715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Requisito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Classificação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052745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F1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site deve ter painel de cadastro e login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439304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F2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site deve estar linkado com o banco de dados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784080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F3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site deve ter uma </a:t>
                      </a:r>
                      <a:r>
                        <a:rPr lang="pt-B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página </a:t>
                      </a:r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para consulta e comparação de dados (gráfico)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028467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F4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site deve ter </a:t>
                      </a:r>
                      <a:r>
                        <a:rPr lang="pt-B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informações </a:t>
                      </a:r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sobre a empresa - produtos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16675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F5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site deve ter </a:t>
                      </a:r>
                      <a:r>
                        <a:rPr lang="pt-B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informações </a:t>
                      </a:r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 contato e suporte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Desejavel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460070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F6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site deve ter conexão com as redes sociais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Desejavel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745621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F7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site deve ter campo de feedback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Importante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197348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F8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banco de dados  deve ter informações sobre o consumo de energia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756860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F9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banco de dados deve ter comparações de consumo/economia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062729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F10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banco de dados deve ter os dados do usuário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162653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F11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sensor mede a luminosidade do local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784839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F12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sensor registra a luminosidade do local no sistema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863071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F13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sistema compara luminosidade do local com a luminosidade desejada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299132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F14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sistema regula a luminosidade do local deixando-a ideal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571949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F15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medidor de energia mede o gasto e envia o dado para o sistema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439171"/>
                  </a:ext>
                </a:extLst>
              </a:tr>
              <a:tr h="19456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F16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sistema registra os gastos de energia do dia e manda para o banco de dados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404034"/>
                  </a:ext>
                </a:extLst>
              </a:tr>
            </a:tbl>
          </a:graphicData>
        </a:graphic>
      </p:graphicFrame>
      <p:pic>
        <p:nvPicPr>
          <p:cNvPr id="6" name="Picture 2" descr="Uma imagem contendo bola, mesa, quarto&#10;&#10;Descrição gerada automaticamente">
            <a:extLst>
              <a:ext uri="{FF2B5EF4-FFF2-40B4-BE49-F238E27FC236}">
                <a16:creationId xmlns:a16="http://schemas.microsoft.com/office/drawing/2014/main" id="{ADAAE8E7-98FC-475F-9C81-75C93DCEC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96053" y="5256563"/>
            <a:ext cx="1803701" cy="180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48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sultado de imagem para wallpaper economia de energ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4832" y="-725599"/>
            <a:ext cx="12527403" cy="8309195"/>
          </a:xfrm>
          <a:prstGeom prst="rect">
            <a:avLst/>
          </a:prstGeom>
          <a:noFill/>
          <a:effectLst>
            <a:glow rad="127000">
              <a:schemeClr val="accent1"/>
            </a:glow>
            <a:outerShdw blurRad="50800" dist="50800" dir="5400000" algn="ctr" rotWithShape="0">
              <a:srgbClr val="000000">
                <a:alpha val="22000"/>
              </a:srgbClr>
            </a:outerShdw>
            <a:reflection stA="45000" endPos="6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69660" y="908499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pt-BR" sz="4000" b="1" dirty="0" smtClean="0">
                <a:solidFill>
                  <a:srgbClr val="B1F294"/>
                </a:solidFill>
              </a:rPr>
              <a:t>Ramo de atuação</a:t>
            </a:r>
            <a:endParaRPr lang="pt-BR" sz="4000" b="1" dirty="0">
              <a:solidFill>
                <a:srgbClr val="B1F294"/>
              </a:solidFill>
            </a:endParaRPr>
          </a:p>
        </p:txBody>
      </p:sp>
      <p:pic>
        <p:nvPicPr>
          <p:cNvPr id="1026" name="Picture 2" descr="Uma imagem contendo bola, mesa, quarto&#10;&#10;Descrição gerada automaticamente">
            <a:extLst>
              <a:ext uri="{FF2B5EF4-FFF2-40B4-BE49-F238E27FC236}">
                <a16:creationId xmlns:a16="http://schemas.microsoft.com/office/drawing/2014/main" id="{ADAAE8E7-98FC-475F-9C81-75C93DCEC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96053" y="5256563"/>
            <a:ext cx="1803701" cy="180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389473" y="2552982"/>
            <a:ext cx="5462060" cy="3655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Ramo de energia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Foco na economia e sustentabilidade.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Solução para empresas.</a:t>
            </a:r>
          </a:p>
          <a:p>
            <a:pPr algn="l"/>
            <a:r>
              <a:rPr lang="pt-BR" dirty="0">
                <a:solidFill>
                  <a:schemeClr val="bg1"/>
                </a:solidFill>
              </a:rPr>
              <a:t/>
            </a:r>
            <a:br>
              <a:rPr lang="pt-BR" dirty="0">
                <a:solidFill>
                  <a:schemeClr val="bg1"/>
                </a:solidFill>
              </a:rPr>
            </a:b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71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1735" y="159994"/>
            <a:ext cx="2702658" cy="1325563"/>
          </a:xfrm>
        </p:spPr>
        <p:txBody>
          <a:bodyPr/>
          <a:lstStyle/>
          <a:p>
            <a:r>
              <a:rPr lang="pt-BR" b="1" dirty="0" smtClean="0">
                <a:solidFill>
                  <a:srgbClr val="B1F294"/>
                </a:solidFill>
                <a:latin typeface="Calibri (Corpo)"/>
              </a:rPr>
              <a:t>Contexto</a:t>
            </a:r>
            <a:endParaRPr lang="pt-BR" b="1" dirty="0">
              <a:solidFill>
                <a:srgbClr val="B1F294"/>
              </a:solidFill>
              <a:latin typeface="Calibri (Corpo)"/>
            </a:endParaRPr>
          </a:p>
        </p:txBody>
      </p:sp>
      <p:sp>
        <p:nvSpPr>
          <p:cNvPr id="4" name="AutoShape 4" descr="Resultado de imagem para desenho de sustentabilidade/energia"/>
          <p:cNvSpPr>
            <a:spLocks noChangeAspect="1" noChangeArrowheads="1"/>
          </p:cNvSpPr>
          <p:nvPr/>
        </p:nvSpPr>
        <p:spPr bwMode="auto">
          <a:xfrm>
            <a:off x="155575" y="-144463"/>
            <a:ext cx="292294" cy="292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6" descr="Resultado de imagem para desenho de sustentabilidade/energia"/>
          <p:cNvSpPr>
            <a:spLocks noChangeAspect="1" noChangeArrowheads="1"/>
          </p:cNvSpPr>
          <p:nvPr/>
        </p:nvSpPr>
        <p:spPr bwMode="auto">
          <a:xfrm>
            <a:off x="307975" y="7937"/>
            <a:ext cx="292294" cy="292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" name="Picture 2" descr="Uma imagem contendo bola, mesa, quarto&#10;&#10;Descrição gerada automaticamente">
            <a:extLst>
              <a:ext uri="{FF2B5EF4-FFF2-40B4-BE49-F238E27FC236}">
                <a16:creationId xmlns:a16="http://schemas.microsoft.com/office/drawing/2014/main" id="{ADAAE8E7-98FC-475F-9C81-75C93DCEC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96053" y="5256563"/>
            <a:ext cx="1803701" cy="180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0503"/>
            <a:ext cx="4812285" cy="3018356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074" y="1141846"/>
            <a:ext cx="4102926" cy="4114717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5520052" y="2749516"/>
            <a:ext cx="4214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Impacto ambiental</a:t>
            </a:r>
          </a:p>
          <a:p>
            <a:endParaRPr lang="pt-BR" sz="2400" dirty="0" smtClean="0">
              <a:solidFill>
                <a:schemeClr val="bg1"/>
              </a:solidFill>
            </a:endParaRPr>
          </a:p>
          <a:p>
            <a:r>
              <a:rPr lang="pt-BR" sz="2400" dirty="0" smtClean="0">
                <a:solidFill>
                  <a:schemeClr val="bg1"/>
                </a:solidFill>
              </a:rPr>
              <a:t>Impacto econômico</a:t>
            </a:r>
          </a:p>
        </p:txBody>
      </p:sp>
    </p:spTree>
    <p:extLst>
      <p:ext uri="{BB962C8B-B14F-4D97-AF65-F5344CB8AC3E}">
        <p14:creationId xmlns:p14="http://schemas.microsoft.com/office/powerpoint/2010/main" val="127256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Resultado de imagem para wallpaper economia de energi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36"/>
          <a:stretch/>
        </p:blipFill>
        <p:spPr bwMode="auto">
          <a:xfrm>
            <a:off x="-222862" y="-880343"/>
            <a:ext cx="12527403" cy="7890744"/>
          </a:xfrm>
          <a:prstGeom prst="rect">
            <a:avLst/>
          </a:prstGeom>
          <a:noFill/>
          <a:effectLst>
            <a:glow rad="127000">
              <a:schemeClr val="accent1"/>
            </a:glow>
            <a:outerShdw blurRad="50800" dist="50800" dir="5400000" algn="ctr" rotWithShape="0">
              <a:srgbClr val="000000">
                <a:alpha val="22000"/>
              </a:srgbClr>
            </a:outerShdw>
            <a:reflection stA="45000" endPos="6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-103076"/>
            <a:ext cx="2540526" cy="1196813"/>
          </a:xfrm>
        </p:spPr>
        <p:txBody>
          <a:bodyPr>
            <a:normAutofit/>
          </a:bodyPr>
          <a:lstStyle/>
          <a:p>
            <a:r>
              <a:rPr lang="pt-BR" sz="4800" dirty="0" smtClean="0">
                <a:solidFill>
                  <a:srgbClr val="B1F294"/>
                </a:solidFill>
                <a:latin typeface="Calibri (Corpo)"/>
              </a:rPr>
              <a:t>Desafio</a:t>
            </a:r>
            <a:endParaRPr lang="pt-BR" sz="4800" dirty="0">
              <a:solidFill>
                <a:srgbClr val="B1F294"/>
              </a:solidFill>
              <a:latin typeface="Calibri (Corpo)"/>
            </a:endParaRP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0" y="1871003"/>
            <a:ext cx="6330462" cy="4156955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Eliminar gastos desnecessários com </a:t>
            </a:r>
            <a:r>
              <a:rPr lang="pt-BR" dirty="0">
                <a:solidFill>
                  <a:schemeClr val="bg1"/>
                </a:solidFill>
              </a:rPr>
              <a:t>energia</a:t>
            </a:r>
            <a:r>
              <a:rPr lang="pt-BR" dirty="0" smtClean="0">
                <a:solidFill>
                  <a:schemeClr val="bg1"/>
                </a:solidFill>
              </a:rPr>
              <a:t>.</a:t>
            </a:r>
            <a:endParaRPr lang="pt-BR" dirty="0">
              <a:solidFill>
                <a:schemeClr val="bg1"/>
              </a:solidFill>
            </a:endParaRPr>
          </a:p>
          <a:p>
            <a:pPr algn="l"/>
            <a:endParaRPr lang="pt-BR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Sustentabilidade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  <a:p>
            <a:pPr algn="l"/>
            <a:endParaRPr lang="pt-BR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Administração </a:t>
            </a:r>
            <a:r>
              <a:rPr lang="pt-BR" dirty="0">
                <a:solidFill>
                  <a:schemeClr val="bg1"/>
                </a:solidFill>
              </a:rPr>
              <a:t>dos </a:t>
            </a:r>
            <a:r>
              <a:rPr lang="pt-BR" dirty="0" smtClean="0">
                <a:solidFill>
                  <a:schemeClr val="bg1"/>
                </a:solidFill>
              </a:rPr>
              <a:t>recursos.</a:t>
            </a:r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8" name="Picture 2" descr="Uma imagem contendo bola, mesa, quarto&#10;&#10;Descrição gerada automaticamente">
            <a:extLst>
              <a:ext uri="{FF2B5EF4-FFF2-40B4-BE49-F238E27FC236}">
                <a16:creationId xmlns:a16="http://schemas.microsoft.com/office/drawing/2014/main" id="{ADAAE8E7-98FC-475F-9C81-75C93DCEC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96053" y="5256563"/>
            <a:ext cx="1803701" cy="180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02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500745" cy="1325563"/>
          </a:xfrm>
        </p:spPr>
        <p:txBody>
          <a:bodyPr/>
          <a:lstStyle/>
          <a:p>
            <a:r>
              <a:rPr lang="pt-BR" dirty="0" smtClean="0">
                <a:solidFill>
                  <a:srgbClr val="B1F294"/>
                </a:solidFill>
                <a:latin typeface="Calibri (Corpo)"/>
              </a:rPr>
              <a:t>Proposta</a:t>
            </a:r>
            <a:endParaRPr lang="pt-BR" dirty="0">
              <a:solidFill>
                <a:srgbClr val="B1F294"/>
              </a:solidFill>
              <a:latin typeface="Calibri (Corpo)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B4942A-53F3-4287-93BF-1B226991BED6}"/>
              </a:ext>
            </a:extLst>
          </p:cNvPr>
          <p:cNvSpPr txBox="1"/>
          <p:nvPr/>
        </p:nvSpPr>
        <p:spPr>
          <a:xfrm>
            <a:off x="6096000" y="1690688"/>
            <a:ext cx="464233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Instalação de sensores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Captação de informações.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Compreensão de dados.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Armazenamento de registro.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Administração efetiva.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Execução de informações.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Economia.</a:t>
            </a:r>
          </a:p>
        </p:txBody>
      </p:sp>
      <p:pic>
        <p:nvPicPr>
          <p:cNvPr id="6" name="Picture 2" descr="Uma imagem contendo bola, mesa, quarto&#10;&#10;Descrição gerada automaticamente">
            <a:extLst>
              <a:ext uri="{FF2B5EF4-FFF2-40B4-BE49-F238E27FC236}">
                <a16:creationId xmlns:a16="http://schemas.microsoft.com/office/drawing/2014/main" id="{ADAAE8E7-98FC-475F-9C81-75C93DCEC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96053" y="5256563"/>
            <a:ext cx="1803701" cy="180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184320" cy="418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99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2525" y="29307"/>
            <a:ext cx="9742714" cy="12954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rgbClr val="B1F294"/>
                </a:solidFill>
                <a:latin typeface="Calibri (Corpo)"/>
              </a:rPr>
              <a:t>Diagrama de solução: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932" y="1207142"/>
            <a:ext cx="9208479" cy="4651382"/>
          </a:xfrm>
          <a:prstGeom prst="rect">
            <a:avLst/>
          </a:prstGeom>
        </p:spPr>
      </p:pic>
      <p:pic>
        <p:nvPicPr>
          <p:cNvPr id="5" name="Picture 2" descr="Uma imagem contendo bola, mesa, quarto&#10;&#10;Descrição gerada automaticamente">
            <a:extLst>
              <a:ext uri="{FF2B5EF4-FFF2-40B4-BE49-F238E27FC236}">
                <a16:creationId xmlns:a16="http://schemas.microsoft.com/office/drawing/2014/main" id="{ADAAE8E7-98FC-475F-9C81-75C93DCEC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96053" y="5256563"/>
            <a:ext cx="1803701" cy="180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87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3955" y="-28135"/>
            <a:ext cx="10444089" cy="13255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Protótipo de nosso site</a:t>
            </a:r>
            <a:r>
              <a:rPr lang="pt-BR" dirty="0"/>
              <a:t>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95" y="0"/>
            <a:ext cx="101592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0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3" y="15639"/>
            <a:ext cx="11298125" cy="684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37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1475" y="492370"/>
            <a:ext cx="11500120" cy="77921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pt-BR" sz="4800" b="1" dirty="0">
                <a:solidFill>
                  <a:srgbClr val="B1F294"/>
                </a:solidFill>
              </a:rPr>
              <a:t>Quanto você </a:t>
            </a:r>
            <a:r>
              <a:rPr lang="pt-BR" sz="4800" b="1" dirty="0" smtClean="0">
                <a:solidFill>
                  <a:srgbClr val="B1F294"/>
                </a:solidFill>
              </a:rPr>
              <a:t>pode economizar </a:t>
            </a:r>
            <a:r>
              <a:rPr lang="pt-BR" sz="4800" b="1" dirty="0">
                <a:solidFill>
                  <a:srgbClr val="B1F294"/>
                </a:solidFill>
              </a:rPr>
              <a:t>com nossa solução?</a:t>
            </a:r>
            <a:endParaRPr lang="en-US" sz="4700" b="1" dirty="0">
              <a:solidFill>
                <a:srgbClr val="B1F294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4FD0030-1AD1-4D6F-998B-E6084B8DBBDE}"/>
              </a:ext>
            </a:extLst>
          </p:cNvPr>
          <p:cNvSpPr txBox="1"/>
          <p:nvPr/>
        </p:nvSpPr>
        <p:spPr>
          <a:xfrm>
            <a:off x="1247957" y="4042872"/>
            <a:ext cx="60241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</a:rPr>
              <a:t>UTILIZE </a:t>
            </a:r>
            <a:r>
              <a:rPr lang="pt-BR" sz="2000" b="1" dirty="0">
                <a:solidFill>
                  <a:schemeClr val="bg1"/>
                </a:solidFill>
              </a:rPr>
              <a:t>NOSSO </a:t>
            </a:r>
            <a:r>
              <a:rPr lang="pt-BR" sz="2000" b="1" u="sng" dirty="0">
                <a:solidFill>
                  <a:schemeClr val="bg1"/>
                </a:solidFill>
                <a:hlinkClick r:id="rId2" action="ppaction://hlinkfile"/>
              </a:rPr>
              <a:t>SIMULADOR FINANCEIRO</a:t>
            </a:r>
            <a:r>
              <a:rPr lang="pt-BR" sz="2000" b="1" dirty="0">
                <a:solidFill>
                  <a:schemeClr val="bg1"/>
                </a:solidFill>
              </a:rPr>
              <a:t> </a:t>
            </a:r>
            <a:r>
              <a:rPr lang="pt-BR" sz="2000" b="1" dirty="0" smtClean="0">
                <a:solidFill>
                  <a:schemeClr val="bg1"/>
                </a:solidFill>
              </a:rPr>
              <a:t> PARA SABER UMA MÉDIA DE ECONOMIA.</a:t>
            </a:r>
            <a:endParaRPr lang="pt-BR" sz="2000" b="1" dirty="0">
              <a:solidFill>
                <a:schemeClr val="bg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247957" y="2584170"/>
            <a:ext cx="60672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</a:rPr>
              <a:t>DE ACORDO COM NOSSAS PESQUISAS, PODE-SE ECONOMIZAR, EM MÉDIA, </a:t>
            </a:r>
            <a:r>
              <a:rPr lang="pt-BR" sz="2000" b="1" dirty="0" smtClean="0">
                <a:solidFill>
                  <a:schemeClr val="bg1"/>
                </a:solidFill>
              </a:rPr>
              <a:t>ATÉ 25</a:t>
            </a:r>
            <a:r>
              <a:rPr lang="pt-BR" sz="2000" b="1" dirty="0" smtClean="0">
                <a:solidFill>
                  <a:schemeClr val="bg1"/>
                </a:solidFill>
              </a:rPr>
              <a:t>% DO CONSUMO DE ENERGIA ELÉTRICA VOLTADO PARA A ILUMINAÇÃO</a:t>
            </a:r>
            <a:r>
              <a:rPr lang="pt-BR" b="1" dirty="0" smtClean="0">
                <a:solidFill>
                  <a:schemeClr val="bg1"/>
                </a:solidFill>
              </a:rPr>
              <a:t>. 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5" name="Picture 2" descr="Uma imagem contendo bola, mesa, quarto&#10;&#10;Descrição gerada automaticamente">
            <a:extLst>
              <a:ext uri="{FF2B5EF4-FFF2-40B4-BE49-F238E27FC236}">
                <a16:creationId xmlns:a16="http://schemas.microsoft.com/office/drawing/2014/main" id="{ADAAE8E7-98FC-475F-9C81-75C93DCEC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96053" y="5256563"/>
            <a:ext cx="1803701" cy="180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87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</TotalTime>
  <Words>322</Words>
  <Application>Microsoft Office PowerPoint</Application>
  <PresentationFormat>Widescreen</PresentationFormat>
  <Paragraphs>88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(Corpo)</vt:lpstr>
      <vt:lpstr>Calibri (Corpo)Light (Títulos)</vt:lpstr>
      <vt:lpstr>Calibri Light</vt:lpstr>
      <vt:lpstr>Office Theme</vt:lpstr>
      <vt:lpstr>Apresentação do PowerPoint</vt:lpstr>
      <vt:lpstr>Apresentação do PowerPoint</vt:lpstr>
      <vt:lpstr>Contexto</vt:lpstr>
      <vt:lpstr>Desafio</vt:lpstr>
      <vt:lpstr>Proposta</vt:lpstr>
      <vt:lpstr>Diagrama de solução:</vt:lpstr>
      <vt:lpstr>Protótipo de nosso site:</vt:lpstr>
      <vt:lpstr>Apresentação do PowerPoint</vt:lpstr>
      <vt:lpstr>Quanto você pode economizar com nossa solução?</vt:lpstr>
      <vt:lpstr>Apresentação do PowerPoint</vt:lpstr>
      <vt:lpstr>Diagrama banco de dados</vt:lpstr>
      <vt:lpstr>Backlog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23</cp:revision>
  <dcterms:created xsi:type="dcterms:W3CDTF">2020-03-05T23:36:55Z</dcterms:created>
  <dcterms:modified xsi:type="dcterms:W3CDTF">2020-03-11T16:36:54Z</dcterms:modified>
</cp:coreProperties>
</file>