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9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F294"/>
    <a:srgbClr val="33CC33"/>
    <a:srgbClr val="66FF66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16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353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42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67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76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77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282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15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87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454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46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95C1F-3B94-4213-9793-2A9E61FD5042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17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988" y="1508592"/>
            <a:ext cx="3540403" cy="354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20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1475" y="492370"/>
            <a:ext cx="11500120" cy="77921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pt-BR" sz="4800" b="1" dirty="0">
                <a:solidFill>
                  <a:srgbClr val="B1F294"/>
                </a:solidFill>
              </a:rPr>
              <a:t>Quanto você </a:t>
            </a:r>
            <a:r>
              <a:rPr lang="pt-BR" sz="4800" b="1" dirty="0" smtClean="0">
                <a:solidFill>
                  <a:srgbClr val="B1F294"/>
                </a:solidFill>
              </a:rPr>
              <a:t>pode economizar </a:t>
            </a:r>
            <a:r>
              <a:rPr lang="pt-BR" sz="4800" b="1" dirty="0">
                <a:solidFill>
                  <a:srgbClr val="B1F294"/>
                </a:solidFill>
              </a:rPr>
              <a:t>com nossa solução?</a:t>
            </a:r>
            <a:endParaRPr lang="en-US" sz="4700" b="1" dirty="0">
              <a:solidFill>
                <a:srgbClr val="B1F294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4FD0030-1AD1-4D6F-998B-E6084B8DBBDE}"/>
              </a:ext>
            </a:extLst>
          </p:cNvPr>
          <p:cNvSpPr txBox="1"/>
          <p:nvPr/>
        </p:nvSpPr>
        <p:spPr>
          <a:xfrm>
            <a:off x="1247957" y="4042872"/>
            <a:ext cx="6024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UTILIZE </a:t>
            </a:r>
            <a:r>
              <a:rPr lang="pt-BR" sz="2000" b="1" dirty="0">
                <a:solidFill>
                  <a:schemeClr val="bg1"/>
                </a:solidFill>
              </a:rPr>
              <a:t>NOSSO </a:t>
            </a:r>
            <a:r>
              <a:rPr lang="pt-BR" sz="2000" b="1" u="sng" dirty="0">
                <a:solidFill>
                  <a:schemeClr val="bg1"/>
                </a:solidFill>
              </a:rPr>
              <a:t>SIMULADOR FINANCEIRO</a:t>
            </a:r>
            <a:r>
              <a:rPr lang="pt-BR" sz="2000" b="1" dirty="0">
                <a:solidFill>
                  <a:schemeClr val="bg1"/>
                </a:solidFill>
              </a:rPr>
              <a:t> </a:t>
            </a:r>
            <a:r>
              <a:rPr lang="pt-BR" sz="2000" b="1" dirty="0" smtClean="0">
                <a:solidFill>
                  <a:schemeClr val="bg1"/>
                </a:solidFill>
              </a:rPr>
              <a:t> PARA SABER UMA MÉDIA DE ECONOMIA.</a:t>
            </a:r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247957" y="2584170"/>
            <a:ext cx="60672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DE ACORDO COM NOSSAS PESQUISAS, PODE-SE ECONOMIZAR, EM MÉDIA, DE 23 A 25% DO CONSUMO DE ENERGIA ELÉTRICA VOLTADO PARA A ILUMINAÇÃO</a:t>
            </a:r>
            <a:r>
              <a:rPr lang="pt-BR" b="1" dirty="0" smtClean="0">
                <a:solidFill>
                  <a:schemeClr val="bg1"/>
                </a:solidFill>
              </a:rPr>
              <a:t>. 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87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5214" y="157913"/>
            <a:ext cx="10515600" cy="120278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B1F294"/>
                </a:solidFill>
              </a:rPr>
              <a:t>Diagrama banco de dados</a:t>
            </a:r>
            <a:endParaRPr lang="pt-BR" dirty="0">
              <a:solidFill>
                <a:srgbClr val="B1F294"/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153" y="1360692"/>
            <a:ext cx="6869722" cy="5107166"/>
          </a:xfrm>
        </p:spPr>
      </p:pic>
      <p:pic>
        <p:nvPicPr>
          <p:cNvPr id="7" name="Picture 2" descr="Uma imagem contendo bola, mesa, quarto&#10;&#10;Descrição gerada automaticamente">
            <a:extLst>
              <a:ext uri="{FF2B5EF4-FFF2-40B4-BE49-F238E27FC236}">
                <a16:creationId xmlns:a16="http://schemas.microsoft.com/office/drawing/2014/main" id="{ADAAE8E7-98FC-475F-9C81-75C93DCEC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96053" y="5256563"/>
            <a:ext cx="1803701" cy="180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31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sultado de imagem para wallpaper economia de energ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4832" y="-725599"/>
            <a:ext cx="12527403" cy="8309195"/>
          </a:xfrm>
          <a:prstGeom prst="rect">
            <a:avLst/>
          </a:prstGeom>
          <a:noFill/>
          <a:effectLst>
            <a:glow rad="127000">
              <a:schemeClr val="accent1"/>
            </a:glow>
            <a:outerShdw blurRad="50800" dist="50800" dir="5400000" algn="ctr" rotWithShape="0">
              <a:srgbClr val="000000">
                <a:alpha val="22000"/>
              </a:srgbClr>
            </a:outerShdw>
            <a:reflection stA="45000" endPos="6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69660" y="908499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pt-BR" sz="4000" b="1" dirty="0" smtClean="0">
                <a:solidFill>
                  <a:srgbClr val="B1F294"/>
                </a:solidFill>
              </a:rPr>
              <a:t>Ramo de atuação</a:t>
            </a:r>
            <a:endParaRPr lang="pt-BR" sz="4000" b="1" dirty="0">
              <a:solidFill>
                <a:srgbClr val="B1F294"/>
              </a:solidFill>
            </a:endParaRPr>
          </a:p>
        </p:txBody>
      </p:sp>
      <p:pic>
        <p:nvPicPr>
          <p:cNvPr id="1026" name="Picture 2" descr="Uma imagem contendo bola, mesa, quarto&#10;&#10;Descrição gerada automaticamente">
            <a:extLst>
              <a:ext uri="{FF2B5EF4-FFF2-40B4-BE49-F238E27FC236}">
                <a16:creationId xmlns:a16="http://schemas.microsoft.com/office/drawing/2014/main" id="{ADAAE8E7-98FC-475F-9C81-75C93DCEC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96053" y="5256563"/>
            <a:ext cx="1803701" cy="180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389473" y="2552982"/>
            <a:ext cx="5462060" cy="3655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Ramo de energia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Foco na economia e sustentabilidade.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Solução para empresas.</a:t>
            </a:r>
          </a:p>
          <a:p>
            <a:pPr algn="l"/>
            <a:r>
              <a:rPr lang="pt-BR" dirty="0">
                <a:solidFill>
                  <a:schemeClr val="bg1"/>
                </a:solidFill>
              </a:rPr>
              <a:t/>
            </a:r>
            <a:br>
              <a:rPr lang="pt-BR" dirty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71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B1F294"/>
                </a:solidFill>
                <a:latin typeface="Calibri (Corpo)"/>
              </a:rPr>
              <a:t>Contexto</a:t>
            </a:r>
            <a:endParaRPr lang="pt-BR" b="1" dirty="0">
              <a:solidFill>
                <a:srgbClr val="B1F294"/>
              </a:solidFill>
              <a:latin typeface="Calibri (Corpo)"/>
            </a:endParaRPr>
          </a:p>
        </p:txBody>
      </p:sp>
      <p:pic>
        <p:nvPicPr>
          <p:cNvPr id="4098" name="Picture 2" descr="Resultado de imagem para desenho gasto de energi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746" y="1977018"/>
            <a:ext cx="4832640" cy="303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Resultado de imagem para desenho de sustentabilidade/energia"/>
          <p:cNvSpPr>
            <a:spLocks noChangeAspect="1" noChangeArrowheads="1"/>
          </p:cNvSpPr>
          <p:nvPr/>
        </p:nvSpPr>
        <p:spPr bwMode="auto">
          <a:xfrm>
            <a:off x="155575" y="-144463"/>
            <a:ext cx="292294" cy="29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6" descr="Resultado de imagem para desenho de sustentabilidade/energia"/>
          <p:cNvSpPr>
            <a:spLocks noChangeAspect="1" noChangeArrowheads="1"/>
          </p:cNvSpPr>
          <p:nvPr/>
        </p:nvSpPr>
        <p:spPr bwMode="auto">
          <a:xfrm>
            <a:off x="307975" y="7937"/>
            <a:ext cx="292294" cy="29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104" name="Picture 8" descr="Resultado de imagem para desenho de sustentabilidade/energ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959" y="1688075"/>
            <a:ext cx="3320598" cy="332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Uma imagem contendo bola, mesa, quarto&#10;&#10;Descrição gerada automaticamente">
            <a:extLst>
              <a:ext uri="{FF2B5EF4-FFF2-40B4-BE49-F238E27FC236}">
                <a16:creationId xmlns:a16="http://schemas.microsoft.com/office/drawing/2014/main" id="{ADAAE8E7-98FC-475F-9C81-75C93DCEC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96053" y="5256563"/>
            <a:ext cx="1803701" cy="180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56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sultado de imagem para wallpaper economia de energ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862" y="-880344"/>
            <a:ext cx="12527403" cy="8309195"/>
          </a:xfrm>
          <a:prstGeom prst="rect">
            <a:avLst/>
          </a:prstGeom>
          <a:noFill/>
          <a:effectLst>
            <a:glow rad="127000">
              <a:schemeClr val="accent1"/>
            </a:glow>
            <a:outerShdw blurRad="50800" dist="50800" dir="5400000" algn="ctr" rotWithShape="0">
              <a:srgbClr val="000000">
                <a:alpha val="22000"/>
              </a:srgbClr>
            </a:outerShdw>
            <a:reflection stA="45000" endPos="6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227910" y="0"/>
            <a:ext cx="9144000" cy="1196813"/>
          </a:xfrm>
        </p:spPr>
        <p:txBody>
          <a:bodyPr>
            <a:normAutofit/>
          </a:bodyPr>
          <a:lstStyle/>
          <a:p>
            <a:r>
              <a:rPr lang="pt-BR" sz="4800" dirty="0" smtClean="0">
                <a:solidFill>
                  <a:srgbClr val="B1F294"/>
                </a:solidFill>
                <a:latin typeface="Calibri (Corpo)"/>
              </a:rPr>
              <a:t>Qual o nosso desafio ?</a:t>
            </a:r>
            <a:endParaRPr lang="pt-BR" sz="4800" dirty="0">
              <a:solidFill>
                <a:srgbClr val="B1F294"/>
              </a:solidFill>
              <a:latin typeface="Calibri (Corpo)"/>
            </a:endParaRP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0" y="1871003"/>
            <a:ext cx="6330462" cy="415695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Eliminar g</a:t>
            </a:r>
            <a:r>
              <a:rPr lang="pt-BR" dirty="0" smtClean="0">
                <a:solidFill>
                  <a:schemeClr val="bg1"/>
                </a:solidFill>
              </a:rPr>
              <a:t>astos desnecessários com </a:t>
            </a:r>
            <a:r>
              <a:rPr lang="pt-BR" dirty="0">
                <a:solidFill>
                  <a:schemeClr val="bg1"/>
                </a:solidFill>
              </a:rPr>
              <a:t>energia</a:t>
            </a:r>
            <a:r>
              <a:rPr lang="pt-BR" dirty="0" smtClean="0">
                <a:solidFill>
                  <a:schemeClr val="bg1"/>
                </a:solidFill>
              </a:rPr>
              <a:t>.</a:t>
            </a:r>
            <a:endParaRPr lang="pt-BR" dirty="0">
              <a:solidFill>
                <a:schemeClr val="bg1"/>
              </a:solidFill>
            </a:endParaRPr>
          </a:p>
          <a:p>
            <a:pPr algn="l"/>
            <a:endParaRPr lang="pt-BR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Sustentabilidade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pPr algn="l"/>
            <a:endParaRPr lang="pt-BR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Administração </a:t>
            </a:r>
            <a:r>
              <a:rPr lang="pt-BR" dirty="0">
                <a:solidFill>
                  <a:schemeClr val="bg1"/>
                </a:solidFill>
              </a:rPr>
              <a:t>dos </a:t>
            </a:r>
            <a:r>
              <a:rPr lang="pt-BR" dirty="0" smtClean="0">
                <a:solidFill>
                  <a:schemeClr val="bg1"/>
                </a:solidFill>
              </a:rPr>
              <a:t>recursos.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Picture 2" descr="Uma imagem contendo bola, mesa, quarto&#10;&#10;Descrição gerada automaticamente">
            <a:extLst>
              <a:ext uri="{FF2B5EF4-FFF2-40B4-BE49-F238E27FC236}">
                <a16:creationId xmlns:a16="http://schemas.microsoft.com/office/drawing/2014/main" id="{ADAAE8E7-98FC-475F-9C81-75C93DCEC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96053" y="5256563"/>
            <a:ext cx="1803701" cy="180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02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B1F294"/>
                </a:solidFill>
                <a:latin typeface="Calibri (Corpo)"/>
              </a:rPr>
              <a:t>Proposta </a:t>
            </a:r>
            <a:r>
              <a:rPr lang="pt-BR" dirty="0" smtClean="0">
                <a:solidFill>
                  <a:srgbClr val="B1F294"/>
                </a:solidFill>
                <a:latin typeface="Calibri (Corpo)"/>
              </a:rPr>
              <a:t>empresarial</a:t>
            </a:r>
            <a:endParaRPr lang="pt-BR" dirty="0">
              <a:solidFill>
                <a:srgbClr val="B1F294"/>
              </a:solidFill>
              <a:latin typeface="Calibri (Corpo)"/>
            </a:endParaRPr>
          </a:p>
        </p:txBody>
      </p:sp>
      <p:pic>
        <p:nvPicPr>
          <p:cNvPr id="5122" name="Picture 2" descr="Resultado de imagem para desenho soluçã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192924" cy="419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5B4942A-53F3-4287-93BF-1B226991BED6}"/>
              </a:ext>
            </a:extLst>
          </p:cNvPr>
          <p:cNvSpPr txBox="1"/>
          <p:nvPr/>
        </p:nvSpPr>
        <p:spPr>
          <a:xfrm>
            <a:off x="6096000" y="1690688"/>
            <a:ext cx="464233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Instalação de sensores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Captação de informações.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Compreensão de dados.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Armazenamento de registro.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Administração efetiva.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Execução de informações.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Economia.</a:t>
            </a:r>
          </a:p>
        </p:txBody>
      </p:sp>
      <p:pic>
        <p:nvPicPr>
          <p:cNvPr id="6" name="Picture 2" descr="Uma imagem contendo bola, mesa, quarto&#10;&#10;Descrição gerada automaticamente">
            <a:extLst>
              <a:ext uri="{FF2B5EF4-FFF2-40B4-BE49-F238E27FC236}">
                <a16:creationId xmlns:a16="http://schemas.microsoft.com/office/drawing/2014/main" id="{ADAAE8E7-98FC-475F-9C81-75C93DCEC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96053" y="5256563"/>
            <a:ext cx="1803701" cy="180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99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2525" y="29307"/>
            <a:ext cx="9742714" cy="12954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rgbClr val="B1F294"/>
                </a:solidFill>
                <a:latin typeface="Calibri (Corpo)"/>
              </a:rPr>
              <a:t>Diagrama de solução:</a:t>
            </a:r>
          </a:p>
        </p:txBody>
      </p:sp>
      <p:pic>
        <p:nvPicPr>
          <p:cNvPr id="7170" name="Picture 2" descr="https://brazilsouth1-mediap.svc.ms/transform/thumbnail?provider=spo&amp;inputFormat=jpg&amp;cs=fFNQTw&amp;docid=https%3A%2F%2Fbandteccom-my.sharepoint.com%3A443%2F_api%2Fv2.0%2Fdrives%2Fb!tUxp_OrpOk2OUcFQxp1-BVEtgob1AopIgPMLYh58MXqBjxYfgz8zS58M7BUrzj-Y%2Fitems%2F01IAFFPTE5W2VHUZ3NWFDJVKEM7L5JVXPL%3Fversion%3DPublished&amp;access_token=eyJ0eXAiOiJKV1QiLCJhbGciOiJub25lIn0.eyJhdWQiOiIwMDAwMDAwMy0wMDAwLTBmZjEtY2UwMC0wMDAwMDAwMDAwMDAvYmFuZHRlY2NvbS1teS5zaGFyZXBvaW50LmNvbUBmZDUwYjQ1Ny04NGUwLTQwMGMtODBmMi00NjBmMjhlYjQxYTYiLCJpc3MiOiIwMDAwMDAwMy0wMDAwLTBmZjEtY2UwMC0wMDAwMDAwMDAwMDAiLCJuYmYiOiIxNTgzNDQyMjUwIiwiZXhwIjoiMTU4MzQ2Mzg1MCIsImVuZHBvaW50dXJsIjoiMmx5YnBpam1kbkNGZ1ZaNjFJVTV0WFZKZ0E4Tyt3cFNxejM3YVlibENWST0iLCJlbmRwb2ludHVybExlbmd0aCI6IjEyMCIsImlzbG9vcGJhY2siOiJUcnVlIiwiY2lkIjoiTURKbFlqTmlPV1l0WXpBeU9DMHdNREF3TFRVM09HRXRZVEZtTm1VNFptRmhNMlU1IiwidmVyIjoiaGFzaGVkcHJvb2Z0b2tlbiIsInNpdGVpZCI6IlptTTJPVFJqWWpVdFpUbGxZUzAwWkROaExUaGxOVEV0WXpFMU1HTTJPV1EzWlRBMSIsIm5hbWVpZCI6IjAjLmZ8bWVtYmVyc2hpcHxkaW9nby5tb3VyYUBiYW5kdGVjLmNvbS5iciIsIm5paSI6Im1pY3Jvc29mdC5zaGFyZXBvaW50IiwiaXN1c2VyIjoidHJ1ZSIsImNhY2hla2V5IjoiMGguZnxtZW1iZXJzaGlwfDEwMDMyMDAwOTg0MWY2MmVAbGl2ZS5jb20iLCJ0dCI6IjAiLCJ1c2VQZXJzaXN0ZW50Q29va2llIjoiMiJ9.QXFoQjZtWDVlSU5jTjFsY21qSlp6aWVvV2RjWmN6SThoR21xcmVmazVNRT0&amp;encodeFailures=1&amp;srcWidth=&amp;srcHeight=&amp;width=1038&amp;height=584&amp;action=Ac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971843"/>
            <a:ext cx="988695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87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7351" y="130320"/>
            <a:ext cx="10515600" cy="1325563"/>
          </a:xfrm>
        </p:spPr>
        <p:txBody>
          <a:bodyPr/>
          <a:lstStyle/>
          <a:p>
            <a:r>
              <a:rPr lang="pt-BR" dirty="0" err="1" smtClean="0">
                <a:solidFill>
                  <a:srgbClr val="B1F294"/>
                </a:solidFill>
                <a:latin typeface="Calibri (Corpo)Light (Títulos)"/>
              </a:rPr>
              <a:t>Backlog</a:t>
            </a:r>
            <a:endParaRPr lang="pt-BR" dirty="0">
              <a:solidFill>
                <a:srgbClr val="B1F294"/>
              </a:solidFill>
              <a:latin typeface="Calibri (Corpo)Light (Títulos)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8773949"/>
              </p:ext>
            </p:extLst>
          </p:nvPr>
        </p:nvGraphicFramePr>
        <p:xfrm>
          <a:off x="2027853" y="1662372"/>
          <a:ext cx="8136294" cy="4402526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rgbClr val="000000">
                      <a:alpha val="12000"/>
                    </a:srgbClr>
                  </a:outerShdw>
                </a:effectLst>
              </a:tblPr>
              <a:tblGrid>
                <a:gridCol w="1268395">
                  <a:extLst>
                    <a:ext uri="{9D8B030D-6E8A-4147-A177-3AD203B41FA5}">
                      <a16:colId xmlns:a16="http://schemas.microsoft.com/office/drawing/2014/main" val="3422996112"/>
                    </a:ext>
                  </a:extLst>
                </a:gridCol>
                <a:gridCol w="5877931">
                  <a:extLst>
                    <a:ext uri="{9D8B030D-6E8A-4147-A177-3AD203B41FA5}">
                      <a16:colId xmlns:a16="http://schemas.microsoft.com/office/drawing/2014/main" val="1186016166"/>
                    </a:ext>
                  </a:extLst>
                </a:gridCol>
                <a:gridCol w="989968">
                  <a:extLst>
                    <a:ext uri="{9D8B030D-6E8A-4147-A177-3AD203B41FA5}">
                      <a16:colId xmlns:a16="http://schemas.microsoft.com/office/drawing/2014/main" val="1057168845"/>
                    </a:ext>
                  </a:extLst>
                </a:gridCol>
              </a:tblGrid>
              <a:tr h="43715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Requisito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Classificação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052745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F1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site deve ter painel de cadastro e login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439304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F2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site deve estar linkado com o banco de dados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784080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F3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site deve ter uma </a:t>
                      </a:r>
                      <a:r>
                        <a:rPr lang="pt-B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página </a:t>
                      </a:r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para consulta e comparação de dados (gráfico)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028467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F4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site deve ter </a:t>
                      </a:r>
                      <a:r>
                        <a:rPr lang="pt-B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informações </a:t>
                      </a:r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sobre a empresa - produtos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16675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site deve ter </a:t>
                      </a:r>
                      <a:r>
                        <a:rPr lang="pt-B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informações </a:t>
                      </a:r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 contato e suporte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Desejavel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460070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F6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site deve ter conexão com as redes sociais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Desejavel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745621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F7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site deve ter campo de feedback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Importante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197348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F8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banco de dados  deve ter informações sobre o consumo de energia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756860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F9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banco de dados deve ter comparações de consumo/economia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062729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F10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banco de dados deve ter os dados do usuário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162653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F11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sensor mede a luminosidade do local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784839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F12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sensor registra a luminosidade do local no sistema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863071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F13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sistema compara luminosidade do local com a luminosidade desejada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299132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F14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sistema regula a luminosidade do local deixando-a ideal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571949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F15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medidor de energia mede o gasto e envia o dado para o sistema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439171"/>
                  </a:ext>
                </a:extLst>
              </a:tr>
              <a:tr h="19456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F16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sistema registra os gastos de energia do dia e manda para o banco de dados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404034"/>
                  </a:ext>
                </a:extLst>
              </a:tr>
            </a:tbl>
          </a:graphicData>
        </a:graphic>
      </p:graphicFrame>
      <p:pic>
        <p:nvPicPr>
          <p:cNvPr id="6" name="Picture 2" descr="Uma imagem contendo bola, mesa, quarto&#10;&#10;Descrição gerada automaticamente">
            <a:extLst>
              <a:ext uri="{FF2B5EF4-FFF2-40B4-BE49-F238E27FC236}">
                <a16:creationId xmlns:a16="http://schemas.microsoft.com/office/drawing/2014/main" id="{ADAAE8E7-98FC-475F-9C81-75C93DCEC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96053" y="5256563"/>
            <a:ext cx="1803701" cy="180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48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3955" y="-28135"/>
            <a:ext cx="10444089" cy="13255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Protótipo de nosso site</a:t>
            </a:r>
            <a:r>
              <a:rPr lang="pt-BR" dirty="0"/>
              <a:t>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95" y="0"/>
            <a:ext cx="101592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82" y="0"/>
            <a:ext cx="10159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37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320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(Corpo)</vt:lpstr>
      <vt:lpstr>Calibri (Corpo)Light (Títulos)</vt:lpstr>
      <vt:lpstr>Calibri Light</vt:lpstr>
      <vt:lpstr>Office Theme</vt:lpstr>
      <vt:lpstr>Apresentação do PowerPoint</vt:lpstr>
      <vt:lpstr>Apresentação do PowerPoint</vt:lpstr>
      <vt:lpstr>Contexto</vt:lpstr>
      <vt:lpstr>Qual o nosso desafio ?</vt:lpstr>
      <vt:lpstr>Proposta empresarial</vt:lpstr>
      <vt:lpstr>Diagrama de solução:</vt:lpstr>
      <vt:lpstr>Backlog</vt:lpstr>
      <vt:lpstr>Protótipo de nosso site:</vt:lpstr>
      <vt:lpstr>Apresentação do PowerPoint</vt:lpstr>
      <vt:lpstr>Quanto você pode economizar com nossa solução?</vt:lpstr>
      <vt:lpstr>Diagrama banco de dados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10</cp:revision>
  <dcterms:created xsi:type="dcterms:W3CDTF">2020-03-05T23:36:55Z</dcterms:created>
  <dcterms:modified xsi:type="dcterms:W3CDTF">2020-03-10T17:43:00Z</dcterms:modified>
</cp:coreProperties>
</file>