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9" r:id="rId9"/>
    <p:sldId id="264" r:id="rId10"/>
    <p:sldId id="270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F294"/>
    <a:srgbClr val="33CC33"/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8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Paginas/simulad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88" y="1508592"/>
            <a:ext cx="3540403" cy="35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478302" y="239151"/>
            <a:ext cx="8221343" cy="779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rgbClr val="B1F294"/>
                </a:solidFill>
              </a:rPr>
              <a:t>Quanto custa nosso serviço?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3557" y="1458754"/>
            <a:ext cx="60672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Utilizamos como exemplo o prédio Digital </a:t>
            </a:r>
            <a:r>
              <a:rPr lang="pt-BR" sz="2000" b="1" dirty="0" err="1" smtClean="0">
                <a:solidFill>
                  <a:schemeClr val="bg1"/>
                </a:solidFill>
              </a:rPr>
              <a:t>School</a:t>
            </a:r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Estimamos um total de 616 lâmpadas</a:t>
            </a:r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Analisamos a necessidade de </a:t>
            </a:r>
            <a:r>
              <a:rPr lang="pt-BR" sz="2000" b="1" dirty="0" err="1" smtClean="0">
                <a:solidFill>
                  <a:schemeClr val="bg1"/>
                </a:solidFill>
              </a:rPr>
              <a:t>arduinos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(1 </a:t>
            </a:r>
            <a:r>
              <a:rPr lang="pt-BR" sz="2000" b="1" dirty="0" err="1" smtClean="0">
                <a:solidFill>
                  <a:schemeClr val="bg1"/>
                </a:solidFill>
              </a:rPr>
              <a:t>arduino</a:t>
            </a:r>
            <a:r>
              <a:rPr lang="pt-BR" sz="2000" b="1" dirty="0" smtClean="0">
                <a:solidFill>
                  <a:schemeClr val="bg1"/>
                </a:solidFill>
              </a:rPr>
              <a:t> a cada 4 lâmpadas)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O custo do serviço será R$150,00 por </a:t>
            </a:r>
            <a:r>
              <a:rPr lang="pt-BR" sz="2000" b="1" dirty="0" err="1" smtClean="0">
                <a:solidFill>
                  <a:schemeClr val="bg1"/>
                </a:solidFill>
              </a:rPr>
              <a:t>arduíno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A </a:t>
            </a:r>
            <a:r>
              <a:rPr lang="pt-BR" sz="2000" b="1" dirty="0" smtClean="0">
                <a:solidFill>
                  <a:schemeClr val="bg1"/>
                </a:solidFill>
              </a:rPr>
              <a:t>anuidade será 30% da </a:t>
            </a:r>
            <a:r>
              <a:rPr lang="pt-BR" sz="2000" b="1" smtClean="0">
                <a:solidFill>
                  <a:schemeClr val="bg1"/>
                </a:solidFill>
              </a:rPr>
              <a:t>economia  anual </a:t>
            </a:r>
            <a:r>
              <a:rPr lang="pt-BR" sz="2000" b="1" dirty="0" smtClean="0">
                <a:solidFill>
                  <a:schemeClr val="bg1"/>
                </a:solidFill>
              </a:rPr>
              <a:t>com o projeto</a:t>
            </a:r>
            <a:endParaRPr lang="pt-BR" sz="2000" b="1" dirty="0" smtClean="0">
              <a:solidFill>
                <a:schemeClr val="bg1"/>
              </a:solidFill>
            </a:endParaRP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endParaRPr lang="pt-BR" sz="2000" b="1" dirty="0">
              <a:solidFill>
                <a:schemeClr val="bg1"/>
              </a:solidFill>
            </a:endParaRP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 (GASTO)    (ECONOMIA)		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27,300 </a:t>
            </a:r>
            <a:r>
              <a:rPr lang="pt-BR" sz="2000" b="1" dirty="0">
                <a:solidFill>
                  <a:schemeClr val="bg1"/>
                </a:solidFill>
              </a:rPr>
              <a:t>--- 13,731,38   	1 ano	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31,500 </a:t>
            </a:r>
            <a:r>
              <a:rPr lang="pt-BR" sz="2000" b="1" dirty="0">
                <a:solidFill>
                  <a:schemeClr val="bg1"/>
                </a:solidFill>
              </a:rPr>
              <a:t>--- 27.462,76	2 </a:t>
            </a:r>
            <a:r>
              <a:rPr lang="pt-BR" sz="2000" b="1" dirty="0" smtClean="0">
                <a:solidFill>
                  <a:schemeClr val="bg1"/>
                </a:solidFill>
              </a:rPr>
              <a:t>ano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35,700 --- 40.834,14	3 ano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	</a:t>
            </a:r>
            <a:endParaRPr lang="pt-B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63" y="1351135"/>
            <a:ext cx="6882580" cy="5116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214" y="157913"/>
            <a:ext cx="10515600" cy="12027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B1F294"/>
                </a:solidFill>
              </a:rPr>
              <a:t>Diagrama banco de dados</a:t>
            </a:r>
            <a:endParaRPr lang="pt-BR" dirty="0">
              <a:solidFill>
                <a:srgbClr val="B1F294"/>
              </a:solidFill>
            </a:endParaRPr>
          </a:p>
        </p:txBody>
      </p:sp>
      <p:pic>
        <p:nvPicPr>
          <p:cNvPr id="7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351" y="130320"/>
            <a:ext cx="10515600" cy="1325563"/>
          </a:xfrm>
        </p:spPr>
        <p:txBody>
          <a:bodyPr/>
          <a:lstStyle/>
          <a:p>
            <a:r>
              <a:rPr lang="pt-BR" dirty="0" err="1" smtClean="0">
                <a:solidFill>
                  <a:srgbClr val="B1F294"/>
                </a:solidFill>
                <a:latin typeface="Calibri (Corpo)Light (Títulos)"/>
              </a:rPr>
              <a:t>Backlog</a:t>
            </a:r>
            <a:endParaRPr lang="pt-BR" dirty="0">
              <a:solidFill>
                <a:srgbClr val="B1F294"/>
              </a:solidFill>
              <a:latin typeface="Calibri (Corpo)Light (Títulos)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73949"/>
              </p:ext>
            </p:extLst>
          </p:nvPr>
        </p:nvGraphicFramePr>
        <p:xfrm>
          <a:off x="2027853" y="1662372"/>
          <a:ext cx="8136294" cy="440252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12000"/>
                    </a:srgbClr>
                  </a:outerShdw>
                </a:effectLst>
              </a:tblPr>
              <a:tblGrid>
                <a:gridCol w="1268395">
                  <a:extLst>
                    <a:ext uri="{9D8B030D-6E8A-4147-A177-3AD203B41FA5}">
                      <a16:colId xmlns:a16="http://schemas.microsoft.com/office/drawing/2014/main" val="3422996112"/>
                    </a:ext>
                  </a:extLst>
                </a:gridCol>
                <a:gridCol w="5877931">
                  <a:extLst>
                    <a:ext uri="{9D8B030D-6E8A-4147-A177-3AD203B41FA5}">
                      <a16:colId xmlns:a16="http://schemas.microsoft.com/office/drawing/2014/main" val="1186016166"/>
                    </a:ext>
                  </a:extLst>
                </a:gridCol>
                <a:gridCol w="989968">
                  <a:extLst>
                    <a:ext uri="{9D8B030D-6E8A-4147-A177-3AD203B41FA5}">
                      <a16:colId xmlns:a16="http://schemas.microsoft.com/office/drawing/2014/main" val="1057168845"/>
                    </a:ext>
                  </a:extLst>
                </a:gridCol>
              </a:tblGrid>
              <a:tr h="4371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Requisito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5274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painel de cadastro e login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39304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estar linkado com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408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uma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página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 consulta e comparação de dados (gráfico)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28467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sobre a empresa - produtos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67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 contato e suporte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007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conexão com as redes sociais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4562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campo de feedback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97348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 deve ter informações sobre o consumo de energia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5686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comparações de consumo/economia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6272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os dados do usuário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2653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mede a luminosidade do local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8483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registra a luminosidade do local no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6307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compara luminosidade do local com a luminosidade desejada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99132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regula a luminosidade do local deixando-a 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7194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medidor de energia mede o gasto e envia o dado para 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39171"/>
                  </a:ext>
                </a:extLst>
              </a:tr>
              <a:tr h="1945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registra os gastos de energia do dia e manda para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04034"/>
                  </a:ext>
                </a:extLst>
              </a:tr>
            </a:tbl>
          </a:graphicData>
        </a:graphic>
      </p:graphicFrame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wallpaper economia de ener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32" y="-725599"/>
            <a:ext cx="12527403" cy="8309195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9660" y="908499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 smtClean="0">
                <a:solidFill>
                  <a:srgbClr val="B1F294"/>
                </a:solidFill>
              </a:rPr>
              <a:t>Ramo de atuação</a:t>
            </a:r>
            <a:endParaRPr lang="pt-BR" sz="4000" b="1" dirty="0">
              <a:solidFill>
                <a:srgbClr val="B1F294"/>
              </a:solidFill>
            </a:endParaRPr>
          </a:p>
        </p:txBody>
      </p:sp>
      <p:pic>
        <p:nvPicPr>
          <p:cNvPr id="102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89473" y="2552982"/>
            <a:ext cx="5462060" cy="365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Ramo de energia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Foco na economia e sustentabilidade.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Solução para empresas.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735" y="159994"/>
            <a:ext cx="2702658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B1F294"/>
                </a:solidFill>
                <a:latin typeface="Calibri (Corpo)"/>
              </a:rPr>
              <a:t>Contexto</a:t>
            </a:r>
            <a:endParaRPr lang="pt-BR" b="1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4" name="AutoShape 4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307975" y="7937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503"/>
            <a:ext cx="4812285" cy="30183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74" y="1141846"/>
            <a:ext cx="4102926" cy="411471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520052" y="2749516"/>
            <a:ext cx="421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Impacto ambiental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Impacto econômico</a:t>
            </a:r>
          </a:p>
        </p:txBody>
      </p:sp>
    </p:spTree>
    <p:extLst>
      <p:ext uri="{BB962C8B-B14F-4D97-AF65-F5344CB8AC3E}">
        <p14:creationId xmlns:p14="http://schemas.microsoft.com/office/powerpoint/2010/main" val="12725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wallpaper economia de energ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6"/>
          <a:stretch/>
        </p:blipFill>
        <p:spPr bwMode="auto">
          <a:xfrm>
            <a:off x="-222862" y="-880343"/>
            <a:ext cx="12527403" cy="7890744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03076"/>
            <a:ext cx="2540526" cy="1196813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B1F294"/>
                </a:solidFill>
                <a:latin typeface="Calibri (Corpo)"/>
              </a:rPr>
              <a:t>Desafio</a:t>
            </a:r>
            <a:endParaRPr lang="pt-BR" sz="4800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1871003"/>
            <a:ext cx="6330462" cy="41569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Eliminar gastos desnecessários com </a:t>
            </a:r>
            <a:r>
              <a:rPr lang="pt-BR" dirty="0">
                <a:solidFill>
                  <a:schemeClr val="bg1"/>
                </a:solidFill>
              </a:rPr>
              <a:t>energia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Sustentabilidade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Administração </a:t>
            </a:r>
            <a:r>
              <a:rPr lang="pt-BR" dirty="0">
                <a:solidFill>
                  <a:schemeClr val="bg1"/>
                </a:solidFill>
              </a:rPr>
              <a:t>dos </a:t>
            </a:r>
            <a:r>
              <a:rPr lang="pt-BR" dirty="0" smtClean="0">
                <a:solidFill>
                  <a:schemeClr val="bg1"/>
                </a:solidFill>
              </a:rPr>
              <a:t>recursos.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00745" cy="1325563"/>
          </a:xfrm>
        </p:spPr>
        <p:txBody>
          <a:bodyPr/>
          <a:lstStyle/>
          <a:p>
            <a:r>
              <a:rPr lang="pt-BR" dirty="0" smtClean="0">
                <a:solidFill>
                  <a:srgbClr val="B1F294"/>
                </a:solidFill>
                <a:latin typeface="Calibri (Corpo)"/>
              </a:rPr>
              <a:t>Proposta</a:t>
            </a:r>
            <a:endParaRPr lang="pt-BR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B4942A-53F3-4287-93BF-1B226991BED6}"/>
              </a:ext>
            </a:extLst>
          </p:cNvPr>
          <p:cNvSpPr txBox="1"/>
          <p:nvPr/>
        </p:nvSpPr>
        <p:spPr>
          <a:xfrm>
            <a:off x="6096000" y="1690688"/>
            <a:ext cx="4642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Instalação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Captação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Compreensão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Armazenamento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Administração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Execução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Economia.</a:t>
            </a:r>
          </a:p>
        </p:txBody>
      </p:sp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84320" cy="41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525" y="29307"/>
            <a:ext cx="9742714" cy="12954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B1F294"/>
                </a:solidFill>
                <a:latin typeface="Calibri (Corpo)"/>
              </a:rPr>
              <a:t>Diagrama de solução: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32" y="1207142"/>
            <a:ext cx="9208479" cy="4651382"/>
          </a:xfrm>
          <a:prstGeom prst="rect">
            <a:avLst/>
          </a:prstGeom>
        </p:spPr>
      </p:pic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955" y="-28135"/>
            <a:ext cx="10444089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Protótipo de nosso site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5" y="0"/>
            <a:ext cx="10159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15639"/>
            <a:ext cx="11298125" cy="68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75" y="492370"/>
            <a:ext cx="11500120" cy="7792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4800" b="1" dirty="0">
                <a:solidFill>
                  <a:srgbClr val="B1F294"/>
                </a:solidFill>
              </a:rPr>
              <a:t>Quanto você </a:t>
            </a:r>
            <a:r>
              <a:rPr lang="pt-BR" sz="4800" b="1" dirty="0" smtClean="0">
                <a:solidFill>
                  <a:srgbClr val="B1F294"/>
                </a:solidFill>
              </a:rPr>
              <a:t>pode economizar </a:t>
            </a:r>
            <a:r>
              <a:rPr lang="pt-BR" sz="4800" b="1" dirty="0">
                <a:solidFill>
                  <a:srgbClr val="B1F294"/>
                </a:solidFill>
              </a:rPr>
              <a:t>com nossa solução?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FD0030-1AD1-4D6F-998B-E6084B8DBBDE}"/>
              </a:ext>
            </a:extLst>
          </p:cNvPr>
          <p:cNvSpPr txBox="1"/>
          <p:nvPr/>
        </p:nvSpPr>
        <p:spPr>
          <a:xfrm>
            <a:off x="1247957" y="4042872"/>
            <a:ext cx="602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UTILIZE </a:t>
            </a:r>
            <a:r>
              <a:rPr lang="pt-BR" sz="2000" b="1" dirty="0">
                <a:solidFill>
                  <a:schemeClr val="bg1"/>
                </a:solidFill>
              </a:rPr>
              <a:t>NOSSO </a:t>
            </a:r>
            <a:r>
              <a:rPr lang="pt-BR" sz="2000" b="1" u="sng" dirty="0">
                <a:solidFill>
                  <a:schemeClr val="bg1"/>
                </a:solidFill>
                <a:hlinkClick r:id="rId2" action="ppaction://hlinkfile"/>
              </a:rPr>
              <a:t>SIMULADOR FINANCEIRO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 PARA SABER UMA MÉDIA DE ECONOMIA.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47957" y="2584170"/>
            <a:ext cx="6067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DE ACORDO COM NOSSAS PESQUISAS, PODE-SE ECONOMIZAR, EM MÉDIA, ATÉ 25% DO CONSUMO DE ENERGIA ELÉTRICA VOLTADO PARA A ILUMINAÇÃO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374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(Corpo)</vt:lpstr>
      <vt:lpstr>Calibri (Corpo)Light (Títulos)</vt:lpstr>
      <vt:lpstr>Calibri Light</vt:lpstr>
      <vt:lpstr>Office Theme</vt:lpstr>
      <vt:lpstr>Apresentação do PowerPoint</vt:lpstr>
      <vt:lpstr>Apresentação do PowerPoint</vt:lpstr>
      <vt:lpstr>Contexto</vt:lpstr>
      <vt:lpstr>Desafio</vt:lpstr>
      <vt:lpstr>Proposta</vt:lpstr>
      <vt:lpstr>Diagrama de solução:</vt:lpstr>
      <vt:lpstr>Protótipo de nosso site:</vt:lpstr>
      <vt:lpstr>Apresentação do PowerPoint</vt:lpstr>
      <vt:lpstr>Quanto você pode economizar com nossa solução?</vt:lpstr>
      <vt:lpstr>Apresentação do PowerPoint</vt:lpstr>
      <vt:lpstr>Diagrama banco de dados</vt:lpstr>
      <vt:lpstr>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25</cp:revision>
  <dcterms:created xsi:type="dcterms:W3CDTF">2020-03-05T23:36:55Z</dcterms:created>
  <dcterms:modified xsi:type="dcterms:W3CDTF">2020-03-11T21:10:18Z</dcterms:modified>
</cp:coreProperties>
</file>