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9" r:id="rId9"/>
    <p:sldId id="264" r:id="rId10"/>
    <p:sldId id="270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F294"/>
    <a:srgbClr val="33CC33"/>
    <a:srgbClr val="66FF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6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5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42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67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76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77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28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5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45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4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5C1F-3B94-4213-9793-2A9E61FD5042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9706-24C7-4B77-9F1A-4C04CB1A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7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Paginas/simulado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988" y="1508592"/>
            <a:ext cx="3540403" cy="35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478302" y="239151"/>
            <a:ext cx="8221343" cy="779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 smtClean="0">
                <a:solidFill>
                  <a:srgbClr val="B1F294"/>
                </a:solidFill>
              </a:rPr>
              <a:t>Quanto custa nosso serviço?</a:t>
            </a:r>
            <a:endParaRPr lang="en-US" sz="4700" b="1" dirty="0">
              <a:solidFill>
                <a:srgbClr val="B1F294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3557" y="1458754"/>
            <a:ext cx="6067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Utilizamos como exemplo o pr</a:t>
            </a:r>
            <a:r>
              <a:rPr lang="pt-BR" sz="2000" b="1" dirty="0" smtClean="0">
                <a:solidFill>
                  <a:schemeClr val="bg1"/>
                </a:solidFill>
              </a:rPr>
              <a:t>édio Digital </a:t>
            </a:r>
            <a:r>
              <a:rPr lang="pt-BR" sz="2000" b="1" dirty="0" err="1" smtClean="0">
                <a:solidFill>
                  <a:schemeClr val="bg1"/>
                </a:solidFill>
              </a:rPr>
              <a:t>School</a:t>
            </a:r>
            <a:endParaRPr lang="pt-BR" sz="2000" b="1" dirty="0" smtClean="0">
              <a:solidFill>
                <a:schemeClr val="bg1"/>
              </a:solidFill>
            </a:endParaRPr>
          </a:p>
          <a:p>
            <a:r>
              <a:rPr lang="pt-BR" sz="2000" b="1" dirty="0" smtClean="0">
                <a:solidFill>
                  <a:schemeClr val="bg1"/>
                </a:solidFill>
              </a:rPr>
              <a:t>Estimamos um total de 616 lâmpadas</a:t>
            </a:r>
            <a:endParaRPr lang="pt-BR" sz="2000" b="1" dirty="0">
              <a:solidFill>
                <a:schemeClr val="bg1"/>
              </a:solidFill>
            </a:endParaRPr>
          </a:p>
          <a:p>
            <a:r>
              <a:rPr lang="pt-BR" sz="2000" b="1" dirty="0" smtClean="0">
                <a:solidFill>
                  <a:schemeClr val="bg1"/>
                </a:solidFill>
              </a:rPr>
              <a:t>Analisamos a necessidade de </a:t>
            </a:r>
            <a:r>
              <a:rPr lang="pt-BR" sz="2000" b="1" dirty="0" err="1" smtClean="0">
                <a:solidFill>
                  <a:schemeClr val="bg1"/>
                </a:solidFill>
              </a:rPr>
              <a:t>arduinos</a:t>
            </a:r>
            <a:endParaRPr lang="pt-BR" sz="2000" b="1" dirty="0" smtClean="0">
              <a:solidFill>
                <a:schemeClr val="bg1"/>
              </a:solidFill>
            </a:endParaRPr>
          </a:p>
          <a:p>
            <a:endParaRPr lang="pt-BR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9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63" y="1351135"/>
            <a:ext cx="6882580" cy="5116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214" y="157913"/>
            <a:ext cx="10515600" cy="12027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B1F294"/>
                </a:solidFill>
              </a:rPr>
              <a:t>Diagrama banco de dados</a:t>
            </a:r>
            <a:endParaRPr lang="pt-BR" dirty="0">
              <a:solidFill>
                <a:srgbClr val="B1F294"/>
              </a:solidFill>
            </a:endParaRPr>
          </a:p>
        </p:txBody>
      </p:sp>
      <p:pic>
        <p:nvPicPr>
          <p:cNvPr id="7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7351" y="130320"/>
            <a:ext cx="10515600" cy="1325563"/>
          </a:xfrm>
        </p:spPr>
        <p:txBody>
          <a:bodyPr/>
          <a:lstStyle/>
          <a:p>
            <a:r>
              <a:rPr lang="pt-BR" dirty="0" err="1" smtClean="0">
                <a:solidFill>
                  <a:srgbClr val="B1F294"/>
                </a:solidFill>
                <a:latin typeface="Calibri (Corpo)Light (Títulos)"/>
              </a:rPr>
              <a:t>Backlog</a:t>
            </a:r>
            <a:endParaRPr lang="pt-BR" dirty="0">
              <a:solidFill>
                <a:srgbClr val="B1F294"/>
              </a:solidFill>
              <a:latin typeface="Calibri (Corpo)Light (Títulos)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773949"/>
              </p:ext>
            </p:extLst>
          </p:nvPr>
        </p:nvGraphicFramePr>
        <p:xfrm>
          <a:off x="2027853" y="1662372"/>
          <a:ext cx="8136294" cy="440252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000000">
                      <a:alpha val="12000"/>
                    </a:srgbClr>
                  </a:outerShdw>
                </a:effectLst>
              </a:tblPr>
              <a:tblGrid>
                <a:gridCol w="1268395">
                  <a:extLst>
                    <a:ext uri="{9D8B030D-6E8A-4147-A177-3AD203B41FA5}">
                      <a16:colId xmlns:a16="http://schemas.microsoft.com/office/drawing/2014/main" val="3422996112"/>
                    </a:ext>
                  </a:extLst>
                </a:gridCol>
                <a:gridCol w="5877931">
                  <a:extLst>
                    <a:ext uri="{9D8B030D-6E8A-4147-A177-3AD203B41FA5}">
                      <a16:colId xmlns:a16="http://schemas.microsoft.com/office/drawing/2014/main" val="1186016166"/>
                    </a:ext>
                  </a:extLst>
                </a:gridCol>
                <a:gridCol w="989968">
                  <a:extLst>
                    <a:ext uri="{9D8B030D-6E8A-4147-A177-3AD203B41FA5}">
                      <a16:colId xmlns:a16="http://schemas.microsoft.com/office/drawing/2014/main" val="1057168845"/>
                    </a:ext>
                  </a:extLst>
                </a:gridCol>
              </a:tblGrid>
              <a:tr h="4371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Requisito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Classificação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052745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painel de cadastro e login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39304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estar linkado com o banco de dados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78408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uma 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página </a:t>
                      </a:r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para consulta e comparação de dados (gráfico)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028467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informações </a:t>
                      </a:r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sobre a empresa - produtos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6675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informações </a:t>
                      </a:r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 contato e suporte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Desejavel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46007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conexão com as redes sociais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Desejavel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45621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site deve ter campo de feedback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Importante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97348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F8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 deve ter informações sobre o consumo de energia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756860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deve ter comparações de consumo/economia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6272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banco de dados deve ter os dados do usuário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62653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sensor mede a luminosidade do local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78483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sensor registra a luminosidade do local no sistema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63071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compara luminosidade do local com a luminosidade desejada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99132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regula a luminosidade do local deixando-a ideal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571949"/>
                  </a:ext>
                </a:extLst>
              </a:tr>
              <a:tr h="2494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medidor de energia mede o gasto e envia o dado para o sistema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439171"/>
                  </a:ext>
                </a:extLst>
              </a:tr>
              <a:tr h="19456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F16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 sistema registra os gastos de energia do dia e manda para o banco de dados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04034"/>
                  </a:ext>
                </a:extLst>
              </a:tr>
            </a:tbl>
          </a:graphicData>
        </a:graphic>
      </p:graphicFrame>
      <p:pic>
        <p:nvPicPr>
          <p:cNvPr id="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m para wallpaper economia de energ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832" y="-725599"/>
            <a:ext cx="12527403" cy="8309195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50800" dir="5400000" algn="ctr" rotWithShape="0">
              <a:srgbClr val="000000">
                <a:alpha val="22000"/>
              </a:srgbClr>
            </a:outerShdw>
            <a:reflection stA="4500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9660" y="908499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sz="4000" b="1" dirty="0" smtClean="0">
                <a:solidFill>
                  <a:srgbClr val="B1F294"/>
                </a:solidFill>
              </a:rPr>
              <a:t>Ramo de atuação</a:t>
            </a:r>
            <a:endParaRPr lang="pt-BR" sz="4000" b="1" dirty="0">
              <a:solidFill>
                <a:srgbClr val="B1F294"/>
              </a:solidFill>
            </a:endParaRPr>
          </a:p>
        </p:txBody>
      </p:sp>
      <p:pic>
        <p:nvPicPr>
          <p:cNvPr id="102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389473" y="2552982"/>
            <a:ext cx="5462060" cy="3655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Ramo de energia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Foco na economia e sustentabilidade.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Solução para empresas.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735" y="159994"/>
            <a:ext cx="2702658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B1F294"/>
                </a:solidFill>
                <a:latin typeface="Calibri (Corpo)"/>
              </a:rPr>
              <a:t>Contexto</a:t>
            </a:r>
            <a:endParaRPr lang="pt-BR" b="1" dirty="0">
              <a:solidFill>
                <a:srgbClr val="B1F294"/>
              </a:solidFill>
              <a:latin typeface="Calibri (Corpo)"/>
            </a:endParaRPr>
          </a:p>
        </p:txBody>
      </p:sp>
      <p:sp>
        <p:nvSpPr>
          <p:cNvPr id="4" name="AutoShape 4" descr="Resultado de imagem para desenho de sustentabilidade/energia"/>
          <p:cNvSpPr>
            <a:spLocks noChangeAspect="1" noChangeArrowheads="1"/>
          </p:cNvSpPr>
          <p:nvPr/>
        </p:nvSpPr>
        <p:spPr bwMode="auto">
          <a:xfrm>
            <a:off x="155575" y="-144463"/>
            <a:ext cx="292294" cy="2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Resultado de imagem para desenho de sustentabilidade/energia"/>
          <p:cNvSpPr>
            <a:spLocks noChangeAspect="1" noChangeArrowheads="1"/>
          </p:cNvSpPr>
          <p:nvPr/>
        </p:nvSpPr>
        <p:spPr bwMode="auto">
          <a:xfrm>
            <a:off x="307975" y="7937"/>
            <a:ext cx="292294" cy="29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0503"/>
            <a:ext cx="4812285" cy="301835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74" y="1141846"/>
            <a:ext cx="4102926" cy="4114717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520052" y="2749516"/>
            <a:ext cx="4214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Impacto ambiental</a:t>
            </a:r>
          </a:p>
          <a:p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Impacto econômico</a:t>
            </a:r>
          </a:p>
        </p:txBody>
      </p:sp>
    </p:spTree>
    <p:extLst>
      <p:ext uri="{BB962C8B-B14F-4D97-AF65-F5344CB8AC3E}">
        <p14:creationId xmlns:p14="http://schemas.microsoft.com/office/powerpoint/2010/main" val="12725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m para wallpaper economia de energ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6"/>
          <a:stretch/>
        </p:blipFill>
        <p:spPr bwMode="auto">
          <a:xfrm>
            <a:off x="-222862" y="-880343"/>
            <a:ext cx="12527403" cy="7890744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50800" dir="5400000" algn="ctr" rotWithShape="0">
              <a:srgbClr val="000000">
                <a:alpha val="22000"/>
              </a:srgbClr>
            </a:outerShdw>
            <a:reflection stA="4500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103076"/>
            <a:ext cx="2540526" cy="1196813"/>
          </a:xfrm>
        </p:spPr>
        <p:txBody>
          <a:bodyPr>
            <a:normAutofit/>
          </a:bodyPr>
          <a:lstStyle/>
          <a:p>
            <a:r>
              <a:rPr lang="pt-BR" sz="4800" dirty="0" smtClean="0">
                <a:solidFill>
                  <a:srgbClr val="B1F294"/>
                </a:solidFill>
                <a:latin typeface="Calibri (Corpo)"/>
              </a:rPr>
              <a:t>Desafio</a:t>
            </a:r>
            <a:endParaRPr lang="pt-BR" sz="4800" dirty="0">
              <a:solidFill>
                <a:srgbClr val="B1F294"/>
              </a:solidFill>
              <a:latin typeface="Calibri (Corpo)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0" y="1871003"/>
            <a:ext cx="6330462" cy="415695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Eliminar gastos desnecessários com </a:t>
            </a:r>
            <a:r>
              <a:rPr lang="pt-BR" dirty="0">
                <a:solidFill>
                  <a:schemeClr val="bg1"/>
                </a:solidFill>
              </a:rPr>
              <a:t>energia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pPr algn="l"/>
            <a:endParaRPr lang="pt-B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Sustentabilidade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pt-BR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Administração </a:t>
            </a:r>
            <a:r>
              <a:rPr lang="pt-BR" dirty="0">
                <a:solidFill>
                  <a:schemeClr val="bg1"/>
                </a:solidFill>
              </a:rPr>
              <a:t>dos </a:t>
            </a:r>
            <a:r>
              <a:rPr lang="pt-BR" dirty="0" smtClean="0">
                <a:solidFill>
                  <a:schemeClr val="bg1"/>
                </a:solidFill>
              </a:rPr>
              <a:t>recursos.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0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00745" cy="1325563"/>
          </a:xfrm>
        </p:spPr>
        <p:txBody>
          <a:bodyPr/>
          <a:lstStyle/>
          <a:p>
            <a:r>
              <a:rPr lang="pt-BR" dirty="0" smtClean="0">
                <a:solidFill>
                  <a:srgbClr val="B1F294"/>
                </a:solidFill>
                <a:latin typeface="Calibri (Corpo)"/>
              </a:rPr>
              <a:t>Proposta</a:t>
            </a:r>
            <a:endParaRPr lang="pt-BR" dirty="0">
              <a:solidFill>
                <a:srgbClr val="B1F294"/>
              </a:solidFill>
              <a:latin typeface="Calibri (Corpo)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B4942A-53F3-4287-93BF-1B226991BED6}"/>
              </a:ext>
            </a:extLst>
          </p:cNvPr>
          <p:cNvSpPr txBox="1"/>
          <p:nvPr/>
        </p:nvSpPr>
        <p:spPr>
          <a:xfrm>
            <a:off x="6096000" y="1690688"/>
            <a:ext cx="46423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Instalação de sensores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Captação de informações.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Compreensão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Armazenamento de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Administração efetiva.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Execução de informações.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Economia.</a:t>
            </a:r>
          </a:p>
        </p:txBody>
      </p:sp>
      <p:pic>
        <p:nvPicPr>
          <p:cNvPr id="6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84320" cy="41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2525" y="29307"/>
            <a:ext cx="9742714" cy="12954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B1F294"/>
                </a:solidFill>
                <a:latin typeface="Calibri (Corpo)"/>
              </a:rPr>
              <a:t>Diagrama de solução: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32" y="1207142"/>
            <a:ext cx="9208479" cy="4651382"/>
          </a:xfrm>
          <a:prstGeom prst="rect">
            <a:avLst/>
          </a:prstGeom>
        </p:spPr>
      </p:pic>
      <p:pic>
        <p:nvPicPr>
          <p:cNvPr id="5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8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955" y="-28135"/>
            <a:ext cx="10444089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Protótipo de nosso site</a:t>
            </a:r>
            <a:r>
              <a:rPr lang="pt-BR" dirty="0"/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95" y="0"/>
            <a:ext cx="10159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3" y="15639"/>
            <a:ext cx="11298125" cy="68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475" y="492370"/>
            <a:ext cx="11500120" cy="7792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t-BR" sz="4800" b="1" dirty="0">
                <a:solidFill>
                  <a:srgbClr val="B1F294"/>
                </a:solidFill>
              </a:rPr>
              <a:t>Quanto você </a:t>
            </a:r>
            <a:r>
              <a:rPr lang="pt-BR" sz="4800" b="1" dirty="0" smtClean="0">
                <a:solidFill>
                  <a:srgbClr val="B1F294"/>
                </a:solidFill>
              </a:rPr>
              <a:t>pode economizar </a:t>
            </a:r>
            <a:r>
              <a:rPr lang="pt-BR" sz="4800" b="1" dirty="0">
                <a:solidFill>
                  <a:srgbClr val="B1F294"/>
                </a:solidFill>
              </a:rPr>
              <a:t>com nossa solução?</a:t>
            </a:r>
            <a:endParaRPr lang="en-US" sz="4700" b="1" dirty="0">
              <a:solidFill>
                <a:srgbClr val="B1F29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FD0030-1AD1-4D6F-998B-E6084B8DBBDE}"/>
              </a:ext>
            </a:extLst>
          </p:cNvPr>
          <p:cNvSpPr txBox="1"/>
          <p:nvPr/>
        </p:nvSpPr>
        <p:spPr>
          <a:xfrm>
            <a:off x="1247957" y="4042872"/>
            <a:ext cx="6024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UTILIZE </a:t>
            </a:r>
            <a:r>
              <a:rPr lang="pt-BR" sz="2000" b="1" dirty="0">
                <a:solidFill>
                  <a:schemeClr val="bg1"/>
                </a:solidFill>
              </a:rPr>
              <a:t>NOSSO </a:t>
            </a:r>
            <a:r>
              <a:rPr lang="pt-BR" sz="2000" b="1" u="sng" dirty="0">
                <a:solidFill>
                  <a:schemeClr val="bg1"/>
                </a:solidFill>
                <a:hlinkClick r:id="rId2" action="ppaction://hlinkfile"/>
              </a:rPr>
              <a:t>SIMULADOR FINANCEIRO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</a:rPr>
              <a:t> PARA SABER UMA MÉDIA DE ECONOMIA.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47957" y="2584170"/>
            <a:ext cx="6067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DE ACORDO COM NOSSAS PESQUISAS, PODE-SE ECONOMIZAR, EM MÉDIA, ATÉ 25% DO CONSUMO DE ENERGIA ELÉTRICA VOLTADO PARA A ILUMINAÇÃO</a:t>
            </a:r>
            <a:r>
              <a:rPr lang="pt-BR" b="1" dirty="0" smtClean="0">
                <a:solidFill>
                  <a:schemeClr val="bg1"/>
                </a:solidFill>
              </a:rPr>
              <a:t>. 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5" name="Picture 2" descr="Uma imagem contendo bola, mesa, quarto&#10;&#10;Descrição gerada automaticamente">
            <a:extLst>
              <a:ext uri="{FF2B5EF4-FFF2-40B4-BE49-F238E27FC236}">
                <a16:creationId xmlns:a16="http://schemas.microsoft.com/office/drawing/2014/main" id="{ADAAE8E7-98FC-475F-9C81-75C93DCE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6053" y="5256563"/>
            <a:ext cx="1803701" cy="1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8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340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(Corpo)</vt:lpstr>
      <vt:lpstr>Calibri (Corpo)Light (Títulos)</vt:lpstr>
      <vt:lpstr>Calibri Light</vt:lpstr>
      <vt:lpstr>Office Theme</vt:lpstr>
      <vt:lpstr>Apresentação do PowerPoint</vt:lpstr>
      <vt:lpstr>Apresentação do PowerPoint</vt:lpstr>
      <vt:lpstr>Contexto</vt:lpstr>
      <vt:lpstr>Desafio</vt:lpstr>
      <vt:lpstr>Proposta</vt:lpstr>
      <vt:lpstr>Diagrama de solução:</vt:lpstr>
      <vt:lpstr>Protótipo de nosso site:</vt:lpstr>
      <vt:lpstr>Apresentação do PowerPoint</vt:lpstr>
      <vt:lpstr>Quanto você pode economizar com nossa solução?</vt:lpstr>
      <vt:lpstr>Apresentação do PowerPoint</vt:lpstr>
      <vt:lpstr>Diagrama banco de dados</vt:lpstr>
      <vt:lpstr>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24</cp:revision>
  <dcterms:created xsi:type="dcterms:W3CDTF">2020-03-05T23:36:55Z</dcterms:created>
  <dcterms:modified xsi:type="dcterms:W3CDTF">2020-03-11T17:23:04Z</dcterms:modified>
</cp:coreProperties>
</file>