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7" r:id="rId3"/>
    <p:sldId id="258" r:id="rId4"/>
    <p:sldId id="260" r:id="rId5"/>
    <p:sldId id="261" r:id="rId6"/>
    <p:sldId id="268" r:id="rId7"/>
    <p:sldId id="269" r:id="rId8"/>
    <p:sldId id="270" r:id="rId9"/>
    <p:sldId id="271" r:id="rId10"/>
    <p:sldId id="272" r:id="rId11"/>
    <p:sldId id="273" r:id="rId12"/>
    <p:sldId id="274" r:id="rId13"/>
    <p:sldId id="275" r:id="rId14"/>
  </p:sldIdLst>
  <p:sldSz cx="9144000" cy="6858000" type="screen4x3"/>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86C97-CC31-4F1F-92EE-0D0125317329}" type="datetimeFigureOut">
              <a:rPr lang="es-SV" smtClean="0"/>
              <a:t>20/6/2020</a:t>
            </a:fld>
            <a:endParaRPr lang="es-SV"/>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SV"/>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E2207-A8CF-43B4-8014-1CFB1E9190AB}" type="slidenum">
              <a:rPr lang="es-SV" smtClean="0"/>
              <a:t>‹Nº›</a:t>
            </a:fld>
            <a:endParaRPr lang="es-SV"/>
          </a:p>
        </p:txBody>
      </p:sp>
    </p:spTree>
    <p:extLst>
      <p:ext uri="{BB962C8B-B14F-4D97-AF65-F5344CB8AC3E}">
        <p14:creationId xmlns:p14="http://schemas.microsoft.com/office/powerpoint/2010/main" val="3478163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Los seres vivos están compuestos por células complejas y organizadas de tal manera que se convierte en la unidad atómica, fisiológica y de origen </a:t>
            </a:r>
            <a:endParaRPr lang="es-SV" dirty="0"/>
          </a:p>
        </p:txBody>
      </p:sp>
      <p:sp>
        <p:nvSpPr>
          <p:cNvPr id="4" name="Marcador de número de diapositiva 3"/>
          <p:cNvSpPr>
            <a:spLocks noGrp="1"/>
          </p:cNvSpPr>
          <p:nvPr>
            <p:ph type="sldNum" sz="quarter" idx="5"/>
          </p:nvPr>
        </p:nvSpPr>
        <p:spPr/>
        <p:txBody>
          <a:bodyPr/>
          <a:lstStyle/>
          <a:p>
            <a:fld id="{9B3E2207-A8CF-43B4-8014-1CFB1E9190AB}" type="slidenum">
              <a:rPr lang="es-SV" smtClean="0"/>
              <a:t>4</a:t>
            </a:fld>
            <a:endParaRPr lang="es-SV"/>
          </a:p>
        </p:txBody>
      </p:sp>
    </p:spTree>
    <p:extLst>
      <p:ext uri="{BB962C8B-B14F-4D97-AF65-F5344CB8AC3E}">
        <p14:creationId xmlns:p14="http://schemas.microsoft.com/office/powerpoint/2010/main" val="18795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Si no que </a:t>
            </a:r>
            <a:r>
              <a:rPr lang="es-US" dirty="0" err="1"/>
              <a:t>deciendes</a:t>
            </a:r>
            <a:r>
              <a:rPr lang="es-US" dirty="0"/>
              <a:t> de organismos más sencillo, mediante modificaciones graduales, acumuladas en generaciones sucesivas.</a:t>
            </a:r>
            <a:endParaRPr lang="es-SV" dirty="0"/>
          </a:p>
        </p:txBody>
      </p:sp>
      <p:sp>
        <p:nvSpPr>
          <p:cNvPr id="4" name="Marcador de número de diapositiva 3"/>
          <p:cNvSpPr>
            <a:spLocks noGrp="1"/>
          </p:cNvSpPr>
          <p:nvPr>
            <p:ph type="sldNum" sz="quarter" idx="5"/>
          </p:nvPr>
        </p:nvSpPr>
        <p:spPr/>
        <p:txBody>
          <a:bodyPr/>
          <a:lstStyle/>
          <a:p>
            <a:fld id="{9B3E2207-A8CF-43B4-8014-1CFB1E9190AB}" type="slidenum">
              <a:rPr lang="es-SV" smtClean="0"/>
              <a:t>5</a:t>
            </a:fld>
            <a:endParaRPr lang="es-SV"/>
          </a:p>
        </p:txBody>
      </p:sp>
    </p:spTree>
    <p:extLst>
      <p:ext uri="{BB962C8B-B14F-4D97-AF65-F5344CB8AC3E}">
        <p14:creationId xmlns:p14="http://schemas.microsoft.com/office/powerpoint/2010/main" val="152236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La reproducciones de los animales en general. </a:t>
            </a:r>
          </a:p>
          <a:p>
            <a:r>
              <a:rPr lang="es-US" dirty="0"/>
              <a:t>Transmitiendo información de unos a otros para tener las mismas características </a:t>
            </a:r>
            <a:endParaRPr lang="es-SV" dirty="0"/>
          </a:p>
        </p:txBody>
      </p:sp>
      <p:sp>
        <p:nvSpPr>
          <p:cNvPr id="4" name="Marcador de número de diapositiva 3"/>
          <p:cNvSpPr>
            <a:spLocks noGrp="1"/>
          </p:cNvSpPr>
          <p:nvPr>
            <p:ph type="sldNum" sz="quarter" idx="5"/>
          </p:nvPr>
        </p:nvSpPr>
        <p:spPr/>
        <p:txBody>
          <a:bodyPr/>
          <a:lstStyle/>
          <a:p>
            <a:fld id="{9B3E2207-A8CF-43B4-8014-1CFB1E9190AB}" type="slidenum">
              <a:rPr lang="es-SV" smtClean="0"/>
              <a:t>6</a:t>
            </a:fld>
            <a:endParaRPr lang="es-SV"/>
          </a:p>
        </p:txBody>
      </p:sp>
    </p:spTree>
    <p:extLst>
      <p:ext uri="{BB962C8B-B14F-4D97-AF65-F5344CB8AC3E}">
        <p14:creationId xmlns:p14="http://schemas.microsoft.com/office/powerpoint/2010/main" val="3879406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Los seres vivos buscan mantener estables sus parámetros físicos.</a:t>
            </a:r>
          </a:p>
          <a:p>
            <a:r>
              <a:rPr lang="es-US" dirty="0"/>
              <a:t>En si es la forma del cuerpo de defenderse ante cambios que pueden afectar la parte fisiología.</a:t>
            </a:r>
            <a:endParaRPr lang="es-SV" dirty="0"/>
          </a:p>
        </p:txBody>
      </p:sp>
      <p:sp>
        <p:nvSpPr>
          <p:cNvPr id="4" name="Marcador de número de diapositiva 3"/>
          <p:cNvSpPr>
            <a:spLocks noGrp="1"/>
          </p:cNvSpPr>
          <p:nvPr>
            <p:ph type="sldNum" sz="quarter" idx="5"/>
          </p:nvPr>
        </p:nvSpPr>
        <p:spPr/>
        <p:txBody>
          <a:bodyPr/>
          <a:lstStyle/>
          <a:p>
            <a:fld id="{9B3E2207-A8CF-43B4-8014-1CFB1E9190AB}" type="slidenum">
              <a:rPr lang="es-SV" smtClean="0"/>
              <a:t>7</a:t>
            </a:fld>
            <a:endParaRPr lang="es-SV"/>
          </a:p>
        </p:txBody>
      </p:sp>
    </p:spTree>
    <p:extLst>
      <p:ext uri="{BB962C8B-B14F-4D97-AF65-F5344CB8AC3E}">
        <p14:creationId xmlns:p14="http://schemas.microsoft.com/office/powerpoint/2010/main" val="4097617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Este principio quiere decir que son cambios mediante estímulos del ambiente que rodean al ser viviente </a:t>
            </a:r>
            <a:endParaRPr lang="es-SV" dirty="0"/>
          </a:p>
        </p:txBody>
      </p:sp>
      <p:sp>
        <p:nvSpPr>
          <p:cNvPr id="4" name="Marcador de número de diapositiva 3"/>
          <p:cNvSpPr>
            <a:spLocks noGrp="1"/>
          </p:cNvSpPr>
          <p:nvPr>
            <p:ph type="sldNum" sz="quarter" idx="5"/>
          </p:nvPr>
        </p:nvSpPr>
        <p:spPr/>
        <p:txBody>
          <a:bodyPr/>
          <a:lstStyle/>
          <a:p>
            <a:fld id="{9B3E2207-A8CF-43B4-8014-1CFB1E9190AB}" type="slidenum">
              <a:rPr lang="es-SV" smtClean="0"/>
              <a:t>9</a:t>
            </a:fld>
            <a:endParaRPr lang="es-SV"/>
          </a:p>
        </p:txBody>
      </p:sp>
    </p:spTree>
    <p:extLst>
      <p:ext uri="{BB962C8B-B14F-4D97-AF65-F5344CB8AC3E}">
        <p14:creationId xmlns:p14="http://schemas.microsoft.com/office/powerpoint/2010/main" val="273084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Modificar su estructura física para acoplarse al entorno </a:t>
            </a:r>
            <a:endParaRPr lang="es-SV" dirty="0"/>
          </a:p>
        </p:txBody>
      </p:sp>
      <p:sp>
        <p:nvSpPr>
          <p:cNvPr id="4" name="Marcador de número de diapositiva 3"/>
          <p:cNvSpPr>
            <a:spLocks noGrp="1"/>
          </p:cNvSpPr>
          <p:nvPr>
            <p:ph type="sldNum" sz="quarter" idx="5"/>
          </p:nvPr>
        </p:nvSpPr>
        <p:spPr/>
        <p:txBody>
          <a:bodyPr/>
          <a:lstStyle/>
          <a:p>
            <a:fld id="{9B3E2207-A8CF-43B4-8014-1CFB1E9190AB}" type="slidenum">
              <a:rPr lang="es-SV" smtClean="0"/>
              <a:t>10</a:t>
            </a:fld>
            <a:endParaRPr lang="es-SV"/>
          </a:p>
        </p:txBody>
      </p:sp>
    </p:spTree>
    <p:extLst>
      <p:ext uri="{BB962C8B-B14F-4D97-AF65-F5344CB8AC3E}">
        <p14:creationId xmlns:p14="http://schemas.microsoft.com/office/powerpoint/2010/main" val="361374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Reacciones químicas dentro del cuerpo del ser humano.</a:t>
            </a:r>
            <a:endParaRPr lang="es-SV" dirty="0"/>
          </a:p>
        </p:txBody>
      </p:sp>
      <p:sp>
        <p:nvSpPr>
          <p:cNvPr id="4" name="Marcador de número de diapositiva 3"/>
          <p:cNvSpPr>
            <a:spLocks noGrp="1"/>
          </p:cNvSpPr>
          <p:nvPr>
            <p:ph type="sldNum" sz="quarter" idx="5"/>
          </p:nvPr>
        </p:nvSpPr>
        <p:spPr/>
        <p:txBody>
          <a:bodyPr/>
          <a:lstStyle/>
          <a:p>
            <a:fld id="{9B3E2207-A8CF-43B4-8014-1CFB1E9190AB}" type="slidenum">
              <a:rPr lang="es-SV" smtClean="0"/>
              <a:t>11</a:t>
            </a:fld>
            <a:endParaRPr lang="es-SV"/>
          </a:p>
        </p:txBody>
      </p:sp>
    </p:spTree>
    <p:extLst>
      <p:ext uri="{BB962C8B-B14F-4D97-AF65-F5344CB8AC3E}">
        <p14:creationId xmlns:p14="http://schemas.microsoft.com/office/powerpoint/2010/main" val="160944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Aumento de la materia biológica producido por la transformación metabólica de los materiales obtenidos del medio.</a:t>
            </a:r>
          </a:p>
          <a:p>
            <a:r>
              <a:rPr lang="es-US" dirty="0"/>
              <a:t>Quiere decir el simple hecho de crecer.</a:t>
            </a:r>
            <a:endParaRPr lang="es-SV" dirty="0"/>
          </a:p>
        </p:txBody>
      </p:sp>
      <p:sp>
        <p:nvSpPr>
          <p:cNvPr id="4" name="Marcador de número de diapositiva 3"/>
          <p:cNvSpPr>
            <a:spLocks noGrp="1"/>
          </p:cNvSpPr>
          <p:nvPr>
            <p:ph type="sldNum" sz="quarter" idx="5"/>
          </p:nvPr>
        </p:nvSpPr>
        <p:spPr/>
        <p:txBody>
          <a:bodyPr/>
          <a:lstStyle/>
          <a:p>
            <a:fld id="{9B3E2207-A8CF-43B4-8014-1CFB1E9190AB}" type="slidenum">
              <a:rPr lang="es-SV" smtClean="0"/>
              <a:t>12</a:t>
            </a:fld>
            <a:endParaRPr lang="es-SV"/>
          </a:p>
        </p:txBody>
      </p:sp>
    </p:spTree>
    <p:extLst>
      <p:ext uri="{BB962C8B-B14F-4D97-AF65-F5344CB8AC3E}">
        <p14:creationId xmlns:p14="http://schemas.microsoft.com/office/powerpoint/2010/main" val="43205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Se refiera a la relación entre la anatomía del ser vivo y la fisiología.</a:t>
            </a:r>
            <a:endParaRPr lang="es-SV" dirty="0"/>
          </a:p>
        </p:txBody>
      </p:sp>
      <p:sp>
        <p:nvSpPr>
          <p:cNvPr id="4" name="Marcador de número de diapositiva 3"/>
          <p:cNvSpPr>
            <a:spLocks noGrp="1"/>
          </p:cNvSpPr>
          <p:nvPr>
            <p:ph type="sldNum" sz="quarter" idx="5"/>
          </p:nvPr>
        </p:nvSpPr>
        <p:spPr/>
        <p:txBody>
          <a:bodyPr/>
          <a:lstStyle/>
          <a:p>
            <a:fld id="{9B3E2207-A8CF-43B4-8014-1CFB1E9190AB}" type="slidenum">
              <a:rPr lang="es-SV" smtClean="0"/>
              <a:t>13</a:t>
            </a:fld>
            <a:endParaRPr lang="es-SV"/>
          </a:p>
        </p:txBody>
      </p:sp>
    </p:spTree>
    <p:extLst>
      <p:ext uri="{BB962C8B-B14F-4D97-AF65-F5344CB8AC3E}">
        <p14:creationId xmlns:p14="http://schemas.microsoft.com/office/powerpoint/2010/main" val="183617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81E6B95-CA6B-4D4E-80B6-094C23D91621}" type="datetimeFigureOut">
              <a:rPr lang="es-SV" smtClean="0"/>
              <a:pPr/>
              <a:t>20/6/2020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BE0AED8-6636-4F2A-82E9-7AEA6FFE9AEC}" type="slidenum">
              <a:rPr lang="es-SV" smtClean="0"/>
              <a:pPr/>
              <a:t>‹Nº›</a:t>
            </a:fld>
            <a:endParaRPr lang="es-SV"/>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81E6B95-CA6B-4D4E-80B6-094C23D91621}" type="datetimeFigureOut">
              <a:rPr lang="es-SV" smtClean="0"/>
              <a:pPr/>
              <a:t>20/6/2020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BE0AED8-6636-4F2A-82E9-7AEA6FFE9AEC}" type="slidenum">
              <a:rPr lang="es-SV" smtClean="0"/>
              <a:pPr/>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81E6B95-CA6B-4D4E-80B6-094C23D91621}" type="datetimeFigureOut">
              <a:rPr lang="es-SV" smtClean="0"/>
              <a:pPr/>
              <a:t>20/6/2020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BE0AED8-6636-4F2A-82E9-7AEA6FFE9AEC}" type="slidenum">
              <a:rPr lang="es-SV" smtClean="0"/>
              <a:pPr/>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81E6B95-CA6B-4D4E-80B6-094C23D91621}" type="datetimeFigureOut">
              <a:rPr lang="es-SV" smtClean="0"/>
              <a:pPr/>
              <a:t>20/6/2020</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0BE0AED8-6636-4F2A-82E9-7AEA6FFE9AEC}" type="slidenum">
              <a:rPr lang="es-SV" smtClean="0"/>
              <a:pPr/>
              <a:t>‹Nº›</a:t>
            </a:fld>
            <a:endParaRPr lang="es-SV"/>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a:t>Haga clic para modificar el estilo de título del patrón</a:t>
            </a:r>
            <a:endParaRPr lang="en-US"/>
          </a:p>
        </p:txBody>
      </p:sp>
      <p:sp>
        <p:nvSpPr>
          <p:cNvPr id="2" name="Date Placeholder 1"/>
          <p:cNvSpPr>
            <a:spLocks noGrp="1"/>
          </p:cNvSpPr>
          <p:nvPr>
            <p:ph type="dt" sz="half" idx="10"/>
          </p:nvPr>
        </p:nvSpPr>
        <p:spPr/>
        <p:txBody>
          <a:bodyPr/>
          <a:lstStyle/>
          <a:p>
            <a:fld id="{581E6B95-CA6B-4D4E-80B6-094C23D91621}" type="datetimeFigureOut">
              <a:rPr lang="es-SV" smtClean="0"/>
              <a:pPr/>
              <a:t>20/6/2020</a:t>
            </a:fld>
            <a:endParaRPr lang="es-SV"/>
          </a:p>
        </p:txBody>
      </p:sp>
      <p:sp>
        <p:nvSpPr>
          <p:cNvPr id="91" name="Footer Placeholder 90"/>
          <p:cNvSpPr>
            <a:spLocks noGrp="1"/>
          </p:cNvSpPr>
          <p:nvPr>
            <p:ph type="ftr" sz="quarter" idx="11"/>
          </p:nvPr>
        </p:nvSpPr>
        <p:spPr/>
        <p:txBody>
          <a:bodyPr/>
          <a:lstStyle/>
          <a:p>
            <a:endParaRPr lang="es-SV"/>
          </a:p>
        </p:txBody>
      </p:sp>
      <p:sp>
        <p:nvSpPr>
          <p:cNvPr id="92" name="Slide Number Placeholder 91"/>
          <p:cNvSpPr>
            <a:spLocks noGrp="1"/>
          </p:cNvSpPr>
          <p:nvPr>
            <p:ph type="sldNum" sz="quarter" idx="12"/>
          </p:nvPr>
        </p:nvSpPr>
        <p:spPr/>
        <p:txBody>
          <a:bodyPr/>
          <a:lstStyle/>
          <a:p>
            <a:fld id="{0BE0AED8-6636-4F2A-82E9-7AEA6FFE9AEC}" type="slidenum">
              <a:rPr lang="es-SV" smtClean="0"/>
              <a:pPr/>
              <a:t>‹Nº›</a:t>
            </a:fld>
            <a:endParaRPr lang="es-SV"/>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581E6B95-CA6B-4D4E-80B6-094C23D91621}" type="datetimeFigureOut">
              <a:rPr lang="es-SV" smtClean="0"/>
              <a:pPr/>
              <a:t>20/6/2020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0BE0AED8-6636-4F2A-82E9-7AEA6FFE9AEC}" type="slidenum">
              <a:rPr lang="es-SV" smtClean="0"/>
              <a:pPr/>
              <a:t>‹Nº›</a:t>
            </a:fld>
            <a:endParaRPr lang="es-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581E6B95-CA6B-4D4E-80B6-094C23D91621}" type="datetimeFigureOut">
              <a:rPr lang="es-SV" smtClean="0"/>
              <a:pPr/>
              <a:t>20/6/2020</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0BE0AED8-6636-4F2A-82E9-7AEA6FFE9AEC}" type="slidenum">
              <a:rPr lang="es-SV" smtClean="0"/>
              <a:pPr/>
              <a:t>‹Nº›</a:t>
            </a:fld>
            <a:endParaRPr lang="es-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581E6B95-CA6B-4D4E-80B6-094C23D91621}" type="datetimeFigureOut">
              <a:rPr lang="es-SV" smtClean="0"/>
              <a:pPr/>
              <a:t>20/6/2020</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0BE0AED8-6636-4F2A-82E9-7AEA6FFE9AEC}" type="slidenum">
              <a:rPr lang="es-SV" smtClean="0"/>
              <a:pPr/>
              <a:t>‹Nº›</a:t>
            </a:fld>
            <a:endParaRPr lang="es-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E6B95-CA6B-4D4E-80B6-094C23D91621}" type="datetimeFigureOut">
              <a:rPr lang="es-SV" smtClean="0"/>
              <a:pPr/>
              <a:t>20/6/2020</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0BE0AED8-6636-4F2A-82E9-7AEA6FFE9AEC}" type="slidenum">
              <a:rPr lang="es-SV" smtClean="0"/>
              <a:pPr/>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81E6B95-CA6B-4D4E-80B6-094C23D91621}" type="datetimeFigureOut">
              <a:rPr lang="es-SV" smtClean="0"/>
              <a:pPr/>
              <a:t>20/6/2020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0BE0AED8-6636-4F2A-82E9-7AEA6FFE9AEC}" type="slidenum">
              <a:rPr lang="es-SV" smtClean="0"/>
              <a:pPr/>
              <a:t>‹Nº›</a:t>
            </a:fld>
            <a:endParaRPr lang="es-SV"/>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5" name="Date Placeholder 4"/>
          <p:cNvSpPr>
            <a:spLocks noGrp="1"/>
          </p:cNvSpPr>
          <p:nvPr>
            <p:ph type="dt" sz="half" idx="10"/>
          </p:nvPr>
        </p:nvSpPr>
        <p:spPr/>
        <p:txBody>
          <a:bodyPr/>
          <a:lstStyle/>
          <a:p>
            <a:fld id="{581E6B95-CA6B-4D4E-80B6-094C23D91621}" type="datetimeFigureOut">
              <a:rPr lang="es-SV" smtClean="0"/>
              <a:pPr/>
              <a:t>20/6/2020</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0BE0AED8-6636-4F2A-82E9-7AEA6FFE9AEC}" type="slidenum">
              <a:rPr lang="es-SV" smtClean="0"/>
              <a:pPr/>
              <a:t>‹Nº›</a:t>
            </a:fld>
            <a:endParaRPr lang="es-SV"/>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581E6B95-CA6B-4D4E-80B6-094C23D91621}" type="datetimeFigureOut">
              <a:rPr lang="es-SV" smtClean="0"/>
              <a:pPr/>
              <a:t>20/6/2020</a:t>
            </a:fld>
            <a:endParaRPr lang="es-SV"/>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s-SV"/>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BE0AED8-6636-4F2A-82E9-7AEA6FFE9AEC}" type="slidenum">
              <a:rPr lang="es-SV" smtClean="0"/>
              <a:pPr/>
              <a:t>‹Nº›</a:t>
            </a:fld>
            <a:endParaRPr lang="es-SV"/>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SV" sz="4800" dirty="0"/>
              <a:t>BIOLOGÍA I</a:t>
            </a:r>
            <a:br>
              <a:rPr lang="es-SV" sz="4800" dirty="0"/>
            </a:br>
            <a:endParaRPr lang="es-SV" sz="4800" dirty="0"/>
          </a:p>
        </p:txBody>
      </p:sp>
      <p:sp>
        <p:nvSpPr>
          <p:cNvPr id="4" name="2 Subtítulo"/>
          <p:cNvSpPr>
            <a:spLocks noGrp="1"/>
          </p:cNvSpPr>
          <p:nvPr>
            <p:ph type="subTitle" idx="1"/>
          </p:nvPr>
        </p:nvSpPr>
        <p:spPr>
          <a:xfrm>
            <a:off x="3491880" y="4426289"/>
            <a:ext cx="2048272" cy="520081"/>
          </a:xfrm>
        </p:spPr>
        <p:txBody>
          <a:bodyPr>
            <a:normAutofit/>
          </a:bodyPr>
          <a:lstStyle/>
          <a:p>
            <a:r>
              <a:rPr lang="es-SV" sz="2400" b="1" dirty="0"/>
              <a:t>2020</a:t>
            </a:r>
          </a:p>
        </p:txBody>
      </p:sp>
      <p:sp>
        <p:nvSpPr>
          <p:cNvPr id="5" name="2 Subtítulo"/>
          <p:cNvSpPr txBox="1">
            <a:spLocks/>
          </p:cNvSpPr>
          <p:nvPr/>
        </p:nvSpPr>
        <p:spPr>
          <a:xfrm>
            <a:off x="251520" y="5877272"/>
            <a:ext cx="4536504" cy="703031"/>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s-SV" sz="2400" b="1" dirty="0">
                <a:solidFill>
                  <a:schemeClr val="tx1"/>
                </a:solidFill>
              </a:rPr>
              <a:t>Ing. Francisco Arturo Soto Aguilar</a:t>
            </a:r>
            <a:endParaRPr lang="es-SV" sz="2400" dirty="0">
              <a:solidFill>
                <a:schemeClr val="tx1"/>
              </a:solidFill>
            </a:endParaRPr>
          </a:p>
          <a:p>
            <a:endParaRPr lang="es-SV" sz="2400" b="1" dirty="0">
              <a:solidFill>
                <a:schemeClr val="accent1"/>
              </a:solidFill>
            </a:endParaRPr>
          </a:p>
        </p:txBody>
      </p:sp>
      <p:sp>
        <p:nvSpPr>
          <p:cNvPr id="6" name="2 Subtítulo"/>
          <p:cNvSpPr txBox="1">
            <a:spLocks/>
          </p:cNvSpPr>
          <p:nvPr/>
        </p:nvSpPr>
        <p:spPr>
          <a:xfrm>
            <a:off x="7287197" y="4964060"/>
            <a:ext cx="2048272" cy="1057228"/>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s-SV" sz="2400" b="1" dirty="0"/>
              <a:t>Clase 1</a:t>
            </a:r>
          </a:p>
          <a:p>
            <a:r>
              <a:rPr lang="es-SV" sz="2400" b="1" dirty="0"/>
              <a:t>Período II</a:t>
            </a:r>
          </a:p>
        </p:txBody>
      </p:sp>
    </p:spTree>
    <p:extLst>
      <p:ext uri="{BB962C8B-B14F-4D97-AF65-F5344CB8AC3E}">
        <p14:creationId xmlns:p14="http://schemas.microsoft.com/office/powerpoint/2010/main" val="325876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algn="just">
              <a:buNone/>
            </a:pPr>
            <a:r>
              <a:rPr lang="es-SV" dirty="0"/>
              <a:t>   6.- Principio de adaptación: Es la capacidad de los seres vivientes de acomodar sus estructuras o su fisiología a las condiciones de su entorno. Ejemplo: Si entramos repentinamente a un lugar oscuro, al principio no vemos; pero, luego la pupila se dilata: entra más luz y podemos ver. Los camaleones cambian de color según sea el ambiente en donde se encuentren.</a:t>
            </a:r>
          </a:p>
          <a:p>
            <a:pPr>
              <a:buNone/>
            </a:pPr>
            <a:endParaRPr lang="es-SV" dirty="0"/>
          </a:p>
          <a:p>
            <a:pPr algn="ctr">
              <a:buNone/>
            </a:pPr>
            <a:endParaRPr lang="es-SV" dirty="0"/>
          </a:p>
        </p:txBody>
      </p:sp>
      <p:pic>
        <p:nvPicPr>
          <p:cNvPr id="4" name="3 Imagen" descr="Resultado de imagen para principio de adaptación"/>
          <p:cNvPicPr/>
          <p:nvPr/>
        </p:nvPicPr>
        <p:blipFill>
          <a:blip r:embed="rId3" cstate="print"/>
          <a:srcRect/>
          <a:stretch>
            <a:fillRect/>
          </a:stretch>
        </p:blipFill>
        <p:spPr bwMode="auto">
          <a:xfrm>
            <a:off x="3131840" y="2780928"/>
            <a:ext cx="2551312" cy="385592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algn="just">
              <a:buNone/>
            </a:pPr>
            <a:r>
              <a:rPr lang="es-SV" dirty="0"/>
              <a:t>   7.- Principio del metabolismo: Se refiere al conjunto de reacciones químicas las que son muy intensas y ordenadas.</a:t>
            </a:r>
          </a:p>
          <a:p>
            <a:pPr>
              <a:buNone/>
            </a:pPr>
            <a:endParaRPr lang="es-SV" dirty="0"/>
          </a:p>
          <a:p>
            <a:pPr algn="ctr">
              <a:buNone/>
            </a:pPr>
            <a:endParaRPr lang="es-SV" dirty="0"/>
          </a:p>
        </p:txBody>
      </p:sp>
      <p:pic>
        <p:nvPicPr>
          <p:cNvPr id="4" name="3 Imagen" descr="Resultado de imagen para principio del metabolismo en biologia"/>
          <p:cNvPicPr/>
          <p:nvPr/>
        </p:nvPicPr>
        <p:blipFill>
          <a:blip r:embed="rId3" cstate="print"/>
          <a:srcRect/>
          <a:stretch>
            <a:fillRect/>
          </a:stretch>
        </p:blipFill>
        <p:spPr bwMode="auto">
          <a:xfrm>
            <a:off x="1907704" y="1484784"/>
            <a:ext cx="5688888" cy="480109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algn="just">
              <a:buNone/>
            </a:pPr>
            <a:r>
              <a:rPr lang="es-SV" dirty="0"/>
              <a:t>   8.- Principio de crecimiento: Consiste en que todo ser viviente tiene un aumento de su material biológico producido por la transformación metabólica de los materiales obtenidos del medio.</a:t>
            </a:r>
          </a:p>
          <a:p>
            <a:pPr>
              <a:buNone/>
            </a:pPr>
            <a:endParaRPr lang="es-SV" dirty="0"/>
          </a:p>
          <a:p>
            <a:pPr algn="ctr">
              <a:buNone/>
            </a:pPr>
            <a:endParaRPr lang="es-SV" dirty="0"/>
          </a:p>
        </p:txBody>
      </p:sp>
      <p:pic>
        <p:nvPicPr>
          <p:cNvPr id="4" name="3 Imagen" descr="Resultado de imagen para principio del crecimiento en biologia"/>
          <p:cNvPicPr/>
          <p:nvPr/>
        </p:nvPicPr>
        <p:blipFill>
          <a:blip r:embed="rId3" cstate="print"/>
          <a:srcRect/>
          <a:stretch>
            <a:fillRect/>
          </a:stretch>
        </p:blipFill>
        <p:spPr bwMode="auto">
          <a:xfrm>
            <a:off x="2195736" y="1844824"/>
            <a:ext cx="4812160" cy="45537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algn="just">
              <a:buNone/>
            </a:pPr>
            <a:r>
              <a:rPr lang="es-SV" dirty="0"/>
              <a:t>  9.- Principio de complementariedad: Se refiere a la relación que se da entre la estructura y la función de los sistemas biológicos.</a:t>
            </a:r>
          </a:p>
          <a:p>
            <a:pPr>
              <a:buNone/>
            </a:pPr>
            <a:endParaRPr lang="es-SV" dirty="0"/>
          </a:p>
          <a:p>
            <a:pPr algn="ctr">
              <a:buNone/>
            </a:pPr>
            <a:endParaRPr lang="es-SV" dirty="0"/>
          </a:p>
        </p:txBody>
      </p:sp>
      <p:pic>
        <p:nvPicPr>
          <p:cNvPr id="4" name="3 Imagen" descr="Resultado de imagen para principio de complementariedad en biologia"/>
          <p:cNvPicPr/>
          <p:nvPr/>
        </p:nvPicPr>
        <p:blipFill>
          <a:blip r:embed="rId3" cstate="print"/>
          <a:srcRect/>
          <a:stretch>
            <a:fillRect/>
          </a:stretch>
        </p:blipFill>
        <p:spPr bwMode="auto">
          <a:xfrm>
            <a:off x="2267744" y="1844824"/>
            <a:ext cx="4518927" cy="387082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algn="ctr">
              <a:buNone/>
            </a:pPr>
            <a:endParaRPr lang="es-SV" dirty="0"/>
          </a:p>
          <a:p>
            <a:pPr algn="ctr">
              <a:buNone/>
            </a:pPr>
            <a:endParaRPr lang="es-SV" dirty="0"/>
          </a:p>
          <a:p>
            <a:pPr algn="ctr">
              <a:buNone/>
            </a:pPr>
            <a:r>
              <a:rPr lang="es-SV" sz="3600" dirty="0"/>
              <a:t>Principios Unificadores de la Biología Moderna</a:t>
            </a:r>
          </a:p>
          <a:p>
            <a:pPr algn="ctr">
              <a:buNone/>
            </a:pPr>
            <a:endParaRPr lang="es-SV" sz="3600" dirty="0"/>
          </a:p>
          <a:p>
            <a:pPr algn="ctr">
              <a:buNone/>
            </a:pPr>
            <a:endParaRPr lang="es-SV" sz="3600" dirty="0"/>
          </a:p>
        </p:txBody>
      </p:sp>
      <p:pic>
        <p:nvPicPr>
          <p:cNvPr id="4" name="3 Imagen" descr="http://2.bp.blogspot.com/-Q7f7YeA37JQ/TcVu_qlkFNI/AAAAAAAAAGg/n5kPomT6u7E/s1600/imagenes-animales-h.jpg"/>
          <p:cNvPicPr/>
          <p:nvPr/>
        </p:nvPicPr>
        <p:blipFill>
          <a:blip r:embed="rId2" cstate="print"/>
          <a:srcRect/>
          <a:stretch>
            <a:fillRect/>
          </a:stretch>
        </p:blipFill>
        <p:spPr bwMode="auto">
          <a:xfrm>
            <a:off x="2555776" y="2564904"/>
            <a:ext cx="3658742" cy="391303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SV" dirty="0"/>
              <a:t>Objetivo Específico:</a:t>
            </a:r>
          </a:p>
        </p:txBody>
      </p:sp>
      <p:sp>
        <p:nvSpPr>
          <p:cNvPr id="3" name="2 Marcador de contenido"/>
          <p:cNvSpPr>
            <a:spLocks noGrp="1"/>
          </p:cNvSpPr>
          <p:nvPr>
            <p:ph idx="1"/>
          </p:nvPr>
        </p:nvSpPr>
        <p:spPr>
          <a:xfrm>
            <a:off x="467544" y="2132856"/>
            <a:ext cx="8229600" cy="4525963"/>
          </a:xfrm>
        </p:spPr>
        <p:txBody>
          <a:bodyPr>
            <a:normAutofit/>
          </a:bodyPr>
          <a:lstStyle/>
          <a:p>
            <a:pPr algn="just">
              <a:buNone/>
            </a:pPr>
            <a:r>
              <a:rPr lang="es-SV" sz="4000" dirty="0"/>
              <a:t>”Comprender los principios unificadores de la biología partiendo de su investigación, análisis e interpretación, de tal manera que se pueda obtener un concepto cabal de esa ciencia”.</a:t>
            </a:r>
          </a:p>
        </p:txBody>
      </p:sp>
    </p:spTree>
    <p:extLst>
      <p:ext uri="{BB962C8B-B14F-4D97-AF65-F5344CB8AC3E}">
        <p14:creationId xmlns:p14="http://schemas.microsoft.com/office/powerpoint/2010/main" val="110632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052736"/>
            <a:ext cx="8229600" cy="5472608"/>
          </a:xfrm>
        </p:spPr>
        <p:txBody>
          <a:bodyPr/>
          <a:lstStyle/>
          <a:p>
            <a:pPr>
              <a:buNone/>
            </a:pPr>
            <a:r>
              <a:rPr lang="es-SV" dirty="0"/>
              <a:t>   Los principios unificadores de la Biología moderna podemos resumirlos de la manera siguiente:</a:t>
            </a:r>
          </a:p>
          <a:p>
            <a:pPr algn="just">
              <a:buNone/>
            </a:pPr>
            <a:r>
              <a:rPr lang="es-SV" dirty="0"/>
              <a:t>   1.- Principio de Unidad: Este consiste en que los seres vivos están compuestos de células que tienen una estructura compleja y organizada, de tal manera que la célula se convierte en la unidad anatómica, fisiológica y de origen.</a:t>
            </a:r>
          </a:p>
          <a:p>
            <a:pPr algn="ctr">
              <a:buNone/>
            </a:pPr>
            <a:endParaRPr lang="es-SV" dirty="0"/>
          </a:p>
          <a:p>
            <a:pPr algn="ctr">
              <a:buNone/>
            </a:pPr>
            <a:endParaRPr lang="es-SV" dirty="0"/>
          </a:p>
          <a:p>
            <a:pPr algn="ctr">
              <a:buNone/>
            </a:pPr>
            <a:endParaRPr lang="es-SV" dirty="0"/>
          </a:p>
          <a:p>
            <a:pPr>
              <a:buNone/>
            </a:pPr>
            <a:endParaRPr lang="es-SV" dirty="0"/>
          </a:p>
        </p:txBody>
      </p:sp>
      <p:pic>
        <p:nvPicPr>
          <p:cNvPr id="4" name="3 Imagen" descr="Resultado de imagen para principio de unidad en biología"/>
          <p:cNvPicPr/>
          <p:nvPr/>
        </p:nvPicPr>
        <p:blipFill>
          <a:blip r:embed="rId3" cstate="print"/>
          <a:srcRect/>
          <a:stretch>
            <a:fillRect/>
          </a:stretch>
        </p:blipFill>
        <p:spPr bwMode="auto">
          <a:xfrm>
            <a:off x="2699792" y="3429000"/>
            <a:ext cx="4104712" cy="3270251"/>
          </a:xfrm>
          <a:prstGeom prst="rect">
            <a:avLst/>
          </a:prstGeom>
          <a:noFill/>
          <a:ln w="9525">
            <a:noFill/>
            <a:miter lim="800000"/>
            <a:headEnd/>
            <a:tailEnd/>
          </a:ln>
        </p:spPr>
      </p:pic>
    </p:spTree>
    <p:extLst>
      <p:ext uri="{BB962C8B-B14F-4D97-AF65-F5344CB8AC3E}">
        <p14:creationId xmlns:p14="http://schemas.microsoft.com/office/powerpoint/2010/main" val="182279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SV" dirty="0"/>
              <a:t> </a:t>
            </a:r>
            <a:br>
              <a:rPr lang="es-SV" dirty="0"/>
            </a:br>
            <a:endParaRPr lang="es-SV" dirty="0"/>
          </a:p>
        </p:txBody>
      </p:sp>
      <p:sp>
        <p:nvSpPr>
          <p:cNvPr id="3" name="2 Marcador de contenido"/>
          <p:cNvSpPr>
            <a:spLocks noGrp="1"/>
          </p:cNvSpPr>
          <p:nvPr>
            <p:ph idx="1"/>
          </p:nvPr>
        </p:nvSpPr>
        <p:spPr>
          <a:xfrm>
            <a:off x="467544" y="620688"/>
            <a:ext cx="8229600" cy="5174035"/>
          </a:xfrm>
        </p:spPr>
        <p:txBody>
          <a:bodyPr/>
          <a:lstStyle/>
          <a:p>
            <a:pPr algn="just">
              <a:buNone/>
            </a:pPr>
            <a:r>
              <a:rPr lang="es-SV" dirty="0"/>
              <a:t>   2.- Principio de la evolución orgánica: esta sostiene que las especies de animales y vegetales presentes en la actualidad no fueron creadas así, sino que descienden de organismos más sencillos previos, mediantes modificaciones graduales, acumuladas en generaciones sucesivas.</a:t>
            </a:r>
          </a:p>
          <a:p>
            <a:pPr algn="ctr">
              <a:buNone/>
            </a:pPr>
            <a:endParaRPr lang="es-SV" dirty="0"/>
          </a:p>
          <a:p>
            <a:pPr algn="ctr">
              <a:buNone/>
            </a:pPr>
            <a:endParaRPr lang="es-SV" dirty="0"/>
          </a:p>
        </p:txBody>
      </p:sp>
      <p:pic>
        <p:nvPicPr>
          <p:cNvPr id="4" name="3 Imagen" descr="Resultado de imagen para principio de evolución orgánica"/>
          <p:cNvPicPr/>
          <p:nvPr/>
        </p:nvPicPr>
        <p:blipFill>
          <a:blip r:embed="rId3" cstate="print"/>
          <a:srcRect/>
          <a:stretch>
            <a:fillRect/>
          </a:stretch>
        </p:blipFill>
        <p:spPr bwMode="auto">
          <a:xfrm>
            <a:off x="2699792" y="2708920"/>
            <a:ext cx="3965707" cy="3956752"/>
          </a:xfrm>
          <a:prstGeom prst="rect">
            <a:avLst/>
          </a:prstGeom>
          <a:noFill/>
          <a:ln w="9525">
            <a:noFill/>
            <a:miter lim="800000"/>
            <a:headEnd/>
            <a:tailEnd/>
          </a:ln>
        </p:spPr>
      </p:pic>
    </p:spTree>
    <p:extLst>
      <p:ext uri="{BB962C8B-B14F-4D97-AF65-F5344CB8AC3E}">
        <p14:creationId xmlns:p14="http://schemas.microsoft.com/office/powerpoint/2010/main" val="19224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lstStyle/>
          <a:p>
            <a:pPr algn="just">
              <a:buNone/>
            </a:pPr>
            <a:r>
              <a:rPr lang="es-SV" dirty="0"/>
              <a:t>   3.- Principio de la reproducción: Es la capacidad que tienen todos los organismos vivientes para proporcionar información para el desarrollo de otros organismos con sus mismas características.</a:t>
            </a:r>
          </a:p>
          <a:p>
            <a:pPr algn="ctr">
              <a:buNone/>
            </a:pPr>
            <a:endParaRPr lang="es-SV" dirty="0"/>
          </a:p>
          <a:p>
            <a:pPr algn="ctr">
              <a:buNone/>
            </a:pPr>
            <a:endParaRPr lang="es-SV" dirty="0"/>
          </a:p>
        </p:txBody>
      </p:sp>
      <p:pic>
        <p:nvPicPr>
          <p:cNvPr id="4" name="3 Imagen" descr="Resultado de imagen para principio de reproducción en biología"/>
          <p:cNvPicPr/>
          <p:nvPr/>
        </p:nvPicPr>
        <p:blipFill>
          <a:blip r:embed="rId3" cstate="print"/>
          <a:srcRect/>
          <a:stretch>
            <a:fillRect/>
          </a:stretch>
        </p:blipFill>
        <p:spPr bwMode="auto">
          <a:xfrm>
            <a:off x="2195736" y="2204864"/>
            <a:ext cx="4608768" cy="383519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lstStyle/>
          <a:p>
            <a:pPr algn="just">
              <a:buNone/>
            </a:pPr>
            <a:r>
              <a:rPr lang="es-SV" dirty="0"/>
              <a:t>   4.- El principio de la Homeostasis: Es la tendencia de los organismos a mantener estables sus parámetros físicos y químicos internos. Por ejemplo, si la temperatura del cuerpo humano se incrementa, el cerebro le ordena a las glándulas sudoríparas producir sudor, con la finalidad de que al evaporarse el agua se enfrié el cuerpo. Por el contrario, si la temperatura ambiental baja, entonces los vellos corporales se erizan para evitar la circulación del aire, se suprime la sudoración, los músculos se contraen espasmódicamente (escalofríos) y el metabolismo se activa para producir calor. </a:t>
            </a:r>
          </a:p>
          <a:p>
            <a:pPr algn="just">
              <a:buNone/>
            </a:pPr>
            <a:endParaRPr lang="es-SV" dirty="0"/>
          </a:p>
          <a:p>
            <a:pPr algn="ctr">
              <a:buNone/>
            </a:pPr>
            <a:endParaRPr lang="es-SV" dirty="0"/>
          </a:p>
          <a:p>
            <a:pPr algn="just">
              <a:buNone/>
            </a:pPr>
            <a:endParaRPr lang="es-SV"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lstStyle/>
          <a:p>
            <a:pPr algn="ctr">
              <a:buNone/>
            </a:pPr>
            <a:endParaRPr lang="es-SV" dirty="0"/>
          </a:p>
          <a:p>
            <a:pPr algn="ctr">
              <a:buNone/>
            </a:pPr>
            <a:endParaRPr lang="es-SV" dirty="0"/>
          </a:p>
          <a:p>
            <a:pPr algn="ctr">
              <a:buNone/>
            </a:pPr>
            <a:endParaRPr lang="es-SV" dirty="0"/>
          </a:p>
          <a:p>
            <a:pPr algn="ctr">
              <a:buNone/>
            </a:pPr>
            <a:endParaRPr lang="es-SV" dirty="0"/>
          </a:p>
        </p:txBody>
      </p:sp>
      <p:pic>
        <p:nvPicPr>
          <p:cNvPr id="4" name="3 Imagen" descr="Resultado de imagen para principio de homeostasis en biología"/>
          <p:cNvPicPr/>
          <p:nvPr/>
        </p:nvPicPr>
        <p:blipFill>
          <a:blip r:embed="rId2" cstate="print"/>
          <a:srcRect/>
          <a:stretch>
            <a:fillRect/>
          </a:stretch>
        </p:blipFill>
        <p:spPr bwMode="auto">
          <a:xfrm>
            <a:off x="2267744" y="332656"/>
            <a:ext cx="4537737" cy="597092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lstStyle/>
          <a:p>
            <a:pPr algn="just">
              <a:buNone/>
            </a:pPr>
            <a:r>
              <a:rPr lang="es-SV" dirty="0"/>
              <a:t>   5.-El principio de irritabilidad: Es la capacidad de los seres vivientes de generar respuestas a estímulos del medio ambiente que compensan sus efectos.</a:t>
            </a:r>
          </a:p>
          <a:p>
            <a:pPr>
              <a:buNone/>
            </a:pPr>
            <a:endParaRPr lang="es-SV" dirty="0"/>
          </a:p>
          <a:p>
            <a:pPr algn="ctr">
              <a:buNone/>
            </a:pPr>
            <a:endParaRPr lang="es-SV" dirty="0"/>
          </a:p>
          <a:p>
            <a:pPr>
              <a:buNone/>
            </a:pPr>
            <a:endParaRPr lang="es-SV" dirty="0"/>
          </a:p>
          <a:p>
            <a:pPr>
              <a:buNone/>
            </a:pPr>
            <a:endParaRPr lang="es-SV" dirty="0"/>
          </a:p>
        </p:txBody>
      </p:sp>
      <p:pic>
        <p:nvPicPr>
          <p:cNvPr id="4" name="3 Imagen" descr=" La piel de gallina o  mejor llamada  piloereccion, es una  reacción del cuerpo  para evitar la perdida  de calor a travé..."/>
          <p:cNvPicPr/>
          <p:nvPr/>
        </p:nvPicPr>
        <p:blipFill>
          <a:blip r:embed="rId3" cstate="print"/>
          <a:srcRect/>
          <a:stretch>
            <a:fillRect/>
          </a:stretch>
        </p:blipFill>
        <p:spPr bwMode="auto">
          <a:xfrm>
            <a:off x="2051720" y="1700808"/>
            <a:ext cx="5413266" cy="46894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aja">
  <a:themeElements>
    <a:clrScheme name="Paja">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Thatch</Template>
  <TotalTime>103</TotalTime>
  <Words>650</Words>
  <Application>Microsoft Office PowerPoint</Application>
  <PresentationFormat>Presentación en pantalla (4:3)</PresentationFormat>
  <Paragraphs>49</Paragraphs>
  <Slides>13</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Symbol</vt:lpstr>
      <vt:lpstr>Tw Cen MT</vt:lpstr>
      <vt:lpstr>Paja</vt:lpstr>
      <vt:lpstr>BIOLOGÍA I </vt:lpstr>
      <vt:lpstr>Presentación de PowerPoint</vt:lpstr>
      <vt:lpstr>Objetivo Específico:</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QUÍMICA ORGÁNICA</dc:title>
  <dc:creator>Soto</dc:creator>
  <cp:lastModifiedBy>Cuellar Melendez, Diego Roberto</cp:lastModifiedBy>
  <cp:revision>14</cp:revision>
  <dcterms:created xsi:type="dcterms:W3CDTF">2014-01-27T07:01:05Z</dcterms:created>
  <dcterms:modified xsi:type="dcterms:W3CDTF">2020-06-21T02:04:38Z</dcterms:modified>
</cp:coreProperties>
</file>