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s-ES" smtClean="0"/>
              <a:t>Haga clic para modificar el estilo de título del patrón</a:t>
            </a:r>
            <a:endParaRPr kumimoji="0" lang="en-US"/>
          </a:p>
        </p:txBody>
      </p:sp>
      <p:sp>
        <p:nvSpPr>
          <p:cNvPr id="28" name="27 Marcador de fecha"/>
          <p:cNvSpPr>
            <a:spLocks noGrp="1"/>
          </p:cNvSpPr>
          <p:nvPr>
            <p:ph type="dt" sz="half" idx="10"/>
          </p:nvPr>
        </p:nvSpPr>
        <p:spPr/>
        <p:txBody>
          <a:bodyPr/>
          <a:lstStyle/>
          <a:p>
            <a:fld id="{2A1CB5B5-2A5B-4795-80CE-A108C667B12C}" type="datetimeFigureOut">
              <a:rPr lang="es-SV" smtClean="0"/>
              <a:pPr/>
              <a:t>3/5/2020</a:t>
            </a:fld>
            <a:endParaRPr lang="es-SV"/>
          </a:p>
        </p:txBody>
      </p:sp>
      <p:sp>
        <p:nvSpPr>
          <p:cNvPr id="17" name="16 Marcador de pie de página"/>
          <p:cNvSpPr>
            <a:spLocks noGrp="1"/>
          </p:cNvSpPr>
          <p:nvPr>
            <p:ph type="ftr" sz="quarter" idx="11"/>
          </p:nvPr>
        </p:nvSpPr>
        <p:spPr/>
        <p:txBody>
          <a:bodyPr/>
          <a:lstStyle/>
          <a:p>
            <a:endParaRPr lang="es-SV"/>
          </a:p>
        </p:txBody>
      </p:sp>
      <p:sp>
        <p:nvSpPr>
          <p:cNvPr id="29" name="28 Marcador de número de diapositiva"/>
          <p:cNvSpPr>
            <a:spLocks noGrp="1"/>
          </p:cNvSpPr>
          <p:nvPr>
            <p:ph type="sldNum" sz="quarter" idx="12"/>
          </p:nvPr>
        </p:nvSpPr>
        <p:spPr/>
        <p:txBody>
          <a:bodyPr/>
          <a:lstStyle/>
          <a:p>
            <a:fld id="{022C5AF4-0BDB-4515-B1DB-B4727E69DAC7}" type="slidenum">
              <a:rPr lang="es-SV" smtClean="0"/>
              <a:pPr/>
              <a:t>‹Nº›</a:t>
            </a:fld>
            <a:endParaRPr lang="es-SV"/>
          </a:p>
        </p:txBody>
      </p:sp>
      <p:sp>
        <p:nvSpPr>
          <p:cNvPr id="9" name="8 Subtítulo"/>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2A1CB5B5-2A5B-4795-80CE-A108C667B12C}" type="datetimeFigureOut">
              <a:rPr lang="es-SV" smtClean="0"/>
              <a:pPr/>
              <a:t>3/5/2020</a:t>
            </a:fld>
            <a:endParaRPr lang="es-SV"/>
          </a:p>
        </p:txBody>
      </p:sp>
      <p:sp>
        <p:nvSpPr>
          <p:cNvPr id="5" name="4 Marcador de pie de página"/>
          <p:cNvSpPr>
            <a:spLocks noGrp="1"/>
          </p:cNvSpPr>
          <p:nvPr>
            <p:ph type="ftr" sz="quarter" idx="11"/>
          </p:nvPr>
        </p:nvSpPr>
        <p:spPr/>
        <p:txBody>
          <a:bodyPr/>
          <a:lstStyle/>
          <a:p>
            <a:endParaRPr lang="es-SV"/>
          </a:p>
        </p:txBody>
      </p:sp>
      <p:sp>
        <p:nvSpPr>
          <p:cNvPr id="6" name="5 Marcador de número de diapositiva"/>
          <p:cNvSpPr>
            <a:spLocks noGrp="1"/>
          </p:cNvSpPr>
          <p:nvPr>
            <p:ph type="sldNum" sz="quarter" idx="12"/>
          </p:nvPr>
        </p:nvSpPr>
        <p:spPr/>
        <p:txBody>
          <a:bodyPr/>
          <a:lstStyle/>
          <a:p>
            <a:fld id="{022C5AF4-0BDB-4515-B1DB-B4727E69DAC7}" type="slidenum">
              <a:rPr lang="es-SV" smtClean="0"/>
              <a:pPr/>
              <a:t>‹Nº›</a:t>
            </a:fld>
            <a:endParaRPr lang="es-SV"/>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2A1CB5B5-2A5B-4795-80CE-A108C667B12C}" type="datetimeFigureOut">
              <a:rPr lang="es-SV" smtClean="0"/>
              <a:pPr/>
              <a:t>3/5/2020</a:t>
            </a:fld>
            <a:endParaRPr lang="es-SV"/>
          </a:p>
        </p:txBody>
      </p:sp>
      <p:sp>
        <p:nvSpPr>
          <p:cNvPr id="5" name="4 Marcador de pie de página"/>
          <p:cNvSpPr>
            <a:spLocks noGrp="1"/>
          </p:cNvSpPr>
          <p:nvPr>
            <p:ph type="ftr" sz="quarter" idx="11"/>
          </p:nvPr>
        </p:nvSpPr>
        <p:spPr/>
        <p:txBody>
          <a:bodyPr/>
          <a:lstStyle/>
          <a:p>
            <a:endParaRPr lang="es-SV"/>
          </a:p>
        </p:txBody>
      </p:sp>
      <p:sp>
        <p:nvSpPr>
          <p:cNvPr id="6" name="5 Marcador de número de diapositiva"/>
          <p:cNvSpPr>
            <a:spLocks noGrp="1"/>
          </p:cNvSpPr>
          <p:nvPr>
            <p:ph type="sldNum" sz="quarter" idx="12"/>
          </p:nvPr>
        </p:nvSpPr>
        <p:spPr/>
        <p:txBody>
          <a:bodyPr/>
          <a:lstStyle/>
          <a:p>
            <a:fld id="{022C5AF4-0BDB-4515-B1DB-B4727E69DAC7}" type="slidenum">
              <a:rPr lang="es-SV" smtClean="0"/>
              <a:pPr/>
              <a:t>‹Nº›</a:t>
            </a:fld>
            <a:endParaRPr lang="es-SV"/>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2A1CB5B5-2A5B-4795-80CE-A108C667B12C}" type="datetimeFigureOut">
              <a:rPr lang="es-SV" smtClean="0"/>
              <a:pPr/>
              <a:t>3/5/2020</a:t>
            </a:fld>
            <a:endParaRPr lang="es-SV"/>
          </a:p>
        </p:txBody>
      </p:sp>
      <p:sp>
        <p:nvSpPr>
          <p:cNvPr id="5" name="4 Marcador de pie de página"/>
          <p:cNvSpPr>
            <a:spLocks noGrp="1"/>
          </p:cNvSpPr>
          <p:nvPr>
            <p:ph type="ftr" sz="quarter" idx="11"/>
          </p:nvPr>
        </p:nvSpPr>
        <p:spPr/>
        <p:txBody>
          <a:bodyPr/>
          <a:lstStyle/>
          <a:p>
            <a:endParaRPr lang="es-SV"/>
          </a:p>
        </p:txBody>
      </p:sp>
      <p:sp>
        <p:nvSpPr>
          <p:cNvPr id="6" name="5 Marcador de número de diapositiva"/>
          <p:cNvSpPr>
            <a:spLocks noGrp="1"/>
          </p:cNvSpPr>
          <p:nvPr>
            <p:ph type="sldNum" sz="quarter" idx="12"/>
          </p:nvPr>
        </p:nvSpPr>
        <p:spPr/>
        <p:txBody>
          <a:bodyPr/>
          <a:lstStyle/>
          <a:p>
            <a:fld id="{022C5AF4-0BDB-4515-B1DB-B4727E69DAC7}" type="slidenum">
              <a:rPr lang="es-SV" smtClean="0"/>
              <a:pPr/>
              <a:t>‹Nº›</a:t>
            </a:fld>
            <a:endParaRPr lang="es-SV"/>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3">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2A1CB5B5-2A5B-4795-80CE-A108C667B12C}" type="datetimeFigureOut">
              <a:rPr lang="es-SV" smtClean="0"/>
              <a:pPr/>
              <a:t>3/5/2020</a:t>
            </a:fld>
            <a:endParaRPr lang="es-SV"/>
          </a:p>
        </p:txBody>
      </p:sp>
      <p:sp>
        <p:nvSpPr>
          <p:cNvPr id="5" name="4 Marcador de pie de página"/>
          <p:cNvSpPr>
            <a:spLocks noGrp="1"/>
          </p:cNvSpPr>
          <p:nvPr>
            <p:ph type="ftr" sz="quarter" idx="11"/>
          </p:nvPr>
        </p:nvSpPr>
        <p:spPr/>
        <p:txBody>
          <a:bodyPr/>
          <a:lstStyle/>
          <a:p>
            <a:endParaRPr lang="es-SV"/>
          </a:p>
        </p:txBody>
      </p:sp>
      <p:sp>
        <p:nvSpPr>
          <p:cNvPr id="6" name="5 Marcador de número de diapositiva"/>
          <p:cNvSpPr>
            <a:spLocks noGrp="1"/>
          </p:cNvSpPr>
          <p:nvPr>
            <p:ph type="sldNum" sz="quarter" idx="12"/>
          </p:nvPr>
        </p:nvSpPr>
        <p:spPr>
          <a:xfrm>
            <a:off x="7924800" y="6416675"/>
            <a:ext cx="762000" cy="365125"/>
          </a:xfrm>
        </p:spPr>
        <p:txBody>
          <a:bodyPr/>
          <a:lstStyle/>
          <a:p>
            <a:fld id="{022C5AF4-0BDB-4515-B1DB-B4727E69DAC7}" type="slidenum">
              <a:rPr lang="es-SV" smtClean="0"/>
              <a:pPr/>
              <a:t>‹Nº›</a:t>
            </a:fld>
            <a:endParaRPr lang="es-SV"/>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2A1CB5B5-2A5B-4795-80CE-A108C667B12C}" type="datetimeFigureOut">
              <a:rPr lang="es-SV" smtClean="0"/>
              <a:pPr/>
              <a:t>3/5/2020</a:t>
            </a:fld>
            <a:endParaRPr lang="es-SV"/>
          </a:p>
        </p:txBody>
      </p:sp>
      <p:sp>
        <p:nvSpPr>
          <p:cNvPr id="6" name="5 Marcador de pie de página"/>
          <p:cNvSpPr>
            <a:spLocks noGrp="1"/>
          </p:cNvSpPr>
          <p:nvPr>
            <p:ph type="ftr" sz="quarter" idx="11"/>
          </p:nvPr>
        </p:nvSpPr>
        <p:spPr/>
        <p:txBody>
          <a:bodyPr/>
          <a:lstStyle/>
          <a:p>
            <a:endParaRPr lang="es-SV"/>
          </a:p>
        </p:txBody>
      </p:sp>
      <p:sp>
        <p:nvSpPr>
          <p:cNvPr id="7" name="6 Marcador de número de diapositiva"/>
          <p:cNvSpPr>
            <a:spLocks noGrp="1"/>
          </p:cNvSpPr>
          <p:nvPr>
            <p:ph type="sldNum" sz="quarter" idx="12"/>
          </p:nvPr>
        </p:nvSpPr>
        <p:spPr/>
        <p:txBody>
          <a:bodyPr/>
          <a:lstStyle/>
          <a:p>
            <a:fld id="{022C5AF4-0BDB-4515-B1DB-B4727E69DAC7}" type="slidenum">
              <a:rPr lang="es-SV" smtClean="0"/>
              <a:pPr/>
              <a:t>‹Nº›</a:t>
            </a:fld>
            <a:endParaRPr lang="es-SV"/>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2A1CB5B5-2A5B-4795-80CE-A108C667B12C}" type="datetimeFigureOut">
              <a:rPr lang="es-SV" smtClean="0"/>
              <a:pPr/>
              <a:t>3/5/2020</a:t>
            </a:fld>
            <a:endParaRPr lang="es-SV"/>
          </a:p>
        </p:txBody>
      </p:sp>
      <p:sp>
        <p:nvSpPr>
          <p:cNvPr id="8" name="7 Marcador de pie de página"/>
          <p:cNvSpPr>
            <a:spLocks noGrp="1"/>
          </p:cNvSpPr>
          <p:nvPr>
            <p:ph type="ftr" sz="quarter" idx="11"/>
          </p:nvPr>
        </p:nvSpPr>
        <p:spPr/>
        <p:txBody>
          <a:bodyPr/>
          <a:lstStyle/>
          <a:p>
            <a:endParaRPr lang="es-SV"/>
          </a:p>
        </p:txBody>
      </p:sp>
      <p:sp>
        <p:nvSpPr>
          <p:cNvPr id="9" name="8 Marcador de número de diapositiva"/>
          <p:cNvSpPr>
            <a:spLocks noGrp="1"/>
          </p:cNvSpPr>
          <p:nvPr>
            <p:ph type="sldNum" sz="quarter" idx="12"/>
          </p:nvPr>
        </p:nvSpPr>
        <p:spPr/>
        <p:txBody>
          <a:bodyPr/>
          <a:lstStyle/>
          <a:p>
            <a:fld id="{022C5AF4-0BDB-4515-B1DB-B4727E69DAC7}" type="slidenum">
              <a:rPr lang="es-SV" smtClean="0"/>
              <a:pPr/>
              <a:t>‹Nº›</a:t>
            </a:fld>
            <a:endParaRPr lang="es-SV"/>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2A1CB5B5-2A5B-4795-80CE-A108C667B12C}" type="datetimeFigureOut">
              <a:rPr lang="es-SV" smtClean="0"/>
              <a:pPr/>
              <a:t>3/5/2020</a:t>
            </a:fld>
            <a:endParaRPr lang="es-SV"/>
          </a:p>
        </p:txBody>
      </p:sp>
      <p:sp>
        <p:nvSpPr>
          <p:cNvPr id="4" name="3 Marcador de pie de página"/>
          <p:cNvSpPr>
            <a:spLocks noGrp="1"/>
          </p:cNvSpPr>
          <p:nvPr>
            <p:ph type="ftr" sz="quarter" idx="11"/>
          </p:nvPr>
        </p:nvSpPr>
        <p:spPr/>
        <p:txBody>
          <a:bodyPr/>
          <a:lstStyle/>
          <a:p>
            <a:endParaRPr lang="es-SV"/>
          </a:p>
        </p:txBody>
      </p:sp>
      <p:sp>
        <p:nvSpPr>
          <p:cNvPr id="5" name="4 Marcador de número de diapositiva"/>
          <p:cNvSpPr>
            <a:spLocks noGrp="1"/>
          </p:cNvSpPr>
          <p:nvPr>
            <p:ph type="sldNum" sz="quarter" idx="12"/>
          </p:nvPr>
        </p:nvSpPr>
        <p:spPr/>
        <p:txBody>
          <a:bodyPr/>
          <a:lstStyle/>
          <a:p>
            <a:fld id="{022C5AF4-0BDB-4515-B1DB-B4727E69DAC7}" type="slidenum">
              <a:rPr lang="es-SV" smtClean="0"/>
              <a:pPr/>
              <a:t>‹Nº›</a:t>
            </a:fld>
            <a:endParaRPr lang="es-SV"/>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A1CB5B5-2A5B-4795-80CE-A108C667B12C}" type="datetimeFigureOut">
              <a:rPr lang="es-SV" smtClean="0"/>
              <a:pPr/>
              <a:t>3/5/2020</a:t>
            </a:fld>
            <a:endParaRPr lang="es-SV"/>
          </a:p>
        </p:txBody>
      </p:sp>
      <p:sp>
        <p:nvSpPr>
          <p:cNvPr id="3" name="2 Marcador de pie de página"/>
          <p:cNvSpPr>
            <a:spLocks noGrp="1"/>
          </p:cNvSpPr>
          <p:nvPr>
            <p:ph type="ftr" sz="quarter" idx="11"/>
          </p:nvPr>
        </p:nvSpPr>
        <p:spPr/>
        <p:txBody>
          <a:bodyPr/>
          <a:lstStyle/>
          <a:p>
            <a:endParaRPr lang="es-SV"/>
          </a:p>
        </p:txBody>
      </p:sp>
      <p:sp>
        <p:nvSpPr>
          <p:cNvPr id="4" name="3 Marcador de número de diapositiva"/>
          <p:cNvSpPr>
            <a:spLocks noGrp="1"/>
          </p:cNvSpPr>
          <p:nvPr>
            <p:ph type="sldNum" sz="quarter" idx="12"/>
          </p:nvPr>
        </p:nvSpPr>
        <p:spPr/>
        <p:txBody>
          <a:bodyPr/>
          <a:lstStyle/>
          <a:p>
            <a:fld id="{022C5AF4-0BDB-4515-B1DB-B4727E69DAC7}" type="slidenum">
              <a:rPr lang="es-SV" smtClean="0"/>
              <a:pPr/>
              <a:t>‹Nº›</a:t>
            </a:fld>
            <a:endParaRPr lang="es-SV"/>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2A1CB5B5-2A5B-4795-80CE-A108C667B12C}" type="datetimeFigureOut">
              <a:rPr lang="es-SV" smtClean="0"/>
              <a:pPr/>
              <a:t>3/5/2020</a:t>
            </a:fld>
            <a:endParaRPr lang="es-SV"/>
          </a:p>
        </p:txBody>
      </p:sp>
      <p:sp>
        <p:nvSpPr>
          <p:cNvPr id="6" name="5 Marcador de pie de página"/>
          <p:cNvSpPr>
            <a:spLocks noGrp="1"/>
          </p:cNvSpPr>
          <p:nvPr>
            <p:ph type="ftr" sz="quarter" idx="11"/>
          </p:nvPr>
        </p:nvSpPr>
        <p:spPr/>
        <p:txBody>
          <a:bodyPr/>
          <a:lstStyle/>
          <a:p>
            <a:endParaRPr lang="es-SV"/>
          </a:p>
        </p:txBody>
      </p:sp>
      <p:sp>
        <p:nvSpPr>
          <p:cNvPr id="7" name="6 Marcador de número de diapositiva"/>
          <p:cNvSpPr>
            <a:spLocks noGrp="1"/>
          </p:cNvSpPr>
          <p:nvPr>
            <p:ph type="sldNum" sz="quarter" idx="12"/>
          </p:nvPr>
        </p:nvSpPr>
        <p:spPr/>
        <p:txBody>
          <a:bodyPr/>
          <a:lstStyle/>
          <a:p>
            <a:fld id="{022C5AF4-0BDB-4515-B1DB-B4727E69DAC7}" type="slidenum">
              <a:rPr lang="es-SV" smtClean="0"/>
              <a:pPr/>
              <a:t>‹Nº›</a:t>
            </a:fld>
            <a:endParaRPr lang="es-SV"/>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s-ES" smtClean="0">
                <a:solidFill>
                  <a:schemeClr val="lt1"/>
                </a:solidFill>
                <a:latin typeface="+mn-lt"/>
                <a:ea typeface="+mn-ea"/>
                <a:cs typeface="+mn-cs"/>
              </a:rPr>
              <a:t>Haga clic en el icono para agregar una imagen</a:t>
            </a:r>
            <a:endParaRPr kumimoji="0" lang="en-US" dirty="0">
              <a:solidFill>
                <a:schemeClr val="lt1"/>
              </a:solidFill>
              <a:latin typeface="+mn-lt"/>
              <a:ea typeface="+mn-ea"/>
              <a:cs typeface="+mn-cs"/>
            </a:endParaRPr>
          </a:p>
        </p:txBody>
      </p:sp>
      <p:sp>
        <p:nvSpPr>
          <p:cNvPr id="4" name="3 Marcador de texto"/>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2A1CB5B5-2A5B-4795-80CE-A108C667B12C}" type="datetimeFigureOut">
              <a:rPr lang="es-SV" smtClean="0"/>
              <a:pPr/>
              <a:t>3/5/2020</a:t>
            </a:fld>
            <a:endParaRPr lang="es-SV"/>
          </a:p>
        </p:txBody>
      </p:sp>
      <p:sp>
        <p:nvSpPr>
          <p:cNvPr id="6" name="5 Marcador de pie de página"/>
          <p:cNvSpPr>
            <a:spLocks noGrp="1"/>
          </p:cNvSpPr>
          <p:nvPr>
            <p:ph type="ftr" sz="quarter" idx="11"/>
          </p:nvPr>
        </p:nvSpPr>
        <p:spPr/>
        <p:txBody>
          <a:bodyPr/>
          <a:lstStyle/>
          <a:p>
            <a:endParaRPr lang="es-SV"/>
          </a:p>
        </p:txBody>
      </p:sp>
      <p:sp>
        <p:nvSpPr>
          <p:cNvPr id="7" name="6 Marcador de número de diapositiva"/>
          <p:cNvSpPr>
            <a:spLocks noGrp="1"/>
          </p:cNvSpPr>
          <p:nvPr>
            <p:ph type="sldNum" sz="quarter" idx="12"/>
          </p:nvPr>
        </p:nvSpPr>
        <p:spPr/>
        <p:txBody>
          <a:bodyPr/>
          <a:lstStyle/>
          <a:p>
            <a:fld id="{022C5AF4-0BDB-4515-B1DB-B4727E69DAC7}" type="slidenum">
              <a:rPr lang="es-SV" smtClean="0"/>
              <a:pPr/>
              <a:t>‹Nº›</a:t>
            </a:fld>
            <a:endParaRPr lang="es-SV"/>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2A1CB5B5-2A5B-4795-80CE-A108C667B12C}" type="datetimeFigureOut">
              <a:rPr lang="es-SV" smtClean="0"/>
              <a:pPr/>
              <a:t>3/5/2020</a:t>
            </a:fld>
            <a:endParaRPr lang="es-SV"/>
          </a:p>
        </p:txBody>
      </p:sp>
      <p:sp>
        <p:nvSpPr>
          <p:cNvPr id="3" name="2 Marcador de pie de página"/>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s-SV"/>
          </a:p>
        </p:txBody>
      </p:sp>
      <p:sp>
        <p:nvSpPr>
          <p:cNvPr id="23" name="22 Marcador de número de diapositiva"/>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22C5AF4-0BDB-4515-B1DB-B4727E69DAC7}" type="slidenum">
              <a:rPr lang="es-SV" smtClean="0"/>
              <a:pPr/>
              <a:t>‹Nº›</a:t>
            </a:fld>
            <a:endParaRPr lang="es-SV"/>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SV" u="sng" dirty="0" smtClean="0"/>
              <a:t>“Los seres vivos como un sistema”</a:t>
            </a:r>
            <a:endParaRPr lang="es-SV" dirty="0"/>
          </a:p>
        </p:txBody>
      </p:sp>
      <p:sp>
        <p:nvSpPr>
          <p:cNvPr id="3" name="2 Subtítulo"/>
          <p:cNvSpPr>
            <a:spLocks noGrp="1"/>
          </p:cNvSpPr>
          <p:nvPr>
            <p:ph type="subTitle" idx="1"/>
          </p:nvPr>
        </p:nvSpPr>
        <p:spPr/>
        <p:txBody>
          <a:bodyPr/>
          <a:lstStyle/>
          <a:p>
            <a:endParaRPr lang="es-SV" dirty="0" smtClean="0"/>
          </a:p>
          <a:p>
            <a:r>
              <a:rPr lang="es-SV" dirty="0" smtClean="0"/>
              <a:t>Período n°2</a:t>
            </a:r>
          </a:p>
          <a:p>
            <a:r>
              <a:rPr lang="es-SV" smtClean="0"/>
              <a:t>Clase 2(Biología </a:t>
            </a:r>
            <a:r>
              <a:rPr lang="es-SV" dirty="0" smtClean="0"/>
              <a:t>I)</a:t>
            </a:r>
            <a:endParaRPr lang="es-SV"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048712"/>
          </a:xfrm>
        </p:spPr>
        <p:txBody>
          <a:bodyPr/>
          <a:lstStyle/>
          <a:p>
            <a:pPr algn="ctr">
              <a:buNone/>
            </a:pPr>
            <a:endParaRPr lang="es-SV" dirty="0" smtClean="0"/>
          </a:p>
          <a:p>
            <a:pPr algn="ctr">
              <a:buNone/>
            </a:pPr>
            <a:endParaRPr lang="es-SV" dirty="0"/>
          </a:p>
        </p:txBody>
      </p:sp>
      <p:pic>
        <p:nvPicPr>
          <p:cNvPr id="4" name="3 Imagen" descr="Resultado de imagen para estructura del sistema circulatorio"/>
          <p:cNvPicPr/>
          <p:nvPr/>
        </p:nvPicPr>
        <p:blipFill>
          <a:blip r:embed="rId2" cstate="print"/>
          <a:srcRect/>
          <a:stretch>
            <a:fillRect/>
          </a:stretch>
        </p:blipFill>
        <p:spPr bwMode="auto">
          <a:xfrm>
            <a:off x="1691680" y="260648"/>
            <a:ext cx="5742254" cy="595071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88640"/>
            <a:ext cx="8229600" cy="6120720"/>
          </a:xfrm>
        </p:spPr>
        <p:txBody>
          <a:bodyPr/>
          <a:lstStyle/>
          <a:p>
            <a:pPr algn="ctr">
              <a:buNone/>
            </a:pPr>
            <a:endParaRPr lang="es-SV" dirty="0" smtClean="0"/>
          </a:p>
          <a:p>
            <a:pPr algn="ctr">
              <a:buNone/>
            </a:pPr>
            <a:endParaRPr lang="es-SV" dirty="0" smtClean="0"/>
          </a:p>
          <a:p>
            <a:pPr algn="ctr">
              <a:buNone/>
            </a:pPr>
            <a:endParaRPr lang="es-SV" dirty="0"/>
          </a:p>
        </p:txBody>
      </p:sp>
      <p:pic>
        <p:nvPicPr>
          <p:cNvPr id="4" name="3 Imagen" descr="Resultado de imagen para estructura del sistema circulatorio"/>
          <p:cNvPicPr/>
          <p:nvPr/>
        </p:nvPicPr>
        <p:blipFill>
          <a:blip r:embed="rId2" cstate="print"/>
          <a:srcRect/>
          <a:stretch>
            <a:fillRect/>
          </a:stretch>
        </p:blipFill>
        <p:spPr bwMode="auto">
          <a:xfrm>
            <a:off x="1835696" y="188640"/>
            <a:ext cx="4936359" cy="638767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88640"/>
            <a:ext cx="8229600" cy="6120720"/>
          </a:xfrm>
        </p:spPr>
        <p:txBody>
          <a:bodyPr>
            <a:normAutofit lnSpcReduction="10000"/>
          </a:bodyPr>
          <a:lstStyle/>
          <a:p>
            <a:pPr>
              <a:buNone/>
            </a:pPr>
            <a:r>
              <a:rPr lang="es-SV" dirty="0" smtClean="0"/>
              <a:t>    </a:t>
            </a:r>
            <a:r>
              <a:rPr lang="es-SV" b="1" dirty="0" smtClean="0"/>
              <a:t>3.- Sistema Excretor</a:t>
            </a:r>
            <a:r>
              <a:rPr lang="es-SV" dirty="0" smtClean="0"/>
              <a:t>:</a:t>
            </a:r>
          </a:p>
          <a:p>
            <a:pPr>
              <a:buNone/>
            </a:pPr>
            <a:r>
              <a:rPr lang="es-SV" dirty="0" smtClean="0"/>
              <a:t> </a:t>
            </a:r>
          </a:p>
          <a:p>
            <a:pPr algn="just">
              <a:buNone/>
            </a:pPr>
            <a:r>
              <a:rPr lang="es-SV" dirty="0" smtClean="0"/>
              <a:t>    Como resultado del metabolismo, todos los seres vivos producimos sustancias de desecho, algunas de ellas son tóxicas como los compuestos nitrogenados. El sistema excretor se encarga de eliminar los desechos nitrogenados del cuerpo. Por ejemplo, el amoníaco es una sustancia muy tóxica, que se produce como resultado del metabolismo de las proteínas. El amoníaco puede excretarse directamente, como en organismos acuáticos, o se transforma en ácido úrico o urea, que son menos tóxicos y al mismo tiempo se minimiza la pérdida de agua en organismos terrestres.</a:t>
            </a:r>
            <a:endParaRPr lang="es-SV"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88640"/>
            <a:ext cx="8229600" cy="6120720"/>
          </a:xfrm>
        </p:spPr>
        <p:txBody>
          <a:bodyPr/>
          <a:lstStyle/>
          <a:p>
            <a:pPr>
              <a:buNone/>
            </a:pPr>
            <a:r>
              <a:rPr lang="es-SV" dirty="0" smtClean="0"/>
              <a:t>      Órganos del sistema excretor (urinario).</a:t>
            </a:r>
          </a:p>
          <a:p>
            <a:pPr>
              <a:buNone/>
            </a:pPr>
            <a:endParaRPr lang="es-SV" dirty="0" smtClean="0"/>
          </a:p>
          <a:p>
            <a:pPr algn="ctr">
              <a:buNone/>
            </a:pPr>
            <a:endParaRPr lang="es-SV" dirty="0"/>
          </a:p>
        </p:txBody>
      </p:sp>
      <p:pic>
        <p:nvPicPr>
          <p:cNvPr id="4" name="3 Imagen" descr="Resultado de imagen para organos del sistema urinario"/>
          <p:cNvPicPr/>
          <p:nvPr/>
        </p:nvPicPr>
        <p:blipFill>
          <a:blip r:embed="rId2" cstate="print"/>
          <a:srcRect/>
          <a:stretch>
            <a:fillRect/>
          </a:stretch>
        </p:blipFill>
        <p:spPr bwMode="auto">
          <a:xfrm>
            <a:off x="1259632" y="1124744"/>
            <a:ext cx="6780872" cy="5200199"/>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048712"/>
          </a:xfrm>
        </p:spPr>
        <p:txBody>
          <a:bodyPr/>
          <a:lstStyle/>
          <a:p>
            <a:pPr>
              <a:buNone/>
            </a:pPr>
            <a:r>
              <a:rPr lang="es-SV" dirty="0" smtClean="0"/>
              <a:t>    </a:t>
            </a:r>
            <a:r>
              <a:rPr lang="es-SV" b="1" dirty="0" smtClean="0"/>
              <a:t>Las principales funciones del sistema excretor son:</a:t>
            </a:r>
          </a:p>
          <a:p>
            <a:pPr>
              <a:buNone/>
            </a:pPr>
            <a:endParaRPr lang="es-SV" dirty="0" smtClean="0"/>
          </a:p>
          <a:p>
            <a:pPr>
              <a:buNone/>
            </a:pPr>
            <a:r>
              <a:rPr lang="es-SV" dirty="0" smtClean="0"/>
              <a:t>   1.- Mantener el balance hídrico y en electrolitos.</a:t>
            </a:r>
          </a:p>
          <a:p>
            <a:pPr>
              <a:buNone/>
            </a:pPr>
            <a:r>
              <a:rPr lang="es-SV" dirty="0" smtClean="0"/>
              <a:t>   2.- Eliminar los productos del metabolismo.</a:t>
            </a:r>
          </a:p>
          <a:p>
            <a:pPr>
              <a:buNone/>
            </a:pPr>
            <a:r>
              <a:rPr lang="es-SV" dirty="0" smtClean="0"/>
              <a:t>   3.- Producir hormona como la eritropoyetina (controla la cantidad de glóbulos rojos en la médula ósea).</a:t>
            </a:r>
          </a:p>
          <a:p>
            <a:pPr>
              <a:buNone/>
            </a:pPr>
            <a:r>
              <a:rPr lang="es-SV" dirty="0" smtClean="0"/>
              <a:t>   4.- Controlar la presión arterial.</a:t>
            </a:r>
          </a:p>
          <a:p>
            <a:pPr>
              <a:buNone/>
            </a:pPr>
            <a:r>
              <a:rPr lang="es-SV" dirty="0" smtClean="0"/>
              <a:t>   5.- Sintetizar glucosa en ayunas.</a:t>
            </a:r>
          </a:p>
          <a:p>
            <a:pPr>
              <a:buNone/>
            </a:pPr>
            <a:endParaRPr lang="es-SV"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976704"/>
          </a:xfrm>
        </p:spPr>
        <p:txBody>
          <a:bodyPr/>
          <a:lstStyle/>
          <a:p>
            <a:pPr>
              <a:buNone/>
            </a:pPr>
            <a:r>
              <a:rPr lang="es-SV" dirty="0" smtClean="0"/>
              <a:t>    </a:t>
            </a:r>
            <a:r>
              <a:rPr lang="es-SV" b="1" dirty="0" smtClean="0"/>
              <a:t>4.- Sistema Endocrino:</a:t>
            </a:r>
          </a:p>
          <a:p>
            <a:pPr>
              <a:buNone/>
            </a:pPr>
            <a:r>
              <a:rPr lang="es-SV" dirty="0" smtClean="0"/>
              <a:t> </a:t>
            </a:r>
          </a:p>
          <a:p>
            <a:pPr algn="just">
              <a:buNone/>
            </a:pPr>
            <a:r>
              <a:rPr lang="es-SV" dirty="0" smtClean="0"/>
              <a:t>    Es un conjunto de órganos que producen sustancias para regular el funcionamiento del organismo. Se coordina con el sistema nervioso, reproductivo, excretor y digestivo para hacer funcionar y controlar la temperatura corporal, el crecimiento, la reproducción, la homeostasis, así como las reacciones del cuerpo a los estímulos del medio.</a:t>
            </a:r>
          </a:p>
          <a:p>
            <a:pPr>
              <a:buNone/>
            </a:pPr>
            <a:endParaRPr lang="es-SV"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88640"/>
            <a:ext cx="8229600" cy="6480720"/>
          </a:xfrm>
        </p:spPr>
        <p:txBody>
          <a:bodyPr>
            <a:normAutofit lnSpcReduction="10000"/>
          </a:bodyPr>
          <a:lstStyle/>
          <a:p>
            <a:pPr algn="just">
              <a:buNone/>
            </a:pPr>
            <a:r>
              <a:rPr lang="es-SV" dirty="0" smtClean="0"/>
              <a:t>     Las hormonas secretadas por el sistema endocrino tienen funciones específicas, entre las cuales pueden señalarse:</a:t>
            </a:r>
          </a:p>
          <a:p>
            <a:pPr>
              <a:buNone/>
            </a:pPr>
            <a:endParaRPr lang="es-SV" dirty="0" smtClean="0"/>
          </a:p>
          <a:p>
            <a:pPr>
              <a:buNone/>
            </a:pPr>
            <a:r>
              <a:rPr lang="es-SV" dirty="0" smtClean="0"/>
              <a:t>    1.- Regulan las reacciones metabólicas que se llevan a cabo en las células.</a:t>
            </a:r>
          </a:p>
          <a:p>
            <a:pPr>
              <a:buNone/>
            </a:pPr>
            <a:r>
              <a:rPr lang="es-SV" dirty="0" smtClean="0"/>
              <a:t>    2.- Controlar el transporte de sustancias a través de las membranas celulares.</a:t>
            </a:r>
          </a:p>
          <a:p>
            <a:pPr>
              <a:buNone/>
            </a:pPr>
            <a:r>
              <a:rPr lang="es-SV" dirty="0" smtClean="0"/>
              <a:t>    3.- Mantener la homeostasis, es decir, el equilibrio del medio interno.</a:t>
            </a:r>
          </a:p>
          <a:p>
            <a:pPr>
              <a:buNone/>
            </a:pPr>
            <a:r>
              <a:rPr lang="es-SV" dirty="0" smtClean="0"/>
              <a:t>    4.- Inducir la aparición de los caracteres sexuales secundarios.</a:t>
            </a:r>
          </a:p>
          <a:p>
            <a:pPr>
              <a:buNone/>
            </a:pPr>
            <a:r>
              <a:rPr lang="es-SV" dirty="0" smtClean="0"/>
              <a:t>    5.- Inducir el crecimiento y promover la secreción.</a:t>
            </a:r>
          </a:p>
          <a:p>
            <a:pPr>
              <a:buNone/>
            </a:pPr>
            <a:endParaRPr lang="es-SV"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88640"/>
            <a:ext cx="8229600" cy="6120720"/>
          </a:xfrm>
        </p:spPr>
        <p:txBody>
          <a:bodyPr/>
          <a:lstStyle/>
          <a:p>
            <a:pPr>
              <a:buNone/>
            </a:pPr>
            <a:endParaRPr lang="es-SV" dirty="0" smtClean="0"/>
          </a:p>
          <a:p>
            <a:pPr algn="ctr">
              <a:buNone/>
            </a:pPr>
            <a:endParaRPr lang="es-SV" dirty="0" smtClean="0"/>
          </a:p>
          <a:p>
            <a:pPr algn="ctr">
              <a:buNone/>
            </a:pPr>
            <a:endParaRPr lang="es-SV" dirty="0"/>
          </a:p>
        </p:txBody>
      </p:sp>
      <p:pic>
        <p:nvPicPr>
          <p:cNvPr id="4" name="3 Imagen" descr="Resultado de imagen para sistema endocrino"/>
          <p:cNvPicPr/>
          <p:nvPr/>
        </p:nvPicPr>
        <p:blipFill>
          <a:blip r:embed="rId2" cstate="print"/>
          <a:srcRect/>
          <a:stretch>
            <a:fillRect/>
          </a:stretch>
        </p:blipFill>
        <p:spPr bwMode="auto">
          <a:xfrm>
            <a:off x="971600" y="620688"/>
            <a:ext cx="7621797" cy="5866677"/>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88640"/>
            <a:ext cx="8229600" cy="6120720"/>
          </a:xfrm>
        </p:spPr>
        <p:txBody>
          <a:bodyPr/>
          <a:lstStyle/>
          <a:p>
            <a:pPr>
              <a:buNone/>
            </a:pPr>
            <a:endParaRPr lang="es-SV" dirty="0" smtClean="0"/>
          </a:p>
          <a:p>
            <a:pPr>
              <a:buNone/>
            </a:pPr>
            <a:r>
              <a:rPr lang="es-SV" dirty="0" smtClean="0"/>
              <a:t>    </a:t>
            </a:r>
            <a:r>
              <a:rPr lang="es-SV" b="1" dirty="0" smtClean="0"/>
              <a:t>5.- Sistema Digestivo.-</a:t>
            </a:r>
          </a:p>
          <a:p>
            <a:pPr>
              <a:buNone/>
            </a:pPr>
            <a:endParaRPr lang="es-SV" dirty="0" smtClean="0"/>
          </a:p>
          <a:p>
            <a:pPr algn="just">
              <a:buNone/>
            </a:pPr>
            <a:r>
              <a:rPr lang="es-SV" dirty="0" smtClean="0"/>
              <a:t>    Fundamentalmente, la digestión consiste en la degradación o simplificación de los alimentos que los animales obtienen del medio en que viven. Los alimentos comúnmente se encuentran formados por compuestos de moléculas grandes y complejas como las proteínas, los lípidos y los carbohidratos.</a:t>
            </a:r>
          </a:p>
          <a:p>
            <a:pPr>
              <a:buNone/>
            </a:pPr>
            <a:endParaRPr lang="es-SV"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88640"/>
            <a:ext cx="8229600" cy="6120720"/>
          </a:xfrm>
        </p:spPr>
        <p:txBody>
          <a:bodyPr>
            <a:normAutofit fontScale="92500" lnSpcReduction="10000"/>
          </a:bodyPr>
          <a:lstStyle/>
          <a:p>
            <a:pPr>
              <a:buNone/>
            </a:pPr>
            <a:r>
              <a:rPr lang="es-SV" dirty="0" smtClean="0"/>
              <a:t>     En el Sistema Digestivo humano encontramos que está constituido por las partes siguientes:</a:t>
            </a:r>
          </a:p>
          <a:p>
            <a:pPr>
              <a:buNone/>
            </a:pPr>
            <a:endParaRPr lang="es-SV" dirty="0" smtClean="0"/>
          </a:p>
          <a:p>
            <a:pPr lvl="0" algn="just">
              <a:buNone/>
            </a:pPr>
            <a:r>
              <a:rPr lang="es-SV" dirty="0" smtClean="0"/>
              <a:t>    a)Boca: es el orificio de entrada al tubo digestivo, en donde se encuentran las glándulas salivales que producen las enzimas que inician la digestión química.</a:t>
            </a:r>
          </a:p>
          <a:p>
            <a:pPr lvl="0" algn="just">
              <a:buNone/>
            </a:pPr>
            <a:r>
              <a:rPr lang="es-SV" dirty="0" smtClean="0"/>
              <a:t>    b)Faringe: es el conducto que comunica la boca con el esófago y permite el paso del aire hacia los pulmones. En ella se encuentra la epiglotis que es una válvula que regula el paso correcto del bolo alimenticio y del aire.</a:t>
            </a:r>
          </a:p>
          <a:p>
            <a:pPr lvl="0" algn="just">
              <a:buNone/>
            </a:pPr>
            <a:r>
              <a:rPr lang="es-SV" dirty="0" smtClean="0"/>
              <a:t>    c)Esófago: es un tubo que conduce el bolo alimenticio al estómago a través de movimientos de contracción muscular llamado peristaltismo.</a:t>
            </a:r>
          </a:p>
          <a:p>
            <a:pPr>
              <a:buNone/>
            </a:pPr>
            <a:endParaRPr lang="es-SV"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88640"/>
            <a:ext cx="8229600" cy="6120720"/>
          </a:xfrm>
        </p:spPr>
        <p:txBody>
          <a:bodyPr/>
          <a:lstStyle/>
          <a:p>
            <a:pPr>
              <a:buNone/>
            </a:pPr>
            <a:endParaRPr lang="es-SV" dirty="0" smtClean="0"/>
          </a:p>
          <a:p>
            <a:pPr>
              <a:buNone/>
            </a:pPr>
            <a:r>
              <a:rPr lang="es-SV" dirty="0" smtClean="0"/>
              <a:t>   </a:t>
            </a:r>
            <a:r>
              <a:rPr lang="es-SV" sz="3600" dirty="0" smtClean="0"/>
              <a:t>Objetivo Específico: </a:t>
            </a:r>
          </a:p>
          <a:p>
            <a:pPr>
              <a:buNone/>
            </a:pPr>
            <a:endParaRPr lang="es-SV" sz="3600" dirty="0" smtClean="0"/>
          </a:p>
          <a:p>
            <a:pPr algn="just">
              <a:buNone/>
            </a:pPr>
            <a:r>
              <a:rPr lang="es-SV" sz="3600" dirty="0" smtClean="0"/>
              <a:t>   “Distinguir las razones por las que un ser vivo se le considera como un sistema, para lo cual haremos uso de la investigación, estudio y análisis que nos permita tener un concepto global de tal temática”.</a:t>
            </a:r>
          </a:p>
          <a:p>
            <a:pPr>
              <a:buNone/>
            </a:pPr>
            <a:endParaRPr lang="es-SV"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88640"/>
            <a:ext cx="8229600" cy="6120720"/>
          </a:xfrm>
        </p:spPr>
        <p:txBody>
          <a:bodyPr>
            <a:normAutofit lnSpcReduction="10000"/>
          </a:bodyPr>
          <a:lstStyle/>
          <a:p>
            <a:pPr lvl="0" algn="just">
              <a:buNone/>
            </a:pPr>
            <a:r>
              <a:rPr lang="es-SV" dirty="0" smtClean="0"/>
              <a:t>    d) Estómago: es un saco en donde se producen los jugos gástricos integrados por una mezcla de ácido clorhídrico y enzimas digestivas, convirtiendo el bolo alimenticio en una masa llamada Quimo.</a:t>
            </a:r>
          </a:p>
          <a:p>
            <a:pPr lvl="0" algn="just">
              <a:buNone/>
            </a:pPr>
            <a:endParaRPr lang="es-SV" dirty="0" smtClean="0"/>
          </a:p>
          <a:p>
            <a:pPr lvl="0" algn="just">
              <a:buNone/>
            </a:pPr>
            <a:r>
              <a:rPr lang="es-SV" dirty="0" smtClean="0"/>
              <a:t>   e) Intestino delgado: es un tubo de 7 metros de largo aproximadamente dividido en tres segmentos: duodeno, yeyuno e íleon. La bilis y jugos pancreáticos se vierten en el intestino delgado para concluir con la digestión del quimo y finalizar la digestión. El Quimo se transforma en quilo y continúa su travesía.</a:t>
            </a:r>
          </a:p>
          <a:p>
            <a:pPr lvl="0" algn="just">
              <a:buNone/>
            </a:pPr>
            <a:r>
              <a:rPr lang="es-SV" dirty="0" smtClean="0"/>
              <a:t>    </a:t>
            </a:r>
          </a:p>
          <a:p>
            <a:pPr>
              <a:buNone/>
            </a:pPr>
            <a:endParaRPr lang="es-SV"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76672"/>
            <a:ext cx="8229600" cy="5832688"/>
          </a:xfrm>
        </p:spPr>
        <p:txBody>
          <a:bodyPr/>
          <a:lstStyle/>
          <a:p>
            <a:pPr>
              <a:buNone/>
            </a:pPr>
            <a:endParaRPr lang="es-SV" dirty="0" smtClean="0"/>
          </a:p>
          <a:p>
            <a:pPr algn="just">
              <a:buNone/>
            </a:pPr>
            <a:r>
              <a:rPr lang="es-SV" dirty="0" smtClean="0"/>
              <a:t>     f) Intestino grueso: es un conducto grueso que mide cerca de metro y medio y se divide en tres regiones: ciego, colon y recto, aquí se absorben agua y sales, formándose el bolo fecal que será expulsado por la defecación a través del ano.</a:t>
            </a:r>
          </a:p>
          <a:p>
            <a:pPr algn="just">
              <a:buNone/>
            </a:pPr>
            <a:endParaRPr lang="es-SV" dirty="0" smtClean="0"/>
          </a:p>
          <a:p>
            <a:pPr algn="just">
              <a:buNone/>
            </a:pPr>
            <a:r>
              <a:rPr lang="es-SV" dirty="0" smtClean="0"/>
              <a:t>    El hígado, la vesícula biliar y el páncreas también participan en la digestión por lo que son consideradas como glándulas anexas del sistema digestivo.</a:t>
            </a:r>
          </a:p>
          <a:p>
            <a:pPr algn="just">
              <a:buNone/>
            </a:pPr>
            <a:endParaRPr lang="es-SV"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048712"/>
          </a:xfrm>
        </p:spPr>
        <p:txBody>
          <a:bodyPr/>
          <a:lstStyle/>
          <a:p>
            <a:pPr>
              <a:buNone/>
            </a:pPr>
            <a:endParaRPr lang="es-SV" dirty="0" smtClean="0"/>
          </a:p>
          <a:p>
            <a:pPr algn="just">
              <a:buNone/>
            </a:pPr>
            <a:r>
              <a:rPr lang="es-SV" dirty="0" smtClean="0"/>
              <a:t>     El hígado produce la bilis y la vierte al intestino para degradar las grasas.</a:t>
            </a:r>
          </a:p>
          <a:p>
            <a:pPr>
              <a:buNone/>
            </a:pPr>
            <a:endParaRPr lang="es-SV" dirty="0" smtClean="0"/>
          </a:p>
          <a:p>
            <a:pPr algn="just">
              <a:buNone/>
            </a:pPr>
            <a:r>
              <a:rPr lang="es-SV" dirty="0" smtClean="0"/>
              <a:t>     La vesícula biliar recibe y almacena la bilis.</a:t>
            </a:r>
          </a:p>
          <a:p>
            <a:pPr>
              <a:buNone/>
            </a:pPr>
            <a:endParaRPr lang="es-SV" dirty="0" smtClean="0"/>
          </a:p>
          <a:p>
            <a:pPr algn="just">
              <a:buNone/>
            </a:pPr>
            <a:r>
              <a:rPr lang="es-SV" dirty="0" smtClean="0"/>
              <a:t>     El páncreas producen los jugos que ayudan a degradar los carbohidratos y proteínas (es importante la producción de insulina para regular la concentración de glucosa).</a:t>
            </a:r>
          </a:p>
          <a:p>
            <a:pPr>
              <a:buNone/>
            </a:pPr>
            <a:endParaRPr lang="es-SV"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88640"/>
            <a:ext cx="8229600" cy="6120720"/>
          </a:xfrm>
        </p:spPr>
        <p:txBody>
          <a:bodyPr/>
          <a:lstStyle/>
          <a:p>
            <a:pPr>
              <a:buNone/>
            </a:pPr>
            <a:endParaRPr lang="es-SV" dirty="0" smtClean="0"/>
          </a:p>
          <a:p>
            <a:pPr algn="ctr">
              <a:buNone/>
            </a:pPr>
            <a:endParaRPr lang="es-SV" dirty="0" smtClean="0"/>
          </a:p>
          <a:p>
            <a:pPr algn="ctr">
              <a:buNone/>
            </a:pPr>
            <a:endParaRPr lang="es-SV" dirty="0"/>
          </a:p>
        </p:txBody>
      </p:sp>
      <p:pic>
        <p:nvPicPr>
          <p:cNvPr id="4" name="3 Imagen" descr="Resultado de imagen para sistema digestivo"/>
          <p:cNvPicPr/>
          <p:nvPr/>
        </p:nvPicPr>
        <p:blipFill>
          <a:blip r:embed="rId2" cstate="print"/>
          <a:srcRect/>
          <a:stretch>
            <a:fillRect/>
          </a:stretch>
        </p:blipFill>
        <p:spPr bwMode="auto">
          <a:xfrm>
            <a:off x="1187624" y="188640"/>
            <a:ext cx="6894821" cy="637549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SV" dirty="0" smtClean="0">
                <a:effectLst/>
              </a:rPr>
              <a:t>TAREA INDIVIDUAL</a:t>
            </a:r>
            <a:endParaRPr lang="es-SV" dirty="0">
              <a:effectLst/>
            </a:endParaRPr>
          </a:p>
        </p:txBody>
      </p:sp>
      <p:sp>
        <p:nvSpPr>
          <p:cNvPr id="3" name="2 Marcador de contenido"/>
          <p:cNvSpPr>
            <a:spLocks noGrp="1"/>
          </p:cNvSpPr>
          <p:nvPr>
            <p:ph idx="1"/>
          </p:nvPr>
        </p:nvSpPr>
        <p:spPr>
          <a:xfrm>
            <a:off x="323528" y="1124744"/>
            <a:ext cx="8363272" cy="5184616"/>
          </a:xfrm>
        </p:spPr>
        <p:txBody>
          <a:bodyPr/>
          <a:lstStyle/>
          <a:p>
            <a:pPr>
              <a:buNone/>
            </a:pPr>
            <a:endParaRPr lang="es-SV" dirty="0" smtClean="0"/>
          </a:p>
          <a:p>
            <a:pPr algn="just">
              <a:buNone/>
            </a:pPr>
            <a:r>
              <a:rPr lang="es-SV" b="1" dirty="0" smtClean="0"/>
              <a:t>    </a:t>
            </a:r>
            <a:r>
              <a:rPr lang="es-SV" sz="4400" b="1" dirty="0" smtClean="0"/>
              <a:t>Investigar sobre los sistemas</a:t>
            </a:r>
          </a:p>
          <a:p>
            <a:pPr algn="just">
              <a:buNone/>
            </a:pPr>
            <a:r>
              <a:rPr lang="es-SV" sz="4400" b="1" dirty="0" smtClean="0"/>
              <a:t>   a) Nervioso </a:t>
            </a:r>
          </a:p>
          <a:p>
            <a:pPr algn="just">
              <a:buNone/>
            </a:pPr>
            <a:r>
              <a:rPr lang="es-SV" sz="4400" b="1" dirty="0" smtClean="0"/>
              <a:t>   b) Reproductor     y</a:t>
            </a:r>
          </a:p>
          <a:p>
            <a:pPr algn="just">
              <a:buNone/>
            </a:pPr>
            <a:r>
              <a:rPr lang="es-SV" sz="4400" b="1" dirty="0" smtClean="0"/>
              <a:t>   c</a:t>
            </a:r>
            <a:r>
              <a:rPr lang="es-SV" sz="4400" b="1" smtClean="0"/>
              <a:t>) Esquelético-Muscular.</a:t>
            </a:r>
            <a:endParaRPr lang="es-SV" sz="4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048712"/>
          </a:xfrm>
        </p:spPr>
        <p:txBody>
          <a:bodyPr/>
          <a:lstStyle/>
          <a:p>
            <a:pPr>
              <a:buNone/>
            </a:pPr>
            <a:endParaRPr lang="es-SV" dirty="0" smtClean="0"/>
          </a:p>
          <a:p>
            <a:pPr>
              <a:buNone/>
            </a:pPr>
            <a:r>
              <a:rPr lang="es-SV" dirty="0" smtClean="0"/>
              <a:t>    </a:t>
            </a:r>
            <a:r>
              <a:rPr lang="es-SV" b="1" dirty="0" smtClean="0"/>
              <a:t>Definición de Sistema</a:t>
            </a:r>
            <a:r>
              <a:rPr lang="es-SV" dirty="0" smtClean="0"/>
              <a:t>:</a:t>
            </a:r>
          </a:p>
          <a:p>
            <a:pPr algn="just">
              <a:buNone/>
            </a:pPr>
            <a:r>
              <a:rPr lang="es-SV" dirty="0" smtClean="0"/>
              <a:t>    Es el conjunto de reglas o principios sobre una materia relacionados entre sí.</a:t>
            </a:r>
          </a:p>
          <a:p>
            <a:pPr>
              <a:buNone/>
            </a:pPr>
            <a:endParaRPr lang="es-SV" dirty="0" smtClean="0"/>
          </a:p>
          <a:p>
            <a:pPr>
              <a:buNone/>
            </a:pPr>
            <a:endParaRPr lang="es-SV" dirty="0" smtClean="0"/>
          </a:p>
          <a:p>
            <a:pPr>
              <a:buNone/>
            </a:pPr>
            <a:r>
              <a:rPr lang="es-SV" dirty="0" smtClean="0"/>
              <a:t>    </a:t>
            </a:r>
            <a:r>
              <a:rPr lang="es-SV" b="1" dirty="0" smtClean="0"/>
              <a:t>Concepto de Sistema desde el punto de vista Biológico:</a:t>
            </a:r>
          </a:p>
          <a:p>
            <a:pPr algn="just">
              <a:buNone/>
            </a:pPr>
            <a:r>
              <a:rPr lang="es-SV" dirty="0" smtClean="0"/>
              <a:t>    Es un conjunto de órganos y estructuras similares que trabajan en una relación íntima para cumplir una función fisiológica en un ser vivo.</a:t>
            </a:r>
          </a:p>
          <a:p>
            <a:pPr>
              <a:buNone/>
            </a:pPr>
            <a:endParaRPr lang="es-SV"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976704"/>
          </a:xfrm>
        </p:spPr>
        <p:txBody>
          <a:bodyPr/>
          <a:lstStyle/>
          <a:p>
            <a:pPr>
              <a:buNone/>
            </a:pPr>
            <a:r>
              <a:rPr lang="es-SV" b="1" dirty="0" smtClean="0"/>
              <a:t>    </a:t>
            </a:r>
            <a:r>
              <a:rPr lang="es-SV" b="1" u="sng" dirty="0" smtClean="0"/>
              <a:t>Sistemas fisiológicos importantes de los seres vivos más desarrollados</a:t>
            </a:r>
            <a:r>
              <a:rPr lang="es-SV" b="1" dirty="0" smtClean="0"/>
              <a:t>. (Especie Humana).</a:t>
            </a:r>
          </a:p>
          <a:p>
            <a:pPr>
              <a:buNone/>
            </a:pPr>
            <a:endParaRPr lang="es-SV" b="1" dirty="0" smtClean="0"/>
          </a:p>
          <a:p>
            <a:pPr>
              <a:buNone/>
            </a:pPr>
            <a:r>
              <a:rPr lang="es-SV" dirty="0" smtClean="0"/>
              <a:t>    </a:t>
            </a:r>
            <a:r>
              <a:rPr lang="es-SV" b="1" dirty="0" smtClean="0"/>
              <a:t>1.- Sistema Respiratorio: </a:t>
            </a:r>
          </a:p>
          <a:p>
            <a:pPr algn="just">
              <a:buNone/>
            </a:pPr>
            <a:r>
              <a:rPr lang="es-SV" dirty="0" smtClean="0"/>
              <a:t>    La respiración es el proceso por el cual los organismos obtienen energía a partir de la combustión de los compuestos orgánicos. Las células llevan a cabo la respiración cuando la glucosa se degrada a dióxido de carbono en presencia de oxígeno. Los organismos pluricelulares que forman tejidos, necesitan suministrar a las células el oxígeno necesario para la respiración.</a:t>
            </a:r>
          </a:p>
          <a:p>
            <a:pPr>
              <a:buNone/>
            </a:pPr>
            <a:endParaRPr lang="es-SV" dirty="0" smtClean="0"/>
          </a:p>
          <a:p>
            <a:pPr>
              <a:buNone/>
            </a:pPr>
            <a:endParaRPr lang="es-SV" dirty="0" smtClean="0"/>
          </a:p>
          <a:p>
            <a:pPr>
              <a:buNone/>
            </a:pPr>
            <a:endParaRPr lang="es-SV"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048712"/>
          </a:xfrm>
        </p:spPr>
        <p:txBody>
          <a:bodyPr/>
          <a:lstStyle/>
          <a:p>
            <a:pPr algn="ctr">
              <a:buNone/>
            </a:pPr>
            <a:endParaRPr lang="es-SV" dirty="0" smtClean="0"/>
          </a:p>
          <a:p>
            <a:pPr algn="ctr">
              <a:buNone/>
            </a:pPr>
            <a:endParaRPr lang="es-SV" dirty="0" smtClean="0"/>
          </a:p>
          <a:p>
            <a:pPr algn="ctr">
              <a:buNone/>
            </a:pPr>
            <a:endParaRPr lang="es-SV" dirty="0"/>
          </a:p>
        </p:txBody>
      </p:sp>
      <p:pic>
        <p:nvPicPr>
          <p:cNvPr id="4" name="3 Imagen" descr="Resultado de imagen para estructura del aparato respiratorio humano"/>
          <p:cNvPicPr/>
          <p:nvPr/>
        </p:nvPicPr>
        <p:blipFill>
          <a:blip r:embed="rId2" cstate="print"/>
          <a:srcRect/>
          <a:stretch>
            <a:fillRect/>
          </a:stretch>
        </p:blipFill>
        <p:spPr bwMode="auto">
          <a:xfrm>
            <a:off x="1619672" y="476672"/>
            <a:ext cx="6253133" cy="597923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1547664" y="126837"/>
            <a:ext cx="6412931" cy="6731163"/>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88640"/>
            <a:ext cx="8229600" cy="6120720"/>
          </a:xfrm>
        </p:spPr>
        <p:txBody>
          <a:bodyPr>
            <a:normAutofit fontScale="92500"/>
          </a:bodyPr>
          <a:lstStyle/>
          <a:p>
            <a:pPr>
              <a:buNone/>
            </a:pPr>
            <a:r>
              <a:rPr lang="es-SV" dirty="0" smtClean="0"/>
              <a:t>     </a:t>
            </a:r>
            <a:r>
              <a:rPr lang="es-SV" b="1" dirty="0" smtClean="0"/>
              <a:t>2.- Sistema Circulatorio</a:t>
            </a:r>
            <a:r>
              <a:rPr lang="es-SV" dirty="0" smtClean="0"/>
              <a:t>:</a:t>
            </a:r>
          </a:p>
          <a:p>
            <a:pPr>
              <a:buNone/>
            </a:pPr>
            <a:endParaRPr lang="es-SV" dirty="0" smtClean="0"/>
          </a:p>
          <a:p>
            <a:pPr algn="just">
              <a:buNone/>
            </a:pPr>
            <a:r>
              <a:rPr lang="es-SV" dirty="0" smtClean="0"/>
              <a:t>     El componente fundamental del sistema circulatorio humano lo constituye la sangre, quien desempeña muchas funciones entre las que se pueden destacar las siguientes:</a:t>
            </a:r>
          </a:p>
          <a:p>
            <a:pPr algn="just">
              <a:buNone/>
            </a:pPr>
            <a:endParaRPr lang="es-SV" dirty="0" smtClean="0"/>
          </a:p>
          <a:p>
            <a:pPr lvl="0" algn="just">
              <a:buNone/>
            </a:pPr>
            <a:r>
              <a:rPr lang="es-SV" dirty="0" smtClean="0"/>
              <a:t>   - Transporte  de los gases de la respiración, ya que lleva el oxígeno a las células y recoge de ellas el CO</a:t>
            </a:r>
            <a:r>
              <a:rPr lang="es-SV" baseline="-25000" dirty="0" smtClean="0"/>
              <a:t>2</a:t>
            </a:r>
            <a:r>
              <a:rPr lang="es-SV" dirty="0" smtClean="0"/>
              <a:t>  y los lleva a los pulmones.</a:t>
            </a:r>
          </a:p>
          <a:p>
            <a:pPr lvl="0" algn="just">
              <a:buNone/>
            </a:pPr>
            <a:r>
              <a:rPr lang="es-SV" dirty="0" smtClean="0"/>
              <a:t>   - Transporta los nutrientes que recoge del aparato digestivo que los transporta a las células, de quienes recoge los desechos del metabolismo y los lleva a los riñones y a las glándulas sudoríparas.</a:t>
            </a:r>
          </a:p>
          <a:p>
            <a:pPr>
              <a:buNone/>
            </a:pPr>
            <a:endParaRPr lang="es-SV"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048712"/>
          </a:xfrm>
        </p:spPr>
        <p:txBody>
          <a:bodyPr/>
          <a:lstStyle/>
          <a:p>
            <a:pPr>
              <a:buNone/>
            </a:pPr>
            <a:endParaRPr lang="es-SV" dirty="0" smtClean="0"/>
          </a:p>
          <a:p>
            <a:pPr lvl="0" algn="just">
              <a:buFontTx/>
              <a:buChar char="-"/>
            </a:pPr>
            <a:r>
              <a:rPr lang="es-SV" dirty="0" smtClean="0"/>
              <a:t>Transporta las hormonas desde las glándulas endocrinas a las diferentes células.</a:t>
            </a:r>
          </a:p>
          <a:p>
            <a:pPr lvl="0">
              <a:buNone/>
            </a:pPr>
            <a:endParaRPr lang="es-SV" dirty="0" smtClean="0"/>
          </a:p>
          <a:p>
            <a:pPr lvl="0">
              <a:buFontTx/>
              <a:buChar char="-"/>
            </a:pPr>
            <a:r>
              <a:rPr lang="es-SV" dirty="0" smtClean="0"/>
              <a:t>Transporta a las células, enzimas y otros productos importantes.</a:t>
            </a:r>
          </a:p>
          <a:p>
            <a:pPr lvl="0">
              <a:buNone/>
            </a:pPr>
            <a:endParaRPr lang="es-SV" dirty="0" smtClean="0"/>
          </a:p>
          <a:p>
            <a:pPr lvl="0" algn="just">
              <a:buNone/>
            </a:pPr>
            <a:r>
              <a:rPr lang="es-SV" dirty="0" smtClean="0"/>
              <a:t>- Interviene en la homeostasis del organismo porque: regula la temperatura corporal, regula el PH del organismo por medio de los sistemas amortiguadores de éste.</a:t>
            </a:r>
          </a:p>
          <a:p>
            <a:pPr>
              <a:buNone/>
            </a:pPr>
            <a:endParaRPr lang="es-SV"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88640"/>
            <a:ext cx="8229600" cy="6120720"/>
          </a:xfrm>
        </p:spPr>
        <p:txBody>
          <a:bodyPr/>
          <a:lstStyle/>
          <a:p>
            <a:pPr>
              <a:buNone/>
            </a:pPr>
            <a:endParaRPr lang="es-SV" dirty="0" smtClean="0"/>
          </a:p>
          <a:p>
            <a:pPr lvl="0" algn="just">
              <a:buFontTx/>
              <a:buChar char="-"/>
            </a:pPr>
            <a:r>
              <a:rPr lang="es-SV" dirty="0" smtClean="0"/>
              <a:t>Defiende al organismo contra microbios y toxinas por medio de las células especializadas que posee.</a:t>
            </a:r>
          </a:p>
          <a:p>
            <a:pPr lvl="0">
              <a:buNone/>
            </a:pPr>
            <a:endParaRPr lang="es-SV" dirty="0" smtClean="0"/>
          </a:p>
          <a:p>
            <a:pPr algn="just">
              <a:buNone/>
            </a:pPr>
            <a:r>
              <a:rPr lang="es-SV" dirty="0" smtClean="0"/>
              <a:t>- Protege al organismo evitando pérdidas importantes de sangre por medio de la coagulación.</a:t>
            </a:r>
            <a:endParaRPr lang="es-SV"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értice">
  <a:themeElements>
    <a:clrScheme name="Vértice">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Vértice">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Vértice">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72</TotalTime>
  <Words>969</Words>
  <Application>Microsoft Office PowerPoint</Application>
  <PresentationFormat>Presentación en pantalla (4:3)</PresentationFormat>
  <Paragraphs>90</Paragraphs>
  <Slides>24</Slides>
  <Notes>0</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Vértice</vt:lpstr>
      <vt:lpstr>“Los seres vivos como un sistema”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TAREA INDIVIDUAL</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 seres vivos como un sistema”</dc:title>
  <dc:creator>Nelly Soto</dc:creator>
  <cp:lastModifiedBy>HP</cp:lastModifiedBy>
  <cp:revision>19</cp:revision>
  <dcterms:created xsi:type="dcterms:W3CDTF">2017-04-20T05:13:20Z</dcterms:created>
  <dcterms:modified xsi:type="dcterms:W3CDTF">2020-05-03T16:49:07Z</dcterms:modified>
</cp:coreProperties>
</file>