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2" r:id="rId3"/>
    <p:sldId id="258" r:id="rId4"/>
    <p:sldId id="259"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9144000" cy="6858000" type="screen4x3"/>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A96820-5B50-45B8-9ED0-8987953B421A}" type="datetimeFigureOut">
              <a:rPr lang="es-SV" smtClean="0"/>
              <a:pPr/>
              <a:t>19/5/2020</a:t>
            </a:fld>
            <a:endParaRPr lang="es-SV"/>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SV"/>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DD5EA9-5013-42A9-907D-D5126ED537FB}" type="slidenum">
              <a:rPr lang="es-SV" smtClean="0"/>
              <a:pPr/>
              <a:t>‹Nº›</a:t>
            </a:fld>
            <a:endParaRPr lang="es-SV"/>
          </a:p>
        </p:txBody>
      </p:sp>
    </p:spTree>
    <p:extLst>
      <p:ext uri="{BB962C8B-B14F-4D97-AF65-F5344CB8AC3E}">
        <p14:creationId xmlns:p14="http://schemas.microsoft.com/office/powerpoint/2010/main" val="206405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SV"/>
          </a:p>
        </p:txBody>
      </p:sp>
      <p:sp>
        <p:nvSpPr>
          <p:cNvPr id="4" name="3 Marcador de número de diapositiva"/>
          <p:cNvSpPr>
            <a:spLocks noGrp="1"/>
          </p:cNvSpPr>
          <p:nvPr>
            <p:ph type="sldNum" sz="quarter" idx="10"/>
          </p:nvPr>
        </p:nvSpPr>
        <p:spPr/>
        <p:txBody>
          <a:bodyPr/>
          <a:lstStyle/>
          <a:p>
            <a:fld id="{6EDD5EA9-5013-42A9-907D-D5126ED537FB}" type="slidenum">
              <a:rPr lang="es-SV" smtClean="0"/>
              <a:pPr/>
              <a:t>1</a:t>
            </a:fld>
            <a:endParaRPr lang="es-SV"/>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SV"/>
          </a:p>
        </p:txBody>
      </p:sp>
      <p:sp>
        <p:nvSpPr>
          <p:cNvPr id="4" name="3 Marcador de número de diapositiva"/>
          <p:cNvSpPr>
            <a:spLocks noGrp="1"/>
          </p:cNvSpPr>
          <p:nvPr>
            <p:ph type="sldNum" sz="quarter" idx="10"/>
          </p:nvPr>
        </p:nvSpPr>
        <p:spPr/>
        <p:txBody>
          <a:bodyPr/>
          <a:lstStyle/>
          <a:p>
            <a:fld id="{6EDD5EA9-5013-42A9-907D-D5126ED537FB}" type="slidenum">
              <a:rPr lang="es-SV" smtClean="0"/>
              <a:pPr/>
              <a:t>2</a:t>
            </a:fld>
            <a:endParaRPr lang="es-SV"/>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SV"/>
          </a:p>
        </p:txBody>
      </p:sp>
      <p:sp>
        <p:nvSpPr>
          <p:cNvPr id="4" name="3 Marcador de número de diapositiva"/>
          <p:cNvSpPr>
            <a:spLocks noGrp="1"/>
          </p:cNvSpPr>
          <p:nvPr>
            <p:ph type="sldNum" sz="quarter" idx="10"/>
          </p:nvPr>
        </p:nvSpPr>
        <p:spPr/>
        <p:txBody>
          <a:bodyPr/>
          <a:lstStyle/>
          <a:p>
            <a:fld id="{6EDD5EA9-5013-42A9-907D-D5126ED537FB}" type="slidenum">
              <a:rPr lang="es-SV" smtClean="0"/>
              <a:pPr/>
              <a:t>3</a:t>
            </a:fld>
            <a:endParaRPr lang="es-SV"/>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SV"/>
          </a:p>
        </p:txBody>
      </p:sp>
      <p:sp>
        <p:nvSpPr>
          <p:cNvPr id="4" name="3 Marcador de número de diapositiva"/>
          <p:cNvSpPr>
            <a:spLocks noGrp="1"/>
          </p:cNvSpPr>
          <p:nvPr>
            <p:ph type="sldNum" sz="quarter" idx="10"/>
          </p:nvPr>
        </p:nvSpPr>
        <p:spPr/>
        <p:txBody>
          <a:bodyPr/>
          <a:lstStyle/>
          <a:p>
            <a:fld id="{6EDD5EA9-5013-42A9-907D-D5126ED537FB}" type="slidenum">
              <a:rPr lang="es-SV" smtClean="0"/>
              <a:pPr/>
              <a:t>4</a:t>
            </a:fld>
            <a:endParaRPr lang="es-SV"/>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F435DA55-3A93-4E4B-A477-5D4C01F50B93}" type="datetimeFigureOut">
              <a:rPr lang="es-SV" smtClean="0"/>
              <a:pPr/>
              <a:t>19/5/2020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5E149B2B-41AD-4850-96D1-77BD4F663BA0}" type="slidenum">
              <a:rPr lang="es-SV" smtClean="0"/>
              <a:pPr/>
              <a:t>‹Nº›</a:t>
            </a:fld>
            <a:endParaRPr lang="es-SV"/>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435DA55-3A93-4E4B-A477-5D4C01F50B93}" type="datetimeFigureOut">
              <a:rPr lang="es-SV" smtClean="0"/>
              <a:pPr/>
              <a:t>19/5/2020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5E149B2B-41AD-4850-96D1-77BD4F663BA0}" type="slidenum">
              <a:rPr lang="es-SV" smtClean="0"/>
              <a:pPr/>
              <a:t>‹Nº›</a:t>
            </a:fld>
            <a:endParaRPr lang="es-SV"/>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435DA55-3A93-4E4B-A477-5D4C01F50B93}" type="datetimeFigureOut">
              <a:rPr lang="es-SV" smtClean="0"/>
              <a:pPr/>
              <a:t>19/5/2020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5E149B2B-41AD-4850-96D1-77BD4F663BA0}" type="slidenum">
              <a:rPr lang="es-SV" smtClean="0"/>
              <a:pPr/>
              <a:t>‹Nº›</a:t>
            </a:fld>
            <a:endParaRPr lang="es-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435DA55-3A93-4E4B-A477-5D4C01F50B93}" type="datetimeFigureOut">
              <a:rPr lang="es-SV" smtClean="0"/>
              <a:pPr/>
              <a:t>19/5/2020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5E149B2B-41AD-4850-96D1-77BD4F663BA0}" type="slidenum">
              <a:rPr lang="es-SV" smtClean="0"/>
              <a:pPr/>
              <a:t>‹Nº›</a:t>
            </a:fld>
            <a:endParaRPr lang="es-SV"/>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95" name="Title 94"/>
          <p:cNvSpPr>
            <a:spLocks noGrp="1"/>
          </p:cNvSpPr>
          <p:nvPr>
            <p:ph type="title"/>
          </p:nvPr>
        </p:nvSpPr>
        <p:spPr>
          <a:xfrm>
            <a:off x="457200" y="4463568"/>
            <a:ext cx="8305800" cy="1143000"/>
          </a:xfrm>
        </p:spPr>
        <p:txBody>
          <a:bodyPr/>
          <a:lstStyle/>
          <a:p>
            <a:r>
              <a:rPr lang="es-ES"/>
              <a:t>Haga clic para modificar el estilo de título del patrón</a:t>
            </a:r>
            <a:endParaRPr lang="en-US"/>
          </a:p>
        </p:txBody>
      </p:sp>
      <p:sp>
        <p:nvSpPr>
          <p:cNvPr id="2" name="Date Placeholder 1"/>
          <p:cNvSpPr>
            <a:spLocks noGrp="1"/>
          </p:cNvSpPr>
          <p:nvPr>
            <p:ph type="dt" sz="half" idx="10"/>
          </p:nvPr>
        </p:nvSpPr>
        <p:spPr/>
        <p:txBody>
          <a:bodyPr/>
          <a:lstStyle/>
          <a:p>
            <a:fld id="{F435DA55-3A93-4E4B-A477-5D4C01F50B93}" type="datetimeFigureOut">
              <a:rPr lang="es-SV" smtClean="0"/>
              <a:pPr/>
              <a:t>19/5/2020</a:t>
            </a:fld>
            <a:endParaRPr lang="es-SV"/>
          </a:p>
        </p:txBody>
      </p:sp>
      <p:sp>
        <p:nvSpPr>
          <p:cNvPr id="91" name="Footer Placeholder 90"/>
          <p:cNvSpPr>
            <a:spLocks noGrp="1"/>
          </p:cNvSpPr>
          <p:nvPr>
            <p:ph type="ftr" sz="quarter" idx="11"/>
          </p:nvPr>
        </p:nvSpPr>
        <p:spPr/>
        <p:txBody>
          <a:bodyPr/>
          <a:lstStyle/>
          <a:p>
            <a:endParaRPr lang="es-SV"/>
          </a:p>
        </p:txBody>
      </p:sp>
      <p:sp>
        <p:nvSpPr>
          <p:cNvPr id="92" name="Slide Number Placeholder 91"/>
          <p:cNvSpPr>
            <a:spLocks noGrp="1"/>
          </p:cNvSpPr>
          <p:nvPr>
            <p:ph type="sldNum" sz="quarter" idx="12"/>
          </p:nvPr>
        </p:nvSpPr>
        <p:spPr/>
        <p:txBody>
          <a:bodyPr/>
          <a:lstStyle/>
          <a:p>
            <a:fld id="{5E149B2B-41AD-4850-96D1-77BD4F663BA0}" type="slidenum">
              <a:rPr lang="es-SV" smtClean="0"/>
              <a:pPr/>
              <a:t>‹Nº›</a:t>
            </a:fld>
            <a:endParaRPr lang="es-SV"/>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F435DA55-3A93-4E4B-A477-5D4C01F50B93}" type="datetimeFigureOut">
              <a:rPr lang="es-SV" smtClean="0"/>
              <a:pPr/>
              <a:t>19/5/2020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5E149B2B-41AD-4850-96D1-77BD4F663BA0}" type="slidenum">
              <a:rPr lang="es-SV" smtClean="0"/>
              <a:pPr/>
              <a:t>‹Nº›</a:t>
            </a:fld>
            <a:endParaRPr lang="es-SV"/>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F435DA55-3A93-4E4B-A477-5D4C01F50B93}" type="datetimeFigureOut">
              <a:rPr lang="es-SV" smtClean="0"/>
              <a:pPr/>
              <a:t>19/5/2020</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5E149B2B-41AD-4850-96D1-77BD4F663BA0}" type="slidenum">
              <a:rPr lang="es-SV" smtClean="0"/>
              <a:pPr/>
              <a:t>‹Nº›</a:t>
            </a:fld>
            <a:endParaRPr lang="es-SV"/>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F435DA55-3A93-4E4B-A477-5D4C01F50B93}" type="datetimeFigureOut">
              <a:rPr lang="es-SV" smtClean="0"/>
              <a:pPr/>
              <a:t>19/5/2020</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5E149B2B-41AD-4850-96D1-77BD4F663BA0}" type="slidenum">
              <a:rPr lang="es-SV" smtClean="0"/>
              <a:pPr/>
              <a:t>‹Nº›</a:t>
            </a:fld>
            <a:endParaRPr lang="es-SV"/>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5DA55-3A93-4E4B-A477-5D4C01F50B93}" type="datetimeFigureOut">
              <a:rPr lang="es-SV" smtClean="0"/>
              <a:pPr/>
              <a:t>19/5/2020</a:t>
            </a:fld>
            <a:endParaRPr lang="es-SV"/>
          </a:p>
        </p:txBody>
      </p:sp>
      <p:sp>
        <p:nvSpPr>
          <p:cNvPr id="3" name="Footer Placeholder 2"/>
          <p:cNvSpPr>
            <a:spLocks noGrp="1"/>
          </p:cNvSpPr>
          <p:nvPr>
            <p:ph type="ftr" sz="quarter" idx="11"/>
          </p:nvPr>
        </p:nvSpPr>
        <p:spPr/>
        <p:txBody>
          <a:bodyPr/>
          <a:lstStyle/>
          <a:p>
            <a:endParaRPr lang="es-SV"/>
          </a:p>
        </p:txBody>
      </p:sp>
      <p:sp>
        <p:nvSpPr>
          <p:cNvPr id="4" name="Slide Number Placeholder 3"/>
          <p:cNvSpPr>
            <a:spLocks noGrp="1"/>
          </p:cNvSpPr>
          <p:nvPr>
            <p:ph type="sldNum" sz="quarter" idx="12"/>
          </p:nvPr>
        </p:nvSpPr>
        <p:spPr/>
        <p:txBody>
          <a:bodyPr/>
          <a:lstStyle/>
          <a:p>
            <a:fld id="{5E149B2B-41AD-4850-96D1-77BD4F663BA0}" type="slidenum">
              <a:rPr lang="es-SV" smtClean="0"/>
              <a:pPr/>
              <a:t>‹Nº›</a:t>
            </a:fld>
            <a:endParaRPr lang="es-SV"/>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435DA55-3A93-4E4B-A477-5D4C01F50B93}" type="datetimeFigureOut">
              <a:rPr lang="es-SV" smtClean="0"/>
              <a:pPr/>
              <a:t>19/5/2020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5E149B2B-41AD-4850-96D1-77BD4F663BA0}" type="slidenum">
              <a:rPr lang="es-SV" smtClean="0"/>
              <a:pPr/>
              <a:t>‹Nº›</a:t>
            </a:fld>
            <a:endParaRPr lang="es-SV"/>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5" name="Date Placeholder 4"/>
          <p:cNvSpPr>
            <a:spLocks noGrp="1"/>
          </p:cNvSpPr>
          <p:nvPr>
            <p:ph type="dt" sz="half" idx="10"/>
          </p:nvPr>
        </p:nvSpPr>
        <p:spPr/>
        <p:txBody>
          <a:bodyPr/>
          <a:lstStyle/>
          <a:p>
            <a:fld id="{F435DA55-3A93-4E4B-A477-5D4C01F50B93}" type="datetimeFigureOut">
              <a:rPr lang="es-SV" smtClean="0"/>
              <a:pPr/>
              <a:t>19/5/2020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5E149B2B-41AD-4850-96D1-77BD4F663BA0}" type="slidenum">
              <a:rPr lang="es-SV" smtClean="0"/>
              <a:pPr/>
              <a:t>‹Nº›</a:t>
            </a:fld>
            <a:endParaRPr lang="es-SV"/>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F435DA55-3A93-4E4B-A477-5D4C01F50B93}" type="datetimeFigureOut">
              <a:rPr lang="es-SV" smtClean="0"/>
              <a:pPr/>
              <a:t>19/5/2020</a:t>
            </a:fld>
            <a:endParaRPr lang="es-SV"/>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s-SV"/>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5E149B2B-41AD-4850-96D1-77BD4F663BA0}" type="slidenum">
              <a:rPr lang="es-SV" smtClean="0"/>
              <a:pPr/>
              <a:t>‹Nº›</a:t>
            </a:fld>
            <a:endParaRPr lang="es-SV"/>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228600" y="2130425"/>
            <a:ext cx="4419600" cy="1600327"/>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tabLst>
                <a:tab pos="3830638" algn="l"/>
              </a:tabLst>
              <a:defRPr sz="3600" b="1" kern="1200" cap="none" spc="40" baseline="0">
                <a:ln w="13335" cmpd="sng">
                  <a:solidFill>
                    <a:schemeClr val="accent1">
                      <a:lumMod val="50000"/>
                    </a:schemeClr>
                  </a:solidFill>
                  <a:prstDash val="solid"/>
                </a:ln>
                <a:solidFill>
                  <a:schemeClr val="accent6">
                    <a:tint val="1000"/>
                  </a:schemeClr>
                </a:solidFill>
                <a:effectLst/>
                <a:latin typeface="+mj-lt"/>
                <a:ea typeface="+mj-ea"/>
                <a:cs typeface="+mj-cs"/>
              </a:defRPr>
            </a:lvl1pPr>
          </a:lstStyle>
          <a:p>
            <a:pPr algn="ctr"/>
            <a:r>
              <a:rPr lang="es-SV" sz="4000" dirty="0"/>
              <a:t>Biología General I</a:t>
            </a:r>
            <a:br>
              <a:rPr lang="es-SV" sz="4000" dirty="0"/>
            </a:br>
            <a:endParaRPr lang="es-SV" sz="4000" dirty="0"/>
          </a:p>
        </p:txBody>
      </p:sp>
      <p:sp>
        <p:nvSpPr>
          <p:cNvPr id="5" name="2 Subtítulo"/>
          <p:cNvSpPr txBox="1">
            <a:spLocks/>
          </p:cNvSpPr>
          <p:nvPr/>
        </p:nvSpPr>
        <p:spPr>
          <a:xfrm>
            <a:off x="3491880" y="4426289"/>
            <a:ext cx="2048272" cy="520081"/>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lumMod val="60000"/>
                  <a:lumOff val="40000"/>
                </a:schemeClr>
              </a:buClr>
              <a:buFont typeface="Arial" pitchFamily="34" charset="0"/>
              <a:buNone/>
              <a:defRPr sz="2200" kern="1200">
                <a:solidFill>
                  <a:srgbClr val="FFFFFF"/>
                </a:solidFill>
                <a:latin typeface="+mn-lt"/>
                <a:ea typeface="+mn-ea"/>
                <a:cs typeface="+mn-cs"/>
              </a:defRPr>
            </a:lvl1pPr>
            <a:lvl2pPr marL="457200" indent="0" algn="ctr" defTabSz="914400" rtl="0" eaLnBrk="1" latinLnBrk="0" hangingPunct="1">
              <a:spcBef>
                <a:spcPct val="20000"/>
              </a:spcBef>
              <a:buClr>
                <a:schemeClr val="accent1">
                  <a:lumMod val="60000"/>
                  <a:lumOff val="40000"/>
                </a:schemeClr>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4"/>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5"/>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9pPr>
          </a:lstStyle>
          <a:p>
            <a:r>
              <a:rPr lang="es-SV" sz="2400" b="1" dirty="0"/>
              <a:t>2020</a:t>
            </a:r>
          </a:p>
        </p:txBody>
      </p:sp>
      <p:sp>
        <p:nvSpPr>
          <p:cNvPr id="6" name="2 Subtítulo"/>
          <p:cNvSpPr txBox="1">
            <a:spLocks/>
          </p:cNvSpPr>
          <p:nvPr/>
        </p:nvSpPr>
        <p:spPr>
          <a:xfrm>
            <a:off x="251520" y="5877272"/>
            <a:ext cx="4536504" cy="703031"/>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s-SV" sz="2400" b="1" dirty="0">
                <a:solidFill>
                  <a:schemeClr val="tx1"/>
                </a:solidFill>
              </a:rPr>
              <a:t>Ing. Francisco Arturo Soto Aguilar</a:t>
            </a:r>
            <a:endParaRPr lang="es-SV" sz="2400" dirty="0">
              <a:solidFill>
                <a:schemeClr val="tx1"/>
              </a:solidFill>
            </a:endParaRPr>
          </a:p>
          <a:p>
            <a:endParaRPr lang="es-SV" sz="2400" b="1" dirty="0">
              <a:solidFill>
                <a:schemeClr val="accent1"/>
              </a:solidFill>
            </a:endParaRPr>
          </a:p>
        </p:txBody>
      </p:sp>
      <p:sp>
        <p:nvSpPr>
          <p:cNvPr id="7" name="2 Subtítulo"/>
          <p:cNvSpPr txBox="1">
            <a:spLocks/>
          </p:cNvSpPr>
          <p:nvPr/>
        </p:nvSpPr>
        <p:spPr>
          <a:xfrm>
            <a:off x="6516216" y="4149080"/>
            <a:ext cx="2819253" cy="1335061"/>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s-SV" sz="2400" b="1" dirty="0"/>
              <a:t>Clase 3</a:t>
            </a:r>
          </a:p>
          <a:p>
            <a:r>
              <a:rPr lang="es-SV" sz="2400" b="1" dirty="0"/>
              <a:t>Período II</a:t>
            </a:r>
          </a:p>
        </p:txBody>
      </p:sp>
    </p:spTree>
    <p:extLst>
      <p:ext uri="{BB962C8B-B14F-4D97-AF65-F5344CB8AC3E}">
        <p14:creationId xmlns:p14="http://schemas.microsoft.com/office/powerpoint/2010/main" val="43398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5865515"/>
          </a:xfrm>
        </p:spPr>
        <p:txBody>
          <a:bodyPr/>
          <a:lstStyle/>
          <a:p>
            <a:pPr>
              <a:buNone/>
            </a:pPr>
            <a:endParaRPr lang="es-SV" dirty="0"/>
          </a:p>
          <a:p>
            <a:pPr algn="just">
              <a:buNone/>
            </a:pPr>
            <a:r>
              <a:rPr lang="es-SV" dirty="0"/>
              <a:t>   6.-Sistema de órganos: Consisten en dos o más órganos individuales (a veces situados en diferentes regiones del cuerpo) que colaboran en el desempeño de una función común.</a:t>
            </a:r>
          </a:p>
          <a:p>
            <a:pPr>
              <a:buNone/>
            </a:pPr>
            <a:endParaRPr lang="es-SV" dirty="0"/>
          </a:p>
          <a:p>
            <a:pPr>
              <a:buNone/>
            </a:pPr>
            <a:endParaRPr lang="es-SV" dirty="0"/>
          </a:p>
          <a:p>
            <a:pPr>
              <a:buNone/>
            </a:pPr>
            <a:endParaRPr lang="es-SV" dirty="0"/>
          </a:p>
          <a:p>
            <a:pPr algn="ctr">
              <a:buNone/>
            </a:pPr>
            <a:endParaRPr lang="es-SV" dirty="0"/>
          </a:p>
        </p:txBody>
      </p:sp>
      <p:pic>
        <p:nvPicPr>
          <p:cNvPr id="4" name="3 Imagen" descr="Resultado de imagen para sistema nervioso"/>
          <p:cNvPicPr/>
          <p:nvPr/>
        </p:nvPicPr>
        <p:blipFill>
          <a:blip r:embed="rId2" cstate="print"/>
          <a:srcRect/>
          <a:stretch>
            <a:fillRect/>
          </a:stretch>
        </p:blipFill>
        <p:spPr bwMode="auto">
          <a:xfrm>
            <a:off x="2339752" y="2132856"/>
            <a:ext cx="4373588" cy="452360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pPr>
              <a:buNone/>
            </a:pPr>
            <a:endParaRPr lang="es-SV" dirty="0"/>
          </a:p>
          <a:p>
            <a:pPr algn="just">
              <a:buNone/>
            </a:pPr>
            <a:r>
              <a:rPr lang="es-SV" dirty="0"/>
              <a:t>7.- Individuo: Es un ser vivo u organismo, que bien puede ser vegetal o animal, y que es considerado de manera independiente en relación con los demás individuos de su especie.</a:t>
            </a:r>
          </a:p>
          <a:p>
            <a:pPr>
              <a:buNone/>
            </a:pPr>
            <a:endParaRPr lang="es-SV" dirty="0"/>
          </a:p>
          <a:p>
            <a:pPr>
              <a:buNone/>
            </a:pPr>
            <a:endParaRPr lang="es-SV" dirty="0"/>
          </a:p>
          <a:p>
            <a:pPr>
              <a:buNone/>
            </a:pPr>
            <a:endParaRPr lang="es-SV" dirty="0"/>
          </a:p>
          <a:p>
            <a:pPr algn="ctr">
              <a:buNone/>
            </a:pPr>
            <a:endParaRPr lang="es-SV" dirty="0"/>
          </a:p>
        </p:txBody>
      </p:sp>
      <p:pic>
        <p:nvPicPr>
          <p:cNvPr id="4" name="3 Imagen" descr="Resultado de imagen para concepto de individuo en biologia"/>
          <p:cNvPicPr/>
          <p:nvPr/>
        </p:nvPicPr>
        <p:blipFill>
          <a:blip r:embed="rId2" cstate="print"/>
          <a:srcRect/>
          <a:stretch>
            <a:fillRect/>
          </a:stretch>
        </p:blipFill>
        <p:spPr bwMode="auto">
          <a:xfrm>
            <a:off x="2339752" y="2276872"/>
            <a:ext cx="5605573" cy="421049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pPr algn="just">
              <a:buNone/>
            </a:pPr>
            <a:r>
              <a:rPr lang="es-SV" dirty="0"/>
              <a:t>   8.- Población: Es el conjunto de organismos semejantes, pertenecientes a una misma especie, que viven en un mismo lugar y en un momento determinado.</a:t>
            </a:r>
          </a:p>
          <a:p>
            <a:pPr>
              <a:buNone/>
            </a:pPr>
            <a:endParaRPr lang="es-SV" dirty="0"/>
          </a:p>
          <a:p>
            <a:pPr>
              <a:buNone/>
            </a:pPr>
            <a:endParaRPr lang="es-SV" dirty="0"/>
          </a:p>
          <a:p>
            <a:pPr>
              <a:buNone/>
            </a:pPr>
            <a:endParaRPr lang="es-SV" dirty="0"/>
          </a:p>
        </p:txBody>
      </p:sp>
      <p:pic>
        <p:nvPicPr>
          <p:cNvPr id="4" name="3 Imagen" descr="Resultado de imagen para comunidad biológica"/>
          <p:cNvPicPr/>
          <p:nvPr/>
        </p:nvPicPr>
        <p:blipFill>
          <a:blip r:embed="rId2" cstate="print"/>
          <a:srcRect/>
          <a:stretch>
            <a:fillRect/>
          </a:stretch>
        </p:blipFill>
        <p:spPr bwMode="auto">
          <a:xfrm>
            <a:off x="1331640" y="1700808"/>
            <a:ext cx="6469669" cy="496826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txBody>
          <a:bodyPr/>
          <a:lstStyle/>
          <a:p>
            <a:pPr>
              <a:buNone/>
            </a:pPr>
            <a:endParaRPr lang="es-SV" dirty="0"/>
          </a:p>
          <a:p>
            <a:pPr>
              <a:buNone/>
            </a:pPr>
            <a:endParaRPr lang="es-SV" dirty="0"/>
          </a:p>
          <a:p>
            <a:pPr>
              <a:buNone/>
            </a:pPr>
            <a:endParaRPr lang="es-SV" dirty="0"/>
          </a:p>
          <a:p>
            <a:pPr>
              <a:buNone/>
            </a:pPr>
            <a:endParaRPr lang="es-SV" dirty="0"/>
          </a:p>
        </p:txBody>
      </p:sp>
      <p:pic>
        <p:nvPicPr>
          <p:cNvPr id="4" name="3 Imagen" descr="Resultado de imagen para poblacion biologica caracteristicas"/>
          <p:cNvPicPr/>
          <p:nvPr/>
        </p:nvPicPr>
        <p:blipFill>
          <a:blip r:embed="rId2" cstate="print"/>
          <a:srcRect/>
          <a:stretch>
            <a:fillRect/>
          </a:stretch>
        </p:blipFill>
        <p:spPr bwMode="auto">
          <a:xfrm>
            <a:off x="1619672" y="836712"/>
            <a:ext cx="5904656" cy="525658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408712"/>
          </a:xfrm>
        </p:spPr>
        <p:txBody>
          <a:bodyPr/>
          <a:lstStyle/>
          <a:p>
            <a:pPr algn="just">
              <a:buNone/>
            </a:pPr>
            <a:r>
              <a:rPr lang="es-SV" dirty="0"/>
              <a:t>   9.- Comunidad: Es una organización de poblaciones mixtas de organismos que viven en una región determinada, que interactúan entre sí, sin limitar el carácter ni la estructura de la asociación. La comunidad unida y definida recibe el nombre de </a:t>
            </a:r>
            <a:r>
              <a:rPr lang="es-SV" b="1" u="sng" dirty="0"/>
              <a:t>Biocenosis.</a:t>
            </a:r>
            <a:endParaRPr lang="es-SV" dirty="0"/>
          </a:p>
          <a:p>
            <a:pPr>
              <a:buNone/>
            </a:pPr>
            <a:endParaRPr lang="es-SV" dirty="0"/>
          </a:p>
          <a:p>
            <a:pPr>
              <a:buNone/>
            </a:pPr>
            <a:endParaRPr lang="es-SV" dirty="0"/>
          </a:p>
        </p:txBody>
      </p:sp>
      <p:pic>
        <p:nvPicPr>
          <p:cNvPr id="4" name="3 Imagen" descr="Resultado de imagen para comunidad biológica"/>
          <p:cNvPicPr/>
          <p:nvPr/>
        </p:nvPicPr>
        <p:blipFill>
          <a:blip r:embed="rId2" cstate="print"/>
          <a:srcRect/>
          <a:stretch>
            <a:fillRect/>
          </a:stretch>
        </p:blipFill>
        <p:spPr bwMode="auto">
          <a:xfrm>
            <a:off x="2123728" y="2492896"/>
            <a:ext cx="4354229" cy="394651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algn="just">
              <a:buNone/>
            </a:pPr>
            <a:r>
              <a:rPr lang="es-SV" dirty="0"/>
              <a:t>   10.- Ecosistema: Es el sistema ecológico que comprende el Biotopo o medio no viviente y la Biocenosis o parte viviente. Constituye una unidad de organización en donde interactúan los organismos vivos con el medio físico y se establece un flujo de energía que conduce a una cadena trófica o alimenticia.</a:t>
            </a:r>
          </a:p>
          <a:p>
            <a:pPr algn="just">
              <a:buNone/>
            </a:pPr>
            <a:endParaRPr lang="es-SV" dirty="0"/>
          </a:p>
          <a:p>
            <a:pPr algn="just">
              <a:buNone/>
            </a:pPr>
            <a:endParaRPr lang="es-SV" dirty="0"/>
          </a:p>
          <a:p>
            <a:pPr algn="ctr">
              <a:buNone/>
            </a:pPr>
            <a:endParaRPr lang="es-SV" dirty="0"/>
          </a:p>
        </p:txBody>
      </p:sp>
      <p:pic>
        <p:nvPicPr>
          <p:cNvPr id="4" name="3 Imagen" descr="Resultado de imagen para ecosistema"/>
          <p:cNvPicPr/>
          <p:nvPr/>
        </p:nvPicPr>
        <p:blipFill>
          <a:blip r:embed="rId2" cstate="print"/>
          <a:srcRect/>
          <a:stretch>
            <a:fillRect/>
          </a:stretch>
        </p:blipFill>
        <p:spPr bwMode="auto">
          <a:xfrm>
            <a:off x="1331640" y="2420888"/>
            <a:ext cx="6397661" cy="408913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lstStyle/>
          <a:p>
            <a:pPr>
              <a:buNone/>
            </a:pPr>
            <a:endParaRPr lang="es-SV" dirty="0"/>
          </a:p>
          <a:p>
            <a:pPr>
              <a:buNone/>
            </a:pPr>
            <a:endParaRPr lang="es-SV" dirty="0"/>
          </a:p>
          <a:p>
            <a:pPr algn="just">
              <a:buNone/>
            </a:pPr>
            <a:r>
              <a:rPr lang="es-SV" sz="3200" dirty="0"/>
              <a:t>   La Tierra es un inmenso ecosistema que incluye en su interior otros ecosistemas: una laguna, un bosque, un océano y hasta un acuario o una botella cerrada con algas y protozoarios; pero los ecosistemas son también entes abstractos en el sentido de que son esquemas conceptuales elaborados a partir del conocimiento de sistemas reales.-</a:t>
            </a:r>
          </a:p>
          <a:p>
            <a:pPr>
              <a:buNone/>
            </a:pPr>
            <a:endParaRPr lang="es-SV"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pPr algn="just">
              <a:buNone/>
            </a:pPr>
            <a:r>
              <a:rPr lang="es-SV" dirty="0"/>
              <a:t>  11.- Biósfera: Se refiere a toda la zona de aire, agua y Tierra de la superficie terrestre ocupada por organismos vivientes. Está constituida por un conjunto de ecosistemas en donde cada uno de ellos puede ser parte de otro más amplio, hasta llegar a cubrir finalmente toda la Tierra.</a:t>
            </a:r>
          </a:p>
          <a:p>
            <a:pPr>
              <a:buNone/>
            </a:pPr>
            <a:endParaRPr lang="es-SV" dirty="0"/>
          </a:p>
          <a:p>
            <a:pPr>
              <a:buNone/>
            </a:pPr>
            <a:endParaRPr lang="es-SV" dirty="0"/>
          </a:p>
          <a:p>
            <a:pPr>
              <a:buNone/>
            </a:pPr>
            <a:endParaRPr lang="es-SV" dirty="0"/>
          </a:p>
          <a:p>
            <a:pPr algn="ctr">
              <a:buNone/>
            </a:pPr>
            <a:endParaRPr lang="es-SV" dirty="0"/>
          </a:p>
        </p:txBody>
      </p:sp>
      <p:pic>
        <p:nvPicPr>
          <p:cNvPr id="4" name="3 Imagen" descr="Resultado de imagen para biosfera"/>
          <p:cNvPicPr/>
          <p:nvPr/>
        </p:nvPicPr>
        <p:blipFill>
          <a:blip r:embed="rId2" cstate="print"/>
          <a:srcRect/>
          <a:stretch>
            <a:fillRect/>
          </a:stretch>
        </p:blipFill>
        <p:spPr bwMode="auto">
          <a:xfrm>
            <a:off x="1547664" y="2276872"/>
            <a:ext cx="5965613" cy="434967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Subtítulo"/>
          <p:cNvSpPr txBox="1">
            <a:spLocks/>
          </p:cNvSpPr>
          <p:nvPr/>
        </p:nvSpPr>
        <p:spPr>
          <a:xfrm>
            <a:off x="235287" y="2599897"/>
            <a:ext cx="4752528" cy="1633933"/>
          </a:xfrm>
          <a:prstGeom prst="rect">
            <a:avLst/>
          </a:prstGeom>
        </p:spPr>
        <p:txBody>
          <a:bodyPr vert="horz" lIns="91440" tIns="45720" rIns="91440" bIns="45720" rtlCol="0">
            <a:no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s-SV" sz="3600" dirty="0"/>
              <a:t>Niveles de Organización de los seres vivos</a:t>
            </a:r>
          </a:p>
          <a:p>
            <a:endParaRPr lang="es-SV" sz="3600" b="1" dirty="0">
              <a:solidFill>
                <a:schemeClr val="accent1"/>
              </a:solidFill>
            </a:endParaRPr>
          </a:p>
        </p:txBody>
      </p:sp>
    </p:spTree>
    <p:extLst>
      <p:ext uri="{BB962C8B-B14F-4D97-AF65-F5344CB8AC3E}">
        <p14:creationId xmlns:p14="http://schemas.microsoft.com/office/powerpoint/2010/main" val="151932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04664"/>
            <a:ext cx="8229600" cy="1143000"/>
          </a:xfrm>
        </p:spPr>
        <p:txBody>
          <a:bodyPr>
            <a:normAutofit/>
          </a:bodyPr>
          <a:lstStyle/>
          <a:p>
            <a:pPr algn="ctr"/>
            <a:r>
              <a:rPr lang="es-SV" sz="4400" dirty="0"/>
              <a:t>Objetivo Específico</a:t>
            </a:r>
          </a:p>
        </p:txBody>
      </p:sp>
      <p:sp>
        <p:nvSpPr>
          <p:cNvPr id="3" name="2 Marcador de contenido"/>
          <p:cNvSpPr>
            <a:spLocks noGrp="1"/>
          </p:cNvSpPr>
          <p:nvPr>
            <p:ph idx="1"/>
          </p:nvPr>
        </p:nvSpPr>
        <p:spPr>
          <a:xfrm>
            <a:off x="467544" y="1988840"/>
            <a:ext cx="8229600" cy="4525963"/>
          </a:xfrm>
        </p:spPr>
        <p:txBody>
          <a:bodyPr/>
          <a:lstStyle/>
          <a:p>
            <a:pPr>
              <a:buNone/>
            </a:pPr>
            <a:endParaRPr lang="es-SV" dirty="0"/>
          </a:p>
          <a:p>
            <a:pPr algn="just">
              <a:buNone/>
            </a:pPr>
            <a:r>
              <a:rPr lang="es-SV" sz="3600" dirty="0"/>
              <a:t> “Reconocer los distintos niveles de organización que son comunes en los seres vivos, logrado a través de lecturas, estudio e investigación, que conduce a interpretar adecuadamente el papel de cada uno de esos niveles”.</a:t>
            </a:r>
          </a:p>
        </p:txBody>
      </p:sp>
    </p:spTree>
    <p:extLst>
      <p:ext uri="{BB962C8B-B14F-4D97-AF65-F5344CB8AC3E}">
        <p14:creationId xmlns:p14="http://schemas.microsoft.com/office/powerpoint/2010/main" val="281689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76672"/>
            <a:ext cx="8229600" cy="6120680"/>
          </a:xfrm>
        </p:spPr>
        <p:txBody>
          <a:bodyPr/>
          <a:lstStyle/>
          <a:p>
            <a:pPr>
              <a:buNone/>
            </a:pPr>
            <a:endParaRPr lang="es-SV" dirty="0"/>
          </a:p>
          <a:p>
            <a:pPr>
              <a:buNone/>
            </a:pPr>
            <a:endParaRPr lang="es-SV" dirty="0"/>
          </a:p>
          <a:p>
            <a:pPr>
              <a:buNone/>
            </a:pPr>
            <a:endParaRPr lang="es-SV" dirty="0"/>
          </a:p>
        </p:txBody>
      </p:sp>
      <p:pic>
        <p:nvPicPr>
          <p:cNvPr id="5" name="4 Imagen" descr="Resultado de imagen para niveles de organización de los seres vivos"/>
          <p:cNvPicPr/>
          <p:nvPr/>
        </p:nvPicPr>
        <p:blipFill>
          <a:blip r:embed="rId3" cstate="print"/>
          <a:srcRect/>
          <a:stretch>
            <a:fillRect/>
          </a:stretch>
        </p:blipFill>
        <p:spPr bwMode="auto">
          <a:xfrm>
            <a:off x="1259632" y="188640"/>
            <a:ext cx="6912768" cy="6462101"/>
          </a:xfrm>
          <a:prstGeom prst="rect">
            <a:avLst/>
          </a:prstGeom>
          <a:noFill/>
          <a:ln w="9525">
            <a:noFill/>
            <a:miter lim="800000"/>
            <a:headEnd/>
            <a:tailEnd/>
          </a:ln>
        </p:spPr>
      </p:pic>
    </p:spTree>
    <p:extLst>
      <p:ext uri="{BB962C8B-B14F-4D97-AF65-F5344CB8AC3E}">
        <p14:creationId xmlns:p14="http://schemas.microsoft.com/office/powerpoint/2010/main" val="365511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txBody>
          <a:bodyPr/>
          <a:lstStyle/>
          <a:p>
            <a:pPr>
              <a:buNone/>
            </a:pPr>
            <a:endParaRPr lang="es-SV" dirty="0"/>
          </a:p>
          <a:p>
            <a:pPr>
              <a:buNone/>
            </a:pPr>
            <a:r>
              <a:rPr lang="es-SV" dirty="0"/>
              <a:t>1.- Átomo: Es la más pequeña porción de un elemento químico capaz de participar en una reacción o combinación química.</a:t>
            </a:r>
          </a:p>
          <a:p>
            <a:pPr>
              <a:buNone/>
            </a:pPr>
            <a:endParaRPr lang="es-SV" dirty="0"/>
          </a:p>
          <a:p>
            <a:pPr>
              <a:buNone/>
            </a:pPr>
            <a:endParaRPr lang="es-SV" dirty="0"/>
          </a:p>
          <a:p>
            <a:pPr algn="ctr">
              <a:buNone/>
            </a:pPr>
            <a:endParaRPr lang="es-SV" dirty="0"/>
          </a:p>
          <a:p>
            <a:pPr>
              <a:buNone/>
            </a:pPr>
            <a:endParaRPr lang="es-SV" dirty="0"/>
          </a:p>
          <a:p>
            <a:pPr>
              <a:buNone/>
            </a:pPr>
            <a:endParaRPr lang="es-SV" dirty="0"/>
          </a:p>
          <a:p>
            <a:pPr>
              <a:buNone/>
            </a:pPr>
            <a:endParaRPr lang="es-SV" dirty="0"/>
          </a:p>
          <a:p>
            <a:pPr algn="ctr">
              <a:buNone/>
            </a:pPr>
            <a:endParaRPr lang="es-SV" dirty="0"/>
          </a:p>
        </p:txBody>
      </p:sp>
      <p:pic>
        <p:nvPicPr>
          <p:cNvPr id="4" name="3 Imagen" descr="Resultado de imagen para atomo"/>
          <p:cNvPicPr/>
          <p:nvPr/>
        </p:nvPicPr>
        <p:blipFill>
          <a:blip r:embed="rId2" cstate="print"/>
          <a:srcRect/>
          <a:stretch>
            <a:fillRect/>
          </a:stretch>
        </p:blipFill>
        <p:spPr bwMode="auto">
          <a:xfrm>
            <a:off x="2195736" y="2060848"/>
            <a:ext cx="4948390" cy="450182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pPr>
              <a:buNone/>
            </a:pPr>
            <a:r>
              <a:rPr lang="es-SV" dirty="0"/>
              <a:t>  2.- Molécula: Agrupación definida y ordenada de átomos que constituye la porción más pequeña de una sustancia pura y conserva todas sus propiedades.</a:t>
            </a:r>
          </a:p>
          <a:p>
            <a:pPr>
              <a:buNone/>
            </a:pPr>
            <a:endParaRPr lang="es-SV" dirty="0"/>
          </a:p>
          <a:p>
            <a:pPr>
              <a:buNone/>
            </a:pPr>
            <a:endParaRPr lang="es-SV" dirty="0"/>
          </a:p>
          <a:p>
            <a:pPr>
              <a:buNone/>
            </a:pPr>
            <a:endParaRPr lang="es-SV" dirty="0"/>
          </a:p>
          <a:p>
            <a:pPr algn="ctr">
              <a:buNone/>
            </a:pPr>
            <a:endParaRPr lang="es-SV" dirty="0"/>
          </a:p>
          <a:p>
            <a:pPr>
              <a:buNone/>
            </a:pPr>
            <a:endParaRPr lang="es-SV" dirty="0"/>
          </a:p>
        </p:txBody>
      </p:sp>
      <p:pic>
        <p:nvPicPr>
          <p:cNvPr id="4" name="3 Imagen" descr="Resultado de imagen para concepto de molécula"/>
          <p:cNvPicPr/>
          <p:nvPr/>
        </p:nvPicPr>
        <p:blipFill>
          <a:blip r:embed="rId2" cstate="print"/>
          <a:srcRect/>
          <a:stretch>
            <a:fillRect/>
          </a:stretch>
        </p:blipFill>
        <p:spPr bwMode="auto">
          <a:xfrm>
            <a:off x="1907704" y="1700808"/>
            <a:ext cx="4831741" cy="462413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6192688"/>
          </a:xfrm>
        </p:spPr>
        <p:txBody>
          <a:bodyPr/>
          <a:lstStyle/>
          <a:p>
            <a:pPr>
              <a:buNone/>
            </a:pPr>
            <a:r>
              <a:rPr lang="es-SV" dirty="0"/>
              <a:t>   3.- Célula: Es la unidad estructural, funcional y de origen de todos los seres vivos, capaz de llevar a cabo las funciones indispensables para la vida.</a:t>
            </a:r>
          </a:p>
          <a:p>
            <a:pPr>
              <a:buNone/>
            </a:pPr>
            <a:endParaRPr lang="es-SV" dirty="0"/>
          </a:p>
          <a:p>
            <a:pPr>
              <a:buNone/>
            </a:pPr>
            <a:endParaRPr lang="es-SV" dirty="0"/>
          </a:p>
          <a:p>
            <a:pPr algn="ctr">
              <a:buNone/>
            </a:pPr>
            <a:endParaRPr lang="es-SV" dirty="0"/>
          </a:p>
          <a:p>
            <a:pPr>
              <a:buNone/>
            </a:pPr>
            <a:endParaRPr lang="es-SV" dirty="0"/>
          </a:p>
        </p:txBody>
      </p:sp>
      <p:pic>
        <p:nvPicPr>
          <p:cNvPr id="4" name="3 Imagen" descr="Resultado de imagen para concepto de célula"/>
          <p:cNvPicPr/>
          <p:nvPr/>
        </p:nvPicPr>
        <p:blipFill>
          <a:blip r:embed="rId2" cstate="print"/>
          <a:srcRect/>
          <a:stretch>
            <a:fillRect/>
          </a:stretch>
        </p:blipFill>
        <p:spPr bwMode="auto">
          <a:xfrm>
            <a:off x="2051720" y="2060848"/>
            <a:ext cx="4878597" cy="416158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264696"/>
          </a:xfrm>
        </p:spPr>
        <p:txBody>
          <a:bodyPr/>
          <a:lstStyle/>
          <a:p>
            <a:pPr>
              <a:buNone/>
            </a:pPr>
            <a:r>
              <a:rPr lang="es-SV" dirty="0"/>
              <a:t>  </a:t>
            </a:r>
          </a:p>
          <a:p>
            <a:pPr>
              <a:buNone/>
            </a:pPr>
            <a:r>
              <a:rPr lang="es-SV" dirty="0"/>
              <a:t>   4.- Tejido: Agrupación de células que tienen generalmente la misma forma y origen y que, en conjunto, desempeñan una función definida.</a:t>
            </a:r>
          </a:p>
          <a:p>
            <a:pPr>
              <a:buNone/>
            </a:pPr>
            <a:endParaRPr lang="es-SV" dirty="0"/>
          </a:p>
          <a:p>
            <a:pPr>
              <a:buNone/>
            </a:pPr>
            <a:endParaRPr lang="es-SV" dirty="0"/>
          </a:p>
          <a:p>
            <a:pPr>
              <a:buNone/>
            </a:pPr>
            <a:endParaRPr lang="es-SV" dirty="0"/>
          </a:p>
          <a:p>
            <a:pPr algn="ctr">
              <a:buNone/>
            </a:pPr>
            <a:endParaRPr lang="es-SV" dirty="0"/>
          </a:p>
          <a:p>
            <a:pPr>
              <a:buNone/>
            </a:pPr>
            <a:endParaRPr lang="es-SV" dirty="0"/>
          </a:p>
        </p:txBody>
      </p:sp>
      <p:pic>
        <p:nvPicPr>
          <p:cNvPr id="4" name="3 Imagen" descr="Resultado de imagen para concepto de tejido"/>
          <p:cNvPicPr/>
          <p:nvPr/>
        </p:nvPicPr>
        <p:blipFill>
          <a:blip r:embed="rId2" cstate="print"/>
          <a:srcRect/>
          <a:stretch>
            <a:fillRect/>
          </a:stretch>
        </p:blipFill>
        <p:spPr bwMode="auto">
          <a:xfrm>
            <a:off x="2411760" y="2276872"/>
            <a:ext cx="4687726" cy="36411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5865515"/>
          </a:xfrm>
        </p:spPr>
        <p:txBody>
          <a:bodyPr/>
          <a:lstStyle/>
          <a:p>
            <a:pPr>
              <a:buNone/>
            </a:pPr>
            <a:endParaRPr lang="es-SV" dirty="0"/>
          </a:p>
          <a:p>
            <a:pPr>
              <a:buNone/>
            </a:pPr>
            <a:r>
              <a:rPr lang="es-SV" dirty="0"/>
              <a:t>   5.- Órgano: Unidad funcional de un organismo multicelular que constituye una unidad estructural y realiza una función determinada.</a:t>
            </a:r>
          </a:p>
          <a:p>
            <a:pPr>
              <a:buNone/>
            </a:pPr>
            <a:endParaRPr lang="es-SV" dirty="0"/>
          </a:p>
          <a:p>
            <a:pPr>
              <a:buNone/>
            </a:pPr>
            <a:endParaRPr lang="es-SV" dirty="0"/>
          </a:p>
          <a:p>
            <a:pPr>
              <a:buNone/>
            </a:pPr>
            <a:endParaRPr lang="es-SV" dirty="0"/>
          </a:p>
          <a:p>
            <a:pPr algn="ctr">
              <a:buNone/>
            </a:pPr>
            <a:endParaRPr lang="es-SV" dirty="0"/>
          </a:p>
          <a:p>
            <a:pPr>
              <a:buNone/>
            </a:pPr>
            <a:endParaRPr lang="es-SV" dirty="0"/>
          </a:p>
        </p:txBody>
      </p:sp>
      <p:pic>
        <p:nvPicPr>
          <p:cNvPr id="4" name="3 Imagen" descr="Resultado de imagen para concepto de organo"/>
          <p:cNvPicPr/>
          <p:nvPr/>
        </p:nvPicPr>
        <p:blipFill>
          <a:blip r:embed="rId2" cstate="print"/>
          <a:srcRect/>
          <a:stretch>
            <a:fillRect/>
          </a:stretch>
        </p:blipFill>
        <p:spPr bwMode="auto">
          <a:xfrm>
            <a:off x="1835696" y="1988840"/>
            <a:ext cx="5965614" cy="465317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Paja">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Intermedio">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ja">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112</TotalTime>
  <Words>518</Words>
  <Application>Microsoft Office PowerPoint</Application>
  <PresentationFormat>Presentación en pantalla (4:3)</PresentationFormat>
  <Paragraphs>59</Paragraphs>
  <Slides>17</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Symbol</vt:lpstr>
      <vt:lpstr>Tw Cen MT</vt:lpstr>
      <vt:lpstr>Paja</vt:lpstr>
      <vt:lpstr>Presentación de PowerPoint</vt:lpstr>
      <vt:lpstr>Presentación de PowerPoint</vt:lpstr>
      <vt:lpstr>Objetivo Específico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Soto</dc:creator>
  <cp:lastModifiedBy>Chobe Cuellar</cp:lastModifiedBy>
  <cp:revision>20</cp:revision>
  <dcterms:created xsi:type="dcterms:W3CDTF">2014-01-27T13:53:43Z</dcterms:created>
  <dcterms:modified xsi:type="dcterms:W3CDTF">2020-05-19T15:41:02Z</dcterms:modified>
</cp:coreProperties>
</file>