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56A0-CDC7-4872-B1DC-FF7CDF7F7377}" type="datetimeFigureOut">
              <a:rPr lang="es-SV" smtClean="0"/>
              <a:t>23/7/2020</a:t>
            </a:fld>
            <a:endParaRPr lang="es-SV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4BA7-235F-4515-889F-534E57AEAB4B}" type="slidenum">
              <a:rPr lang="es-SV" smtClean="0"/>
              <a:t>‹Nº›</a:t>
            </a:fld>
            <a:endParaRPr lang="es-SV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56A0-CDC7-4872-B1DC-FF7CDF7F7377}" type="datetimeFigureOut">
              <a:rPr lang="es-SV" smtClean="0"/>
              <a:t>23/7/2020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4BA7-235F-4515-889F-534E57AEAB4B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56A0-CDC7-4872-B1DC-FF7CDF7F7377}" type="datetimeFigureOut">
              <a:rPr lang="es-SV" smtClean="0"/>
              <a:t>23/7/2020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4BA7-235F-4515-889F-534E57AEAB4B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56A0-CDC7-4872-B1DC-FF7CDF7F7377}" type="datetimeFigureOut">
              <a:rPr lang="es-SV" smtClean="0"/>
              <a:t>23/7/2020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4BA7-235F-4515-889F-534E57AEAB4B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56A0-CDC7-4872-B1DC-FF7CDF7F7377}" type="datetimeFigureOut">
              <a:rPr lang="es-SV" smtClean="0"/>
              <a:t>23/7/2020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4BA7-235F-4515-889F-534E57AEAB4B}" type="slidenum">
              <a:rPr lang="es-SV" smtClean="0"/>
              <a:t>‹Nº›</a:t>
            </a:fld>
            <a:endParaRPr lang="es-SV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56A0-CDC7-4872-B1DC-FF7CDF7F7377}" type="datetimeFigureOut">
              <a:rPr lang="es-SV" smtClean="0"/>
              <a:t>23/7/2020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4BA7-235F-4515-889F-534E57AEAB4B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56A0-CDC7-4872-B1DC-FF7CDF7F7377}" type="datetimeFigureOut">
              <a:rPr lang="es-SV" smtClean="0"/>
              <a:t>23/7/2020</a:t>
            </a:fld>
            <a:endParaRPr lang="es-SV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4BA7-235F-4515-889F-534E57AEAB4B}" type="slidenum">
              <a:rPr lang="es-SV" smtClean="0"/>
              <a:t>‹Nº›</a:t>
            </a:fld>
            <a:endParaRPr lang="es-SV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56A0-CDC7-4872-B1DC-FF7CDF7F7377}" type="datetimeFigureOut">
              <a:rPr lang="es-SV" smtClean="0"/>
              <a:t>23/7/2020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4BA7-235F-4515-889F-534E57AEAB4B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56A0-CDC7-4872-B1DC-FF7CDF7F7377}" type="datetimeFigureOut">
              <a:rPr lang="es-SV" smtClean="0"/>
              <a:t>23/7/2020</a:t>
            </a:fld>
            <a:endParaRPr lang="es-SV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4BA7-235F-4515-889F-534E57AEAB4B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56A0-CDC7-4872-B1DC-FF7CDF7F7377}" type="datetimeFigureOut">
              <a:rPr lang="es-SV" smtClean="0"/>
              <a:t>23/7/2020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4BA7-235F-4515-889F-534E57AEAB4B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E4DC56A0-CDC7-4872-B1DC-FF7CDF7F7377}" type="datetimeFigureOut">
              <a:rPr lang="es-SV" smtClean="0"/>
              <a:t>23/7/2020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A3EF4BA7-235F-4515-889F-534E57AEAB4B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4DC56A0-CDC7-4872-B1DC-FF7CDF7F7377}" type="datetimeFigureOut">
              <a:rPr lang="es-SV" smtClean="0"/>
              <a:t>23/7/2020</a:t>
            </a:fld>
            <a:endParaRPr lang="es-SV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SV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3EF4BA7-235F-4515-889F-534E57AEAB4B}" type="slidenum">
              <a:rPr lang="es-SV" smtClean="0"/>
              <a:t>‹Nº›</a:t>
            </a:fld>
            <a:endParaRPr lang="es-SV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3645024"/>
            <a:ext cx="7772400" cy="1975104"/>
          </a:xfrm>
        </p:spPr>
        <p:txBody>
          <a:bodyPr/>
          <a:lstStyle/>
          <a:p>
            <a:r>
              <a:rPr lang="es-SV" dirty="0"/>
              <a:t>ASIGNACIÓN DE TRABAJO EN EQUIPOS COOPERATIVOS</a:t>
            </a:r>
            <a:br>
              <a:rPr lang="es-SV" dirty="0"/>
            </a:br>
            <a:br>
              <a:rPr lang="es-SV" dirty="0"/>
            </a:br>
            <a:r>
              <a:rPr lang="es-SV" dirty="0"/>
              <a:t>BIOLOGÍA I- Período III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1628800"/>
            <a:ext cx="7772400" cy="1508760"/>
          </a:xfrm>
        </p:spPr>
        <p:txBody>
          <a:bodyPr/>
          <a:lstStyle/>
          <a:p>
            <a:r>
              <a:rPr lang="es-SV" dirty="0"/>
              <a:t>Ing. Francisco Arturo Soto Aguilar</a:t>
            </a:r>
          </a:p>
          <a:p>
            <a:r>
              <a:rPr lang="es-SV" dirty="0"/>
              <a:t>Período III -2020</a:t>
            </a:r>
          </a:p>
        </p:txBody>
      </p:sp>
    </p:spTree>
    <p:extLst>
      <p:ext uri="{BB962C8B-B14F-4D97-AF65-F5344CB8AC3E}">
        <p14:creationId xmlns:p14="http://schemas.microsoft.com/office/powerpoint/2010/main" val="115039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260648"/>
            <a:ext cx="8280920" cy="6408712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s-SV" sz="6600" dirty="0"/>
              <a:t>Tema:</a:t>
            </a:r>
          </a:p>
          <a:p>
            <a:pPr marL="68580" indent="0">
              <a:buNone/>
            </a:pPr>
            <a:endParaRPr lang="es-SV" sz="6600" dirty="0"/>
          </a:p>
          <a:p>
            <a:pPr marL="68580" indent="0">
              <a:buNone/>
            </a:pPr>
            <a:r>
              <a:rPr lang="es-SV" sz="6600" dirty="0"/>
              <a:t>Constitución y Funciones de la Membrana Plasmática </a:t>
            </a:r>
          </a:p>
        </p:txBody>
      </p:sp>
    </p:spTree>
    <p:extLst>
      <p:ext uri="{BB962C8B-B14F-4D97-AF65-F5344CB8AC3E}">
        <p14:creationId xmlns:p14="http://schemas.microsoft.com/office/powerpoint/2010/main" val="397171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332656"/>
            <a:ext cx="8280920" cy="6336704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endParaRPr lang="es-SV" dirty="0"/>
          </a:p>
          <a:p>
            <a:pPr marL="68580" indent="0">
              <a:buNone/>
            </a:pPr>
            <a:r>
              <a:rPr lang="es-SV" sz="4800" b="1" dirty="0"/>
              <a:t>OBJETIVO GENERAL</a:t>
            </a:r>
          </a:p>
          <a:p>
            <a:pPr marL="68580" indent="0">
              <a:buNone/>
            </a:pPr>
            <a:endParaRPr lang="es-SV" sz="4000" dirty="0"/>
          </a:p>
          <a:p>
            <a:pPr marL="68580" indent="0" algn="just">
              <a:buNone/>
            </a:pPr>
            <a:r>
              <a:rPr lang="es-CO" sz="6000" dirty="0"/>
              <a:t>Manejar los criterios más importantes alrededor de la membrana plasmática, concretamente sobre su estructura y funciones.</a:t>
            </a:r>
            <a:endParaRPr lang="es-SV" sz="6000" dirty="0"/>
          </a:p>
        </p:txBody>
      </p:sp>
    </p:spTree>
    <p:extLst>
      <p:ext uri="{BB962C8B-B14F-4D97-AF65-F5344CB8AC3E}">
        <p14:creationId xmlns:p14="http://schemas.microsoft.com/office/powerpoint/2010/main" val="48897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944618"/>
              </p:ext>
            </p:extLst>
          </p:nvPr>
        </p:nvGraphicFramePr>
        <p:xfrm>
          <a:off x="914400" y="188640"/>
          <a:ext cx="7772400" cy="648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2000" dirty="0">
                          <a:effectLst/>
                        </a:rPr>
                        <a:t>A partir de la asignación de los temas, los alumnos investigarán en equipos de trabajo cooperativos, tratando de unificar esfuerzos para presentar adecuadamente su trabajo.</a:t>
                      </a:r>
                    </a:p>
                    <a:p>
                      <a:pPr algn="l"/>
                      <a:r>
                        <a:rPr lang="es-SV" sz="2000" dirty="0">
                          <a:effectLst/>
                        </a:rPr>
                        <a:t>Sub-temas:</a:t>
                      </a:r>
                    </a:p>
                    <a:p>
                      <a:pPr algn="l"/>
                      <a:endParaRPr lang="es-SV" sz="2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SV" sz="2000" dirty="0">
                          <a:effectLst/>
                        </a:rPr>
                        <a:t>1.- Transporte pasivo a través de la membrana plasmática.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SV" sz="2000" dirty="0">
                          <a:effectLst/>
                        </a:rPr>
                        <a:t>2.- Transporte activo a través de la membrana plasmática.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SV" sz="2000" dirty="0">
                          <a:effectLst/>
                        </a:rPr>
                        <a:t>3.- Sistemas membranosos intracelulares: Estructura y función del retículo </a:t>
                      </a:r>
                      <a:r>
                        <a:rPr lang="es-SV" sz="2000" dirty="0" err="1">
                          <a:effectLst/>
                        </a:rPr>
                        <a:t>endoplasmático</a:t>
                      </a:r>
                      <a:r>
                        <a:rPr lang="es-SV" sz="2000" dirty="0">
                          <a:effectLst/>
                        </a:rPr>
                        <a:t> y aparato de Golgi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SV" sz="2000" dirty="0">
                          <a:effectLst/>
                        </a:rPr>
                        <a:t>4.- </a:t>
                      </a:r>
                      <a:r>
                        <a:rPr lang="es-SV" sz="2000" dirty="0" err="1">
                          <a:effectLst/>
                        </a:rPr>
                        <a:t>Organelos</a:t>
                      </a:r>
                      <a:r>
                        <a:rPr lang="es-SV" sz="2000" dirty="0">
                          <a:effectLst/>
                        </a:rPr>
                        <a:t> celulares: Estructura y funciones. De doble membrana: núcleo.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SV" sz="2000" dirty="0">
                          <a:effectLst/>
                        </a:rPr>
                        <a:t>5.- </a:t>
                      </a:r>
                      <a:r>
                        <a:rPr lang="es-SV" sz="2000" dirty="0" err="1">
                          <a:effectLst/>
                        </a:rPr>
                        <a:t>Organelos</a:t>
                      </a:r>
                      <a:r>
                        <a:rPr lang="es-SV" sz="2000" dirty="0">
                          <a:effectLst/>
                        </a:rPr>
                        <a:t> celulares: Estructura y funciones. De doble membrana: mitocondria.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SV" sz="2000" dirty="0">
                          <a:effectLst/>
                        </a:rPr>
                        <a:t>6.- </a:t>
                      </a:r>
                      <a:r>
                        <a:rPr lang="es-SV" sz="2000" dirty="0" err="1">
                          <a:effectLst/>
                        </a:rPr>
                        <a:t>Organelos</a:t>
                      </a:r>
                      <a:r>
                        <a:rPr lang="es-SV" sz="2000" dirty="0">
                          <a:effectLst/>
                        </a:rPr>
                        <a:t> celulares: Estructura y funciones. De doble membrana: Cloroplastos.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SV" sz="2000" dirty="0">
                          <a:effectLst/>
                        </a:rPr>
                        <a:t>7.- </a:t>
                      </a:r>
                      <a:r>
                        <a:rPr lang="es-SV" sz="2000" dirty="0" err="1">
                          <a:effectLst/>
                        </a:rPr>
                        <a:t>Organelos</a:t>
                      </a:r>
                      <a:r>
                        <a:rPr lang="es-SV" sz="2000" dirty="0">
                          <a:effectLst/>
                        </a:rPr>
                        <a:t> celulares de membrana simple: Vacuolas y </a:t>
                      </a:r>
                      <a:r>
                        <a:rPr lang="es-SV" sz="2000" dirty="0" err="1">
                          <a:effectLst/>
                        </a:rPr>
                        <a:t>microsomas</a:t>
                      </a:r>
                      <a:r>
                        <a:rPr lang="es-SV" sz="2000" dirty="0">
                          <a:effectLst/>
                        </a:rPr>
                        <a:t> (lisosomas y </a:t>
                      </a:r>
                      <a:r>
                        <a:rPr lang="es-SV" sz="2000" dirty="0" err="1">
                          <a:effectLst/>
                        </a:rPr>
                        <a:t>peróxisomas</a:t>
                      </a:r>
                      <a:r>
                        <a:rPr lang="es-SV" sz="2000" dirty="0">
                          <a:effectLst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SV" sz="2000" dirty="0">
                          <a:effectLst/>
                        </a:rPr>
                        <a:t>8.- Estructuras de locomoción: cilios, flagelos y pseudópodos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SV" sz="2000" dirty="0">
                          <a:effectLst/>
                        </a:rPr>
                        <a:t>9.- Citoplasma: Estructura y función.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2000" dirty="0">
                          <a:effectLst/>
                        </a:rPr>
                        <a:t> </a:t>
                      </a:r>
                      <a:endParaRPr lang="es-SV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2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16632"/>
            <a:ext cx="8496944" cy="64807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s-SV" sz="2800" dirty="0"/>
          </a:p>
          <a:p>
            <a:pPr marL="68580" indent="0">
              <a:buNone/>
            </a:pPr>
            <a:r>
              <a:rPr lang="es-SV" sz="3200" dirty="0"/>
              <a:t>ASPECTOS A TOMAR EN CUENTA EN EL CUERPO DEL TRABAJO</a:t>
            </a:r>
          </a:p>
          <a:p>
            <a:pPr marL="68580" indent="0">
              <a:buNone/>
            </a:pPr>
            <a:endParaRPr lang="es-SV" sz="3200" dirty="0"/>
          </a:p>
          <a:p>
            <a:pPr marL="68580" indent="0">
              <a:buNone/>
            </a:pPr>
            <a:r>
              <a:rPr lang="es-SV" sz="3200" dirty="0"/>
              <a:t>1.- Estructura de cada componente de la célula.</a:t>
            </a:r>
          </a:p>
          <a:p>
            <a:pPr marL="68580" indent="0">
              <a:buNone/>
            </a:pPr>
            <a:endParaRPr lang="es-SV" sz="3200" dirty="0"/>
          </a:p>
          <a:p>
            <a:pPr marL="68580" indent="0">
              <a:buNone/>
            </a:pPr>
            <a:r>
              <a:rPr lang="es-SV" sz="3200" dirty="0"/>
              <a:t>2.- Función de cada componente de la célula.</a:t>
            </a:r>
          </a:p>
          <a:p>
            <a:pPr marL="68580" indent="0">
              <a:buNone/>
            </a:pPr>
            <a:endParaRPr lang="es-SV" sz="3200" dirty="0"/>
          </a:p>
          <a:p>
            <a:pPr marL="68580" indent="0">
              <a:buNone/>
            </a:pPr>
            <a:r>
              <a:rPr lang="es-SV" sz="3200" dirty="0"/>
              <a:t>3.- Esquemas o dibujos de cada componente de la célula.</a:t>
            </a:r>
          </a:p>
          <a:p>
            <a:pPr marL="68580" indent="0">
              <a:buNone/>
            </a:pPr>
            <a:endParaRPr lang="es-SV" sz="2800" dirty="0"/>
          </a:p>
        </p:txBody>
      </p:sp>
    </p:spTree>
    <p:extLst>
      <p:ext uri="{BB962C8B-B14F-4D97-AF65-F5344CB8AC3E}">
        <p14:creationId xmlns:p14="http://schemas.microsoft.com/office/powerpoint/2010/main" val="90171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667731"/>
              </p:ext>
            </p:extLst>
          </p:nvPr>
        </p:nvGraphicFramePr>
        <p:xfrm>
          <a:off x="903288" y="764704"/>
          <a:ext cx="7772400" cy="5400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599">
                <a:tc>
                  <a:txBody>
                    <a:bodyPr/>
                    <a:lstStyle/>
                    <a:p>
                      <a:pPr algn="ctr"/>
                      <a:r>
                        <a:rPr lang="es-SV" sz="3200" u="sng" dirty="0">
                          <a:effectLst/>
                        </a:rPr>
                        <a:t>Criterios a Evaluar:</a:t>
                      </a:r>
                    </a:p>
                    <a:p>
                      <a:pPr algn="l"/>
                      <a:endParaRPr lang="es-SV" sz="2400" dirty="0">
                        <a:effectLst/>
                      </a:endParaRPr>
                    </a:p>
                    <a:p>
                      <a:pPr algn="l"/>
                      <a:r>
                        <a:rPr lang="es-SV" sz="2400" dirty="0">
                          <a:effectLst/>
                        </a:rPr>
                        <a:t>-Carátula………………………………………………………5%</a:t>
                      </a:r>
                    </a:p>
                    <a:p>
                      <a:pPr algn="l"/>
                      <a:r>
                        <a:rPr lang="es-SV" sz="2400" dirty="0">
                          <a:effectLst/>
                        </a:rPr>
                        <a:t>-Índice………………………………………………………....5%</a:t>
                      </a:r>
                    </a:p>
                    <a:p>
                      <a:pPr algn="l"/>
                      <a:r>
                        <a:rPr lang="es-SV" sz="2400" dirty="0">
                          <a:effectLst/>
                        </a:rPr>
                        <a:t>-Objetivo Específico………………………………………10%</a:t>
                      </a:r>
                    </a:p>
                    <a:p>
                      <a:pPr algn="l"/>
                      <a:r>
                        <a:rPr lang="es-SV" sz="2400" dirty="0">
                          <a:effectLst/>
                        </a:rPr>
                        <a:t>-Introducción………………………………………………..10%</a:t>
                      </a:r>
                    </a:p>
                    <a:p>
                      <a:pPr algn="l"/>
                      <a:r>
                        <a:rPr lang="es-SV" sz="2400" dirty="0">
                          <a:effectLst/>
                        </a:rPr>
                        <a:t>- Cuerpo del trabajo (4 páginas máximo)…………..40%</a:t>
                      </a:r>
                    </a:p>
                    <a:p>
                      <a:pPr algn="l"/>
                      <a:r>
                        <a:rPr lang="es-SV" sz="2400" dirty="0">
                          <a:effectLst/>
                        </a:rPr>
                        <a:t>- Conclusiones (3 máximo)………………………………20%</a:t>
                      </a:r>
                    </a:p>
                    <a:p>
                      <a:pPr algn="l"/>
                      <a:r>
                        <a:rPr lang="es-SV" sz="2400" dirty="0">
                          <a:effectLst/>
                        </a:rPr>
                        <a:t>- Bibliografía (2 libros mínimo)…………………………10%</a:t>
                      </a:r>
                    </a:p>
                    <a:p>
                      <a:pPr algn="l"/>
                      <a:r>
                        <a:rPr lang="es-SV" sz="2400" dirty="0">
                          <a:effectLst/>
                        </a:rPr>
                        <a:t>                     _____________________________________</a:t>
                      </a:r>
                    </a:p>
                    <a:p>
                      <a:pPr algn="l"/>
                      <a:endParaRPr lang="es-SV" sz="2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/>
                      <a:r>
                        <a:rPr lang="es-SV" sz="2400" dirty="0">
                          <a:effectLst/>
                          <a:latin typeface="Times New Roman"/>
                          <a:ea typeface="Times New Roman"/>
                        </a:rPr>
                        <a:t>                                                                           </a:t>
                      </a:r>
                      <a:r>
                        <a:rPr kumimoji="0" lang="es-SV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 100%</a:t>
                      </a:r>
                      <a:endParaRPr lang="es-SV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3288" y="2678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SV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                                                                                               ∑ 100%</a:t>
            </a:r>
            <a:r>
              <a:rPr kumimoji="0" lang="es-SV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SV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69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476672"/>
            <a:ext cx="8460432" cy="587888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SV" sz="5400" dirty="0"/>
              <a:t>Fecha de Entrega:  Viernes 31 de Julio</a:t>
            </a:r>
          </a:p>
          <a:p>
            <a:pPr marL="68580" indent="0">
              <a:buNone/>
            </a:pPr>
            <a:endParaRPr lang="es-SV" sz="5400" dirty="0"/>
          </a:p>
          <a:p>
            <a:pPr marL="68580" indent="0">
              <a:buNone/>
            </a:pPr>
            <a:r>
              <a:rPr lang="es-SV" sz="5400" dirty="0"/>
              <a:t>Hora :  9:45  a  11:15 p.m.</a:t>
            </a:r>
          </a:p>
          <a:p>
            <a:pPr marL="68580" indent="0">
              <a:buNone/>
            </a:pPr>
            <a:endParaRPr lang="es-SV" sz="5400" dirty="0"/>
          </a:p>
          <a:p>
            <a:pPr marL="68580" indent="0">
              <a:buNone/>
            </a:pPr>
            <a:r>
              <a:rPr lang="es-SV" sz="5400" dirty="0"/>
              <a:t>Lugar:   Aula Virtual</a:t>
            </a:r>
          </a:p>
          <a:p>
            <a:pPr marL="68580" indent="0">
              <a:buNone/>
            </a:pPr>
            <a:endParaRPr lang="es-SV" sz="4000" dirty="0"/>
          </a:p>
          <a:p>
            <a:pPr marL="68580" indent="0">
              <a:buNone/>
            </a:pPr>
            <a:endParaRPr lang="es-SV" sz="4000" dirty="0"/>
          </a:p>
        </p:txBody>
      </p:sp>
    </p:spTree>
    <p:extLst>
      <p:ext uri="{BB962C8B-B14F-4D97-AF65-F5344CB8AC3E}">
        <p14:creationId xmlns:p14="http://schemas.microsoft.com/office/powerpoint/2010/main" val="1645639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61</TotalTime>
  <Words>441</Words>
  <Application>Microsoft Office PowerPoint</Application>
  <PresentationFormat>Presentación en pantalla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Consolas</vt:lpstr>
      <vt:lpstr>Corbel</vt:lpstr>
      <vt:lpstr>Times New Roman</vt:lpstr>
      <vt:lpstr>Wingdings</vt:lpstr>
      <vt:lpstr>Wingdings 2</vt:lpstr>
      <vt:lpstr>Wingdings 3</vt:lpstr>
      <vt:lpstr>Metro</vt:lpstr>
      <vt:lpstr>ASIGNACIÓN DE TRABAJO EN EQUIPOS COOPERATIVOS  BIOLOGÍA I- Período III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VOCABULARIO SOBRE GENÉTICA BIOLOGÍA II- Período IV</dc:title>
  <dc:creator>HP</dc:creator>
  <cp:lastModifiedBy>Cuellar Melendez, Diego Roberto</cp:lastModifiedBy>
  <cp:revision>17</cp:revision>
  <dcterms:created xsi:type="dcterms:W3CDTF">2018-09-10T08:22:17Z</dcterms:created>
  <dcterms:modified xsi:type="dcterms:W3CDTF">2020-07-24T01:11:45Z</dcterms:modified>
</cp:coreProperties>
</file>