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FEE6-71D2-4157-A067-C8F6F24FEE01}" type="datetimeFigureOut">
              <a:rPr lang="es-SV" smtClean="0"/>
              <a:pPr/>
              <a:t>17/7/2020</a:t>
            </a:fld>
            <a:endParaRPr lang="es-SV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65B5-2C53-49E5-B30B-A531C031A42C}" type="slidenum">
              <a:rPr lang="es-SV" smtClean="0"/>
              <a:pPr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4195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165B5-2C53-49E5-B30B-A531C031A42C}" type="slidenum">
              <a:rPr lang="es-SV" smtClean="0"/>
              <a:pPr/>
              <a:t>1</a:t>
            </a:fld>
            <a:endParaRPr lang="es-SV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165B5-2C53-49E5-B30B-A531C031A42C}" type="slidenum">
              <a:rPr lang="es-SV" smtClean="0"/>
              <a:pPr/>
              <a:t>2</a:t>
            </a:fld>
            <a:endParaRPr lang="es-SV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165B5-2C53-49E5-B30B-A531C031A42C}" type="slidenum">
              <a:rPr lang="es-SV" smtClean="0"/>
              <a:pPr/>
              <a:t>3</a:t>
            </a:fld>
            <a:endParaRPr lang="es-SV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BA80-1CF4-4688-9EB4-088E888D354D}" type="datetimeFigureOut">
              <a:rPr lang="es-SV" smtClean="0"/>
              <a:pPr/>
              <a:t>17/7/2020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8EF-DEAE-4BA9-96BA-93045FD6B958}" type="slidenum">
              <a:rPr lang="es-SV" smtClean="0"/>
              <a:pPr/>
              <a:t>‹Nº›</a:t>
            </a:fld>
            <a:endParaRPr lang="es-SV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BA80-1CF4-4688-9EB4-088E888D354D}" type="datetimeFigureOut">
              <a:rPr lang="es-SV" smtClean="0"/>
              <a:pPr/>
              <a:t>17/7/2020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8EF-DEAE-4BA9-96BA-93045FD6B958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BA80-1CF4-4688-9EB4-088E888D354D}" type="datetimeFigureOut">
              <a:rPr lang="es-SV" smtClean="0"/>
              <a:pPr/>
              <a:t>17/7/2020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8EF-DEAE-4BA9-96BA-93045FD6B958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BA80-1CF4-4688-9EB4-088E888D354D}" type="datetimeFigureOut">
              <a:rPr lang="es-SV" smtClean="0"/>
              <a:pPr/>
              <a:t>17/7/2020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8EF-DEAE-4BA9-96BA-93045FD6B958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BA80-1CF4-4688-9EB4-088E888D354D}" type="datetimeFigureOut">
              <a:rPr lang="es-SV" smtClean="0"/>
              <a:pPr/>
              <a:t>17/7/2020</a:t>
            </a:fld>
            <a:endParaRPr lang="es-SV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8EF-DEAE-4BA9-96BA-93045FD6B958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BA80-1CF4-4688-9EB4-088E888D354D}" type="datetimeFigureOut">
              <a:rPr lang="es-SV" smtClean="0"/>
              <a:pPr/>
              <a:t>17/7/2020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8EF-DEAE-4BA9-96BA-93045FD6B958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BA80-1CF4-4688-9EB4-088E888D354D}" type="datetimeFigureOut">
              <a:rPr lang="es-SV" smtClean="0"/>
              <a:pPr/>
              <a:t>17/7/2020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8EF-DEAE-4BA9-96BA-93045FD6B958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BA80-1CF4-4688-9EB4-088E888D354D}" type="datetimeFigureOut">
              <a:rPr lang="es-SV" smtClean="0"/>
              <a:pPr/>
              <a:t>17/7/2020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8EF-DEAE-4BA9-96BA-93045FD6B958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BA80-1CF4-4688-9EB4-088E888D354D}" type="datetimeFigureOut">
              <a:rPr lang="es-SV" smtClean="0"/>
              <a:pPr/>
              <a:t>17/7/2020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8EF-DEAE-4BA9-96BA-93045FD6B958}" type="slidenum">
              <a:rPr lang="es-SV" smtClean="0"/>
              <a:pPr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BA80-1CF4-4688-9EB4-088E888D354D}" type="datetimeFigureOut">
              <a:rPr lang="es-SV" smtClean="0"/>
              <a:pPr/>
              <a:t>17/7/2020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8EF-DEAE-4BA9-96BA-93045FD6B958}" type="slidenum">
              <a:rPr lang="es-SV" smtClean="0"/>
              <a:pPr/>
              <a:t>‹Nº›</a:t>
            </a:fld>
            <a:endParaRPr lang="es-SV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BA80-1CF4-4688-9EB4-088E888D354D}" type="datetimeFigureOut">
              <a:rPr lang="es-SV" smtClean="0"/>
              <a:pPr/>
              <a:t>17/7/2020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78EF-DEAE-4BA9-96BA-93045FD6B958}" type="slidenum">
              <a:rPr lang="es-SV" smtClean="0"/>
              <a:pPr/>
              <a:t>‹Nº›</a:t>
            </a:fld>
            <a:endParaRPr lang="es-SV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2BDBA80-1CF4-4688-9EB4-088E888D354D}" type="datetimeFigureOut">
              <a:rPr lang="es-SV" smtClean="0"/>
              <a:pPr/>
              <a:t>17/7/2020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14C78EF-DEAE-4BA9-96BA-93045FD6B958}" type="slidenum">
              <a:rPr lang="es-SV" smtClean="0"/>
              <a:pPr/>
              <a:t>‹Nº›</a:t>
            </a:fld>
            <a:endParaRPr lang="es-SV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SV" b="0" u="sng" dirty="0"/>
              <a:t>EVOLUCIÓN CELULAR</a:t>
            </a:r>
            <a:br>
              <a:rPr lang="es-SV" b="0" u="sng" dirty="0"/>
            </a:br>
            <a:endParaRPr lang="es-SV" b="0" u="sng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SV" sz="2400"/>
              <a:t>Clase n°1</a:t>
            </a:r>
            <a:endParaRPr lang="es-SV" sz="2400" dirty="0"/>
          </a:p>
          <a:p>
            <a:pPr algn="r"/>
            <a:r>
              <a:rPr lang="es-SV" sz="2400" dirty="0"/>
              <a:t>Biología I</a:t>
            </a:r>
          </a:p>
          <a:p>
            <a:pPr algn="r"/>
            <a:r>
              <a:rPr lang="es-SV" sz="2400" dirty="0"/>
              <a:t>Período  III</a:t>
            </a:r>
          </a:p>
          <a:p>
            <a:endParaRPr lang="es-SV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6309320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rgbClr val="000000"/>
                </a:solidFill>
              </a:rPr>
              <a:t>Ing. Francisco Soto</a:t>
            </a:r>
            <a:endParaRPr lang="es-SV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60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SV" b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Objetivo Especifico: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19330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SV" sz="2800" dirty="0"/>
              <a:t>   </a:t>
            </a:r>
            <a:r>
              <a:rPr lang="es-SV" sz="3200" dirty="0">
                <a:solidFill>
                  <a:schemeClr val="tx1"/>
                </a:solidFill>
              </a:rPr>
              <a:t>”Diferenciar adecuadamente los conceptos de célula procariótica y célula eucariótica, partiendo de los aspectos evolutivos relacionados con ellas, para finalmente aplicarlo en los diferentes temas relacionados con las células”.-</a:t>
            </a:r>
          </a:p>
          <a:p>
            <a:pPr>
              <a:buNone/>
            </a:pPr>
            <a:endParaRPr lang="es-SV" sz="2800" dirty="0">
              <a:solidFill>
                <a:srgbClr val="000000"/>
              </a:solidFill>
            </a:endParaRPr>
          </a:p>
          <a:p>
            <a:endParaRPr lang="es-SV" sz="2800" dirty="0"/>
          </a:p>
        </p:txBody>
      </p:sp>
    </p:spTree>
    <p:extLst>
      <p:ext uri="{BB962C8B-B14F-4D97-AF65-F5344CB8AC3E}">
        <p14:creationId xmlns:p14="http://schemas.microsoft.com/office/powerpoint/2010/main" val="164752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83264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SV" sz="2800" dirty="0"/>
              <a:t>   </a:t>
            </a:r>
            <a:r>
              <a:rPr lang="es-SV" sz="3200" dirty="0">
                <a:solidFill>
                  <a:schemeClr val="tx1"/>
                </a:solidFill>
              </a:rPr>
              <a:t>Las células procariontes son células que carecen de núcleo y </a:t>
            </a:r>
            <a:r>
              <a:rPr lang="es-SV" sz="3200" dirty="0" err="1">
                <a:solidFill>
                  <a:schemeClr val="tx1"/>
                </a:solidFill>
              </a:rPr>
              <a:t>organelos</a:t>
            </a:r>
            <a:r>
              <a:rPr lang="es-SV" sz="3200" dirty="0">
                <a:solidFill>
                  <a:schemeClr val="tx1"/>
                </a:solidFill>
              </a:rPr>
              <a:t> membranosos internos, por lo que las funciones celulares se llevan a cabo en el protoplasma.</a:t>
            </a:r>
          </a:p>
          <a:p>
            <a:pPr algn="just">
              <a:buNone/>
            </a:pPr>
            <a:endParaRPr lang="es-SV" sz="3200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s-SV" sz="3200" dirty="0">
                <a:solidFill>
                  <a:schemeClr val="tx1"/>
                </a:solidFill>
              </a:rPr>
              <a:t>   Los científicos creen que esta célula fueron las primeras que aparecieron primero en la Tierra primitiva, pues los fósiles más antiguos tienen una edad de 3,500 millones de años.</a:t>
            </a:r>
          </a:p>
          <a:p>
            <a:pPr lvl="0" algn="just">
              <a:buNone/>
            </a:pPr>
            <a:endParaRPr lang="es-SV" sz="2800" dirty="0">
              <a:solidFill>
                <a:srgbClr val="000000"/>
              </a:solidFill>
            </a:endParaRPr>
          </a:p>
          <a:p>
            <a:endParaRPr lang="es-SV" sz="2800" dirty="0"/>
          </a:p>
        </p:txBody>
      </p:sp>
    </p:spTree>
    <p:extLst>
      <p:ext uri="{BB962C8B-B14F-4D97-AF65-F5344CB8AC3E}">
        <p14:creationId xmlns:p14="http://schemas.microsoft.com/office/powerpoint/2010/main" val="19408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/>
          <a:lstStyle/>
          <a:p>
            <a:pPr>
              <a:buNone/>
            </a:pPr>
            <a:endParaRPr lang="es-SV" dirty="0"/>
          </a:p>
          <a:p>
            <a:pPr algn="just">
              <a:buNone/>
            </a:pPr>
            <a:r>
              <a:rPr lang="es-SV" sz="3200" dirty="0">
                <a:solidFill>
                  <a:schemeClr val="tx1"/>
                </a:solidFill>
              </a:rPr>
              <a:t>   Las células eucariontes recibieron este nombre debido a que el núcleo puede distinguirse, es decir, tienen un núcleo verdadero. De acuerdo algunos criterios proponen que los eucariontes descendían de procariontes que se habían asociado en formas de vida </a:t>
            </a:r>
            <a:r>
              <a:rPr lang="es-SV" sz="3200" b="1" dirty="0" err="1">
                <a:solidFill>
                  <a:schemeClr val="tx1"/>
                </a:solidFill>
              </a:rPr>
              <a:t>endosimbiótica</a:t>
            </a:r>
            <a:r>
              <a:rPr lang="es-SV" sz="3200" b="1" dirty="0">
                <a:solidFill>
                  <a:schemeClr val="tx1"/>
                </a:solidFill>
              </a:rPr>
              <a:t> </a:t>
            </a:r>
            <a:r>
              <a:rPr lang="es-SV" sz="3200" dirty="0">
                <a:solidFill>
                  <a:schemeClr val="tx1"/>
                </a:solidFill>
              </a:rPr>
              <a:t>(la teoría </a:t>
            </a:r>
            <a:r>
              <a:rPr lang="es-SV" sz="3200" dirty="0" err="1">
                <a:solidFill>
                  <a:schemeClr val="tx1"/>
                </a:solidFill>
              </a:rPr>
              <a:t>endosimbiótica</a:t>
            </a:r>
            <a:r>
              <a:rPr lang="es-SV" sz="3200" dirty="0">
                <a:solidFill>
                  <a:schemeClr val="tx1"/>
                </a:solidFill>
              </a:rPr>
              <a:t> que una bacteria aerobia se había asociado con una bacteria anaerobia, lo que al cabo de algún tiempo hubiera originado la mitocondria).</a:t>
            </a:r>
          </a:p>
          <a:p>
            <a:pPr>
              <a:buNone/>
            </a:pPr>
            <a:endParaRPr lang="es-SV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Resultado de imagen para célula procariota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76672"/>
            <a:ext cx="7168232" cy="588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Resultado de imagen para célula procariota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48680"/>
            <a:ext cx="7125022" cy="591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Resultado de imagen para célula EUCARIOTICA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8640"/>
            <a:ext cx="7286203" cy="649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Resultado de imagen para célula EUCARIOTICA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8640"/>
            <a:ext cx="6572944" cy="649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ja">
  <a:themeElements>
    <a:clrScheme name="Personalizado 25">
      <a:dk1>
        <a:srgbClr val="B7DDE8"/>
      </a:dk1>
      <a:lt1>
        <a:srgbClr val="002060"/>
      </a:lt1>
      <a:dk2>
        <a:srgbClr val="FFFFFF"/>
      </a:dk2>
      <a:lt2>
        <a:srgbClr val="009999"/>
      </a:lt2>
      <a:accent1>
        <a:srgbClr val="009999"/>
      </a:accent1>
      <a:accent2>
        <a:srgbClr val="70FFFE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101</TotalTime>
  <Words>187</Words>
  <Application>Microsoft Office PowerPoint</Application>
  <PresentationFormat>Presentación en pantalla (4:3)</PresentationFormat>
  <Paragraphs>15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Paja</vt:lpstr>
      <vt:lpstr>EVOLUCIÓN CELULAR </vt:lpstr>
      <vt:lpstr>Objetivo Especifico: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Cuellar Melendez, Diego Roberto</cp:lastModifiedBy>
  <cp:revision>16</cp:revision>
  <dcterms:created xsi:type="dcterms:W3CDTF">2013-10-14T21:08:30Z</dcterms:created>
  <dcterms:modified xsi:type="dcterms:W3CDTF">2020-07-17T14:50:46Z</dcterms:modified>
</cp:coreProperties>
</file>