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96820-5B50-45B8-9ED0-8987953B421A}" type="datetimeFigureOut">
              <a:rPr lang="es-SV" smtClean="0"/>
              <a:pPr/>
              <a:t>31/7/2020</a:t>
            </a:fld>
            <a:endParaRPr lang="es-SV"/>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SV"/>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D5EA9-5013-42A9-907D-D5126ED537FB}" type="slidenum">
              <a:rPr lang="es-SV" smtClean="0"/>
              <a:pPr/>
              <a:t>‹Nº›</a:t>
            </a:fld>
            <a:endParaRPr lang="es-SV"/>
          </a:p>
        </p:txBody>
      </p:sp>
    </p:spTree>
    <p:extLst>
      <p:ext uri="{BB962C8B-B14F-4D97-AF65-F5344CB8AC3E}">
        <p14:creationId xmlns:p14="http://schemas.microsoft.com/office/powerpoint/2010/main" val="2395240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1</a:t>
            </a:fld>
            <a:endParaRPr lang="es-SV"/>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2</a:t>
            </a:fld>
            <a:endParaRPr lang="es-SV"/>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435DA55-3A93-4E4B-A477-5D4C01F50B93}" type="datetimeFigureOut">
              <a:rPr lang="es-SV" smtClean="0"/>
              <a:pPr/>
              <a:t>31/7/2020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31/7/2020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31/7/2020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31/7/2020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a:t>Haga clic para modificar el estilo de título del patrón</a:t>
            </a:r>
            <a:endParaRPr lang="en-US"/>
          </a:p>
        </p:txBody>
      </p:sp>
      <p:sp>
        <p:nvSpPr>
          <p:cNvPr id="2" name="Date Placeholder 1"/>
          <p:cNvSpPr>
            <a:spLocks noGrp="1"/>
          </p:cNvSpPr>
          <p:nvPr>
            <p:ph type="dt" sz="half" idx="10"/>
          </p:nvPr>
        </p:nvSpPr>
        <p:spPr/>
        <p:txBody>
          <a:bodyPr/>
          <a:lstStyle/>
          <a:p>
            <a:fld id="{F435DA55-3A93-4E4B-A477-5D4C01F50B93}" type="datetimeFigureOut">
              <a:rPr lang="es-SV" smtClean="0"/>
              <a:pPr/>
              <a:t>31/7/2020</a:t>
            </a:fld>
            <a:endParaRPr lang="es-SV"/>
          </a:p>
        </p:txBody>
      </p:sp>
      <p:sp>
        <p:nvSpPr>
          <p:cNvPr id="91" name="Footer Placeholder 90"/>
          <p:cNvSpPr>
            <a:spLocks noGrp="1"/>
          </p:cNvSpPr>
          <p:nvPr>
            <p:ph type="ftr" sz="quarter" idx="11"/>
          </p:nvPr>
        </p:nvSpPr>
        <p:spPr/>
        <p:txBody>
          <a:bodyPr/>
          <a:lstStyle/>
          <a:p>
            <a:endParaRPr lang="es-SV"/>
          </a:p>
        </p:txBody>
      </p:sp>
      <p:sp>
        <p:nvSpPr>
          <p:cNvPr id="92" name="Slide Number Placeholder 91"/>
          <p:cNvSpPr>
            <a:spLocks noGrp="1"/>
          </p:cNvSpPr>
          <p:nvPr>
            <p:ph type="sldNum" sz="quarter" idx="12"/>
          </p:nvPr>
        </p:nvSpPr>
        <p:spPr/>
        <p:txBody>
          <a:bodyPr/>
          <a:lstStyle/>
          <a:p>
            <a:fld id="{5E149B2B-41AD-4850-96D1-77BD4F663BA0}" type="slidenum">
              <a:rPr lang="es-SV" smtClean="0"/>
              <a:pPr/>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F435DA55-3A93-4E4B-A477-5D4C01F50B93}" type="datetimeFigureOut">
              <a:rPr lang="es-SV" smtClean="0"/>
              <a:pPr/>
              <a:t>31/7/2020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F435DA55-3A93-4E4B-A477-5D4C01F50B93}" type="datetimeFigureOut">
              <a:rPr lang="es-SV" smtClean="0"/>
              <a:pPr/>
              <a:t>31/7/2020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435DA55-3A93-4E4B-A477-5D4C01F50B93}" type="datetimeFigureOut">
              <a:rPr lang="es-SV" smtClean="0"/>
              <a:pPr/>
              <a:t>31/7/2020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DA55-3A93-4E4B-A477-5D4C01F50B93}" type="datetimeFigureOut">
              <a:rPr lang="es-SV" smtClean="0"/>
              <a:pPr/>
              <a:t>31/7/2020</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435DA55-3A93-4E4B-A477-5D4C01F50B93}" type="datetimeFigureOut">
              <a:rPr lang="es-SV" smtClean="0"/>
              <a:pPr/>
              <a:t>31/7/2020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5" name="Date Placeholder 4"/>
          <p:cNvSpPr>
            <a:spLocks noGrp="1"/>
          </p:cNvSpPr>
          <p:nvPr>
            <p:ph type="dt" sz="half" idx="10"/>
          </p:nvPr>
        </p:nvSpPr>
        <p:spPr/>
        <p:txBody>
          <a:bodyPr/>
          <a:lstStyle/>
          <a:p>
            <a:fld id="{F435DA55-3A93-4E4B-A477-5D4C01F50B93}" type="datetimeFigureOut">
              <a:rPr lang="es-SV" smtClean="0"/>
              <a:pPr/>
              <a:t>31/7/2020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435DA55-3A93-4E4B-A477-5D4C01F50B93}" type="datetimeFigureOut">
              <a:rPr lang="es-SV" smtClean="0"/>
              <a:pPr/>
              <a:t>31/7/2020</a:t>
            </a:fld>
            <a:endParaRPr lang="es-SV"/>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SV"/>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E149B2B-41AD-4850-96D1-77BD4F663BA0}" type="slidenum">
              <a:rPr lang="es-SV" smtClean="0"/>
              <a:pPr/>
              <a:t>‹Nº›</a:t>
            </a:fld>
            <a:endParaRPr lang="es-SV"/>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28600" y="2130425"/>
            <a:ext cx="4419600" cy="1600327"/>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tabLst>
                <a:tab pos="3830638" algn="l"/>
              </a:tabLst>
              <a:defRPr sz="3600" b="1" kern="1200" cap="none" spc="40" baseline="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s-SV" dirty="0"/>
              <a:t>Biología General I</a:t>
            </a:r>
          </a:p>
          <a:p>
            <a:r>
              <a:rPr lang="es-SV" dirty="0"/>
              <a:t>Período III</a:t>
            </a:r>
            <a:br>
              <a:rPr lang="es-SV" dirty="0"/>
            </a:br>
            <a:endParaRPr lang="es-SV" dirty="0"/>
          </a:p>
        </p:txBody>
      </p:sp>
      <p:sp>
        <p:nvSpPr>
          <p:cNvPr id="5" name="2 Subtítulo"/>
          <p:cNvSpPr txBox="1">
            <a:spLocks/>
          </p:cNvSpPr>
          <p:nvPr/>
        </p:nvSpPr>
        <p:spPr>
          <a:xfrm>
            <a:off x="3491880" y="4426289"/>
            <a:ext cx="2048272" cy="520081"/>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r>
              <a:rPr lang="es-SV" sz="2400" b="1" dirty="0"/>
              <a:t>2020</a:t>
            </a:r>
          </a:p>
        </p:txBody>
      </p:sp>
      <p:sp>
        <p:nvSpPr>
          <p:cNvPr id="6" name="2 Subtítulo"/>
          <p:cNvSpPr txBox="1">
            <a:spLocks/>
          </p:cNvSpPr>
          <p:nvPr/>
        </p:nvSpPr>
        <p:spPr>
          <a:xfrm>
            <a:off x="251520" y="5877272"/>
            <a:ext cx="4536504" cy="70303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dirty="0">
                <a:solidFill>
                  <a:schemeClr val="tx1"/>
                </a:solidFill>
              </a:rPr>
              <a:t>Ing. Francisco Arturo Soto Aguilar</a:t>
            </a:r>
            <a:endParaRPr lang="es-SV" sz="2400" dirty="0">
              <a:solidFill>
                <a:schemeClr val="tx1"/>
              </a:solidFill>
            </a:endParaRPr>
          </a:p>
          <a:p>
            <a:endParaRPr lang="es-SV" sz="2400" b="1" dirty="0">
              <a:solidFill>
                <a:schemeClr val="accent1"/>
              </a:solidFill>
            </a:endParaRPr>
          </a:p>
        </p:txBody>
      </p:sp>
      <p:sp>
        <p:nvSpPr>
          <p:cNvPr id="7" name="2 Subtítulo"/>
          <p:cNvSpPr txBox="1">
            <a:spLocks/>
          </p:cNvSpPr>
          <p:nvPr/>
        </p:nvSpPr>
        <p:spPr>
          <a:xfrm>
            <a:off x="7287197" y="4964060"/>
            <a:ext cx="2048272" cy="52008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a:t>Clase 2</a:t>
            </a:r>
            <a:endParaRPr lang="es-SV" sz="2400" b="1" dirty="0"/>
          </a:p>
        </p:txBody>
      </p:sp>
    </p:spTree>
    <p:extLst>
      <p:ext uri="{BB962C8B-B14F-4D97-AF65-F5344CB8AC3E}">
        <p14:creationId xmlns:p14="http://schemas.microsoft.com/office/powerpoint/2010/main" val="43398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citosol acuoso y colas fosfolípidos"/>
          <p:cNvPicPr>
            <a:picLocks noGrp="1"/>
          </p:cNvPicPr>
          <p:nvPr>
            <p:ph idx="1"/>
          </p:nvPr>
        </p:nvPicPr>
        <p:blipFill>
          <a:blip r:embed="rId2" cstate="print"/>
          <a:srcRect r="185" b="13333"/>
          <a:stretch>
            <a:fillRect/>
          </a:stretch>
        </p:blipFill>
        <p:spPr bwMode="auto">
          <a:xfrm>
            <a:off x="611560" y="404664"/>
            <a:ext cx="8105360" cy="611843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buNone/>
            </a:pPr>
            <a:endParaRPr lang="es-SV" dirty="0"/>
          </a:p>
          <a:p>
            <a:pPr>
              <a:buNone/>
            </a:pPr>
            <a:r>
              <a:rPr lang="es-SV" sz="3200" b="1" dirty="0"/>
              <a:t>  </a:t>
            </a:r>
            <a:r>
              <a:rPr lang="es-SV" sz="3200" b="1" u="sng" dirty="0"/>
              <a:t>Proteínas forman un mosaico dentro de la membrana.</a:t>
            </a:r>
            <a:endParaRPr lang="es-SV" sz="3200" u="sng" dirty="0"/>
          </a:p>
          <a:p>
            <a:pPr>
              <a:buNone/>
            </a:pPr>
            <a:endParaRPr lang="es-SV" dirty="0"/>
          </a:p>
          <a:p>
            <a:pPr algn="just">
              <a:buNone/>
            </a:pPr>
            <a:r>
              <a:rPr lang="es-SV" sz="3600" dirty="0"/>
              <a:t>  Miles de proteínas se incrustan en la superficie de la bicapa de los fosfolípidos; muchas de esas proteínas están unidas a carbohidratos y se les llama </a:t>
            </a:r>
            <a:r>
              <a:rPr lang="es-SV" sz="3600" b="1" u="sng" dirty="0"/>
              <a:t>GLUCOPROTEÍNA.</a:t>
            </a:r>
            <a:endParaRPr lang="es-SV" sz="3600" dirty="0"/>
          </a:p>
          <a:p>
            <a:pPr>
              <a:buNone/>
            </a:pPr>
            <a:endParaRPr lang="es-SV"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normAutofit/>
          </a:bodyPr>
          <a:lstStyle/>
          <a:p>
            <a:pPr algn="just">
              <a:buNone/>
            </a:pPr>
            <a:r>
              <a:rPr lang="es-SV" sz="3200" b="1" dirty="0"/>
              <a:t>  </a:t>
            </a:r>
            <a:r>
              <a:rPr lang="es-SV" sz="3200" b="1" dirty="0">
                <a:solidFill>
                  <a:schemeClr val="accent4">
                    <a:lumMod val="60000"/>
                    <a:lumOff val="40000"/>
                  </a:schemeClr>
                </a:solidFill>
              </a:rPr>
              <a:t>1.- Proteínas Receptoras</a:t>
            </a:r>
            <a:r>
              <a:rPr lang="es-SV" sz="3200" dirty="0">
                <a:solidFill>
                  <a:schemeClr val="accent4">
                    <a:lumMod val="60000"/>
                    <a:lumOff val="40000"/>
                  </a:schemeClr>
                </a:solidFill>
              </a:rPr>
              <a:t>:</a:t>
            </a:r>
            <a:r>
              <a:rPr lang="es-SV" sz="3200" dirty="0"/>
              <a:t> Cada una de ellas tiene un sitio de unión para una molécula específica (por ejemplo: una hormona), cuando la molécula adecuada se une al receptor, este se activa originando una serie de reacciones químicas dentro de la célula. Por ejemplo, una hormona producida por las glándulas suprarrenales origina contracciones fuertes en el corazón cuando se une a los receptores adecuados; otros permiten la división celular, secreción de hormonas, etc.)</a:t>
            </a:r>
          </a:p>
          <a:p>
            <a:pPr algn="just">
              <a:buNone/>
            </a:pPr>
            <a:endParaRPr lang="es-SV"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proteínas receptoras"/>
          <p:cNvPicPr>
            <a:picLocks noGrp="1"/>
          </p:cNvPicPr>
          <p:nvPr>
            <p:ph idx="1"/>
          </p:nvPr>
        </p:nvPicPr>
        <p:blipFill>
          <a:blip r:embed="rId2" cstate="print"/>
          <a:srcRect/>
          <a:stretch>
            <a:fillRect/>
          </a:stretch>
        </p:blipFill>
        <p:spPr bwMode="auto">
          <a:xfrm>
            <a:off x="467544" y="404664"/>
            <a:ext cx="8211616" cy="610470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264696"/>
          </a:xfrm>
        </p:spPr>
        <p:txBody>
          <a:bodyPr/>
          <a:lstStyle/>
          <a:p>
            <a:pPr algn="just">
              <a:buNone/>
            </a:pPr>
            <a:r>
              <a:rPr lang="es-SV" b="1" dirty="0"/>
              <a:t>   </a:t>
            </a:r>
            <a:r>
              <a:rPr lang="es-SV" sz="2800" b="1" dirty="0">
                <a:solidFill>
                  <a:schemeClr val="accent4">
                    <a:lumMod val="60000"/>
                    <a:lumOff val="40000"/>
                  </a:schemeClr>
                </a:solidFill>
              </a:rPr>
              <a:t>2.- Proteínas de reconocimiento:</a:t>
            </a:r>
            <a:r>
              <a:rPr lang="es-SV" sz="2800" dirty="0"/>
              <a:t> son glucoproteínas que sirven como </a:t>
            </a:r>
            <a:r>
              <a:rPr lang="es-SV" sz="2800" b="1" dirty="0"/>
              <a:t>etiquetas de identificación.</a:t>
            </a:r>
            <a:r>
              <a:rPr lang="es-SV" sz="2800" dirty="0"/>
              <a:t> Ejemplo: las células del sistema inmunitario reconocen una bacteria o virus como invasor e inicia su destrucción. El esperma humano reconoce las glucoproteínas únicos en los óvulos permitiendo la fertilización.</a:t>
            </a:r>
          </a:p>
          <a:p>
            <a:pPr algn="just">
              <a:buNone/>
            </a:pPr>
            <a:endParaRPr lang="es-SV" sz="2800" dirty="0"/>
          </a:p>
          <a:p>
            <a:pPr algn="just">
              <a:buNone/>
            </a:pPr>
            <a:r>
              <a:rPr lang="es-SV" sz="2800" b="1" dirty="0"/>
              <a:t>   </a:t>
            </a:r>
            <a:r>
              <a:rPr lang="es-SV" sz="2800" b="1" dirty="0">
                <a:solidFill>
                  <a:schemeClr val="accent4">
                    <a:lumMod val="60000"/>
                    <a:lumOff val="40000"/>
                  </a:schemeClr>
                </a:solidFill>
              </a:rPr>
              <a:t>3.- Proteínas Enzimáticas:</a:t>
            </a:r>
            <a:r>
              <a:rPr lang="es-SV" sz="2800" b="1" dirty="0"/>
              <a:t> </a:t>
            </a:r>
            <a:r>
              <a:rPr lang="es-SV" sz="2800" dirty="0"/>
              <a:t>son proteínas a menudo unidas a las superficies internas de las membranas. Promueven reacciones químicas y sintetizan o rompen moléculas biológicas sin cambiar ellos mismos.</a:t>
            </a:r>
          </a:p>
          <a:p>
            <a:pPr algn="just">
              <a:buNone/>
            </a:pPr>
            <a:endParaRPr lang="es-SV"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264696"/>
          </a:xfrm>
        </p:spPr>
        <p:txBody>
          <a:bodyPr/>
          <a:lstStyle/>
          <a:p>
            <a:pPr>
              <a:buNone/>
            </a:pPr>
            <a:r>
              <a:rPr lang="es-SV" b="1" dirty="0"/>
              <a:t>   </a:t>
            </a:r>
            <a:r>
              <a:rPr lang="es-SV" sz="2800" b="1" dirty="0">
                <a:solidFill>
                  <a:schemeClr val="accent4">
                    <a:lumMod val="60000"/>
                    <a:lumOff val="40000"/>
                  </a:schemeClr>
                </a:solidFill>
              </a:rPr>
              <a:t>4.- Proteínas de unión:</a:t>
            </a:r>
            <a:endParaRPr lang="es-SV" sz="2800" dirty="0">
              <a:solidFill>
                <a:schemeClr val="accent4">
                  <a:lumMod val="60000"/>
                  <a:lumOff val="40000"/>
                </a:schemeClr>
              </a:solidFill>
            </a:endParaRPr>
          </a:p>
          <a:p>
            <a:pPr algn="just">
              <a:buNone/>
            </a:pPr>
            <a:r>
              <a:rPr lang="es-SV" sz="2800" dirty="0"/>
              <a:t>   - Sirven de sostén a las membranas celulares.</a:t>
            </a:r>
          </a:p>
          <a:p>
            <a:pPr algn="just">
              <a:buNone/>
            </a:pPr>
            <a:r>
              <a:rPr lang="es-SV" sz="2800" dirty="0"/>
              <a:t>   - Vinculando la membrana con la red de filamentos proteicos dentro del citoplasma. (Citoesqueleto)</a:t>
            </a:r>
          </a:p>
          <a:p>
            <a:pPr algn="just">
              <a:buNone/>
            </a:pPr>
            <a:r>
              <a:rPr lang="es-SV" sz="2800" dirty="0"/>
              <a:t>   - Uniendo sus proteínas y los filamentos proteicos subyacentes produciendo la forma característica de las células animales.</a:t>
            </a:r>
          </a:p>
          <a:p>
            <a:pPr algn="just">
              <a:buNone/>
            </a:pPr>
            <a:r>
              <a:rPr lang="es-SV" sz="2800" dirty="0"/>
              <a:t>   - Se unen a la matriz de otras fibras que existen en el entorno.</a:t>
            </a:r>
          </a:p>
          <a:p>
            <a:pPr algn="just">
              <a:buNone/>
            </a:pPr>
            <a:r>
              <a:rPr lang="es-SV" sz="2800" dirty="0"/>
              <a:t>   - Forman uniones con células adyacentes.</a:t>
            </a:r>
          </a:p>
          <a:p>
            <a:pPr>
              <a:buNone/>
            </a:pPr>
            <a:endParaRPr lang="es-SV"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92688"/>
          </a:xfrm>
        </p:spPr>
        <p:txBody>
          <a:bodyPr/>
          <a:lstStyle/>
          <a:p>
            <a:pPr algn="just">
              <a:buNone/>
            </a:pPr>
            <a:r>
              <a:rPr lang="es-SV" b="1" dirty="0"/>
              <a:t>   </a:t>
            </a:r>
            <a:r>
              <a:rPr lang="es-SV" sz="3200" b="1" dirty="0">
                <a:solidFill>
                  <a:schemeClr val="accent4">
                    <a:lumMod val="60000"/>
                    <a:lumOff val="40000"/>
                  </a:schemeClr>
                </a:solidFill>
              </a:rPr>
              <a:t>5.- Proteínas de transporte:</a:t>
            </a:r>
          </a:p>
          <a:p>
            <a:pPr algn="just">
              <a:buNone/>
            </a:pPr>
            <a:endParaRPr lang="es-SV" sz="3200" dirty="0"/>
          </a:p>
          <a:p>
            <a:pPr algn="just">
              <a:buNone/>
            </a:pPr>
            <a:r>
              <a:rPr lang="es-SV" sz="3200" dirty="0"/>
              <a:t>   a) Proteína de canal: forman canales cuyos poros centrales permiten que iones específicos o moléculas de agua pasen a través de la membrana en función de su concentración.</a:t>
            </a:r>
          </a:p>
          <a:p>
            <a:pPr algn="just">
              <a:buNone/>
            </a:pPr>
            <a:endParaRPr lang="es-SV" sz="3200" dirty="0"/>
          </a:p>
          <a:p>
            <a:pPr algn="just">
              <a:buNone/>
            </a:pPr>
            <a:r>
              <a:rPr lang="es-SV" sz="3200" dirty="0"/>
              <a:t>   b) Proteínas portadoras. Tienen sitios de unión que pueden sujetar temporalmente moléculas específicas.</a:t>
            </a:r>
          </a:p>
          <a:p>
            <a:pPr algn="just">
              <a:buNone/>
            </a:pPr>
            <a:endParaRPr lang="es-SV"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20680"/>
          </a:xfrm>
        </p:spPr>
        <p:txBody>
          <a:bodyPr>
            <a:normAutofit fontScale="92500" lnSpcReduction="10000"/>
          </a:bodyPr>
          <a:lstStyle/>
          <a:p>
            <a:pPr algn="ctr">
              <a:buNone/>
            </a:pPr>
            <a:r>
              <a:rPr lang="es-SV" sz="3000" b="1" u="sng" dirty="0"/>
              <a:t>FUNCIONES DE LA MEMBRANA PLASMÁTICA.-</a:t>
            </a:r>
          </a:p>
          <a:p>
            <a:pPr algn="ctr">
              <a:buNone/>
            </a:pPr>
            <a:endParaRPr lang="es-SV" dirty="0"/>
          </a:p>
          <a:p>
            <a:pPr lvl="0" algn="just">
              <a:buNone/>
            </a:pPr>
            <a:r>
              <a:rPr lang="es-SV" sz="2800" dirty="0"/>
              <a:t>   - Aíslan efectivamente el contenido de la célula del medio externo; permitiendo que a través de la membrana se produzcan gradientes de concentración de sustancias disueltas.</a:t>
            </a:r>
          </a:p>
          <a:p>
            <a:pPr lvl="0" algn="just">
              <a:buNone/>
            </a:pPr>
            <a:r>
              <a:rPr lang="es-SV" sz="2800" dirty="0"/>
              <a:t>   - Regulan el intercambio de sustancias esenciales entre la célula y el fluido extracelular, o entre los organelos encerrados dentro de las membranas y el citosol circundante.</a:t>
            </a:r>
          </a:p>
          <a:p>
            <a:pPr lvl="0" algn="just">
              <a:buNone/>
            </a:pPr>
            <a:r>
              <a:rPr lang="es-SV" sz="2800" dirty="0"/>
              <a:t>   - Permiten la </a:t>
            </a:r>
            <a:r>
              <a:rPr lang="es-SV" sz="2800" u="sng" dirty="0"/>
              <a:t>comunicación </a:t>
            </a:r>
            <a:r>
              <a:rPr lang="es-SV" sz="2800" dirty="0"/>
              <a:t>con otras células.</a:t>
            </a:r>
          </a:p>
          <a:p>
            <a:pPr lvl="0" algn="just">
              <a:buNone/>
            </a:pPr>
            <a:r>
              <a:rPr lang="es-SV" sz="2800" dirty="0"/>
              <a:t>   - Permiten las </a:t>
            </a:r>
            <a:r>
              <a:rPr lang="es-SV" sz="2800" u="sng" dirty="0"/>
              <a:t>uniones</a:t>
            </a:r>
            <a:r>
              <a:rPr lang="es-SV" sz="2800" dirty="0"/>
              <a:t> en el interior de las células y entre ellas.</a:t>
            </a:r>
          </a:p>
          <a:p>
            <a:pPr lvl="0" algn="just">
              <a:buNone/>
            </a:pPr>
            <a:r>
              <a:rPr lang="es-SV" sz="2800" dirty="0"/>
              <a:t>   - Regulan muchas reacciones bioquímicas.-</a:t>
            </a:r>
          </a:p>
          <a:p>
            <a:pPr algn="just">
              <a:buNone/>
            </a:pPr>
            <a:r>
              <a:rPr lang="es-SV" sz="2800" dirty="0"/>
              <a:t> </a:t>
            </a:r>
          </a:p>
          <a:p>
            <a:pPr>
              <a:buNone/>
            </a:pPr>
            <a:endParaRPr lang="es-SV"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235287" y="2599897"/>
            <a:ext cx="4752528" cy="1633933"/>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3600" dirty="0"/>
              <a:t>Constitución y Funciones de la Membrana Plasmática</a:t>
            </a:r>
            <a:endParaRPr lang="es-SV" sz="3600" b="1" dirty="0">
              <a:solidFill>
                <a:schemeClr val="accent1"/>
              </a:solidFill>
            </a:endParaRPr>
          </a:p>
        </p:txBody>
      </p:sp>
    </p:spTree>
    <p:extLst>
      <p:ext uri="{BB962C8B-B14F-4D97-AF65-F5344CB8AC3E}">
        <p14:creationId xmlns:p14="http://schemas.microsoft.com/office/powerpoint/2010/main" val="151932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pPr>
              <a:buNone/>
            </a:pPr>
            <a:endParaRPr lang="es-SV" dirty="0"/>
          </a:p>
          <a:p>
            <a:pPr algn="ctr">
              <a:buNone/>
            </a:pPr>
            <a:r>
              <a:rPr lang="es-SV" dirty="0"/>
              <a:t>   </a:t>
            </a:r>
            <a:r>
              <a:rPr lang="es-SV" sz="3200" b="1" u="sng" dirty="0"/>
              <a:t>Objetivo General</a:t>
            </a:r>
            <a:r>
              <a:rPr lang="es-SV" sz="3200" dirty="0"/>
              <a:t>.-</a:t>
            </a:r>
          </a:p>
          <a:p>
            <a:pPr>
              <a:buNone/>
            </a:pPr>
            <a:r>
              <a:rPr lang="es-SV" sz="3200" dirty="0"/>
              <a:t>  </a:t>
            </a:r>
          </a:p>
          <a:p>
            <a:pPr algn="just">
              <a:buNone/>
            </a:pPr>
            <a:r>
              <a:rPr lang="es-SV" sz="3200" dirty="0"/>
              <a:t>  “Diferenciar dentro de los componentes de la célula, la que se conoce con el nombre de membrana plasmática o celular a través de información bibliográfica y discusiones pertinentes que nos conduzcan a conocer funciones y estructura de dicha parte de la célula”.</a:t>
            </a:r>
          </a:p>
          <a:p>
            <a:pPr algn="just">
              <a:buNone/>
            </a:pPr>
            <a:r>
              <a:rPr lang="es-SV" sz="3200" dirty="0"/>
              <a:t> </a:t>
            </a:r>
          </a:p>
          <a:p>
            <a:pPr>
              <a:buNone/>
            </a:pPr>
            <a:endParaRPr lang="es-SV"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estructuras de la membrana plasmática"/>
          <p:cNvPicPr>
            <a:picLocks noGrp="1"/>
          </p:cNvPicPr>
          <p:nvPr>
            <p:ph idx="1"/>
          </p:nvPr>
        </p:nvPicPr>
        <p:blipFill>
          <a:blip r:embed="rId2" cstate="print"/>
          <a:srcRect/>
          <a:stretch>
            <a:fillRect/>
          </a:stretch>
        </p:blipFill>
        <p:spPr bwMode="auto">
          <a:xfrm>
            <a:off x="179512" y="332656"/>
            <a:ext cx="8734400" cy="635277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ctr">
              <a:buNone/>
            </a:pPr>
            <a:endParaRPr lang="es-SV" b="1" u="sng" dirty="0"/>
          </a:p>
          <a:p>
            <a:pPr algn="ctr">
              <a:buNone/>
            </a:pPr>
            <a:r>
              <a:rPr lang="es-SV" sz="3200" b="1" u="sng" dirty="0"/>
              <a:t>Constitución de la Membrana Plasmática.-</a:t>
            </a:r>
          </a:p>
          <a:p>
            <a:pPr algn="just">
              <a:buNone/>
            </a:pPr>
            <a:endParaRPr lang="es-SV" sz="3200" dirty="0"/>
          </a:p>
          <a:p>
            <a:pPr algn="just">
              <a:buNone/>
            </a:pPr>
            <a:r>
              <a:rPr lang="es-SV" sz="3200" dirty="0"/>
              <a:t>   Es una estructura importante y esencial por las funciones que realiza como envoltura viviente de la célula. Durante mucho tiempo la gente rehusó creer que existía, esto se comprende ya que es muy transparente que su existencia y estructura se comprobó hasta la llegada del microscopio electrónico.</a:t>
            </a:r>
          </a:p>
          <a:p>
            <a:pPr>
              <a:buNone/>
            </a:pPr>
            <a:endParaRPr lang="es-SV"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buNone/>
            </a:pPr>
            <a:endParaRPr lang="es-SV" dirty="0"/>
          </a:p>
          <a:p>
            <a:pPr algn="just">
              <a:buNone/>
            </a:pPr>
            <a:r>
              <a:rPr lang="es-SV" dirty="0"/>
              <a:t>   Todas las membranas celulares tienen una estructura básica similar: proteínas que flotan en una doble capa de fosfolípidos, estos desempeñan la función aislante de las membranas, mientras que las proteínas regulan el intercambio de sustancias y la comunicación con el ambiente; controlan reacciones bioquímicas asociadas con la membrana celular y forman uniones.</a:t>
            </a:r>
          </a:p>
          <a:p>
            <a:pPr algn="just">
              <a:buNone/>
            </a:pPr>
            <a:endParaRPr lang="es-SV" dirty="0"/>
          </a:p>
          <a:p>
            <a:pPr algn="ctr">
              <a:buNone/>
            </a:pPr>
            <a:r>
              <a:rPr lang="es-SV" sz="3200" b="1" u="sng" dirty="0"/>
              <a:t>“Las membranas son mosaicos fluidos, en los que las proteínas se mueven dentro de las capas de lípidos”.-</a:t>
            </a:r>
            <a:endParaRPr lang="es-SV" sz="3200" dirty="0"/>
          </a:p>
          <a:p>
            <a:pPr>
              <a:buNone/>
            </a:pPr>
            <a:endParaRPr lang="es-SV"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bicapa fosfolípidica de la membrana celular"/>
          <p:cNvPicPr>
            <a:picLocks noGrp="1"/>
          </p:cNvPicPr>
          <p:nvPr>
            <p:ph idx="1"/>
          </p:nvPr>
        </p:nvPicPr>
        <p:blipFill>
          <a:blip r:embed="rId2" cstate="print"/>
          <a:srcRect/>
          <a:stretch>
            <a:fillRect/>
          </a:stretch>
        </p:blipFill>
        <p:spPr bwMode="auto">
          <a:xfrm>
            <a:off x="395536" y="332656"/>
            <a:ext cx="8237190" cy="629066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264696"/>
          </a:xfrm>
        </p:spPr>
        <p:txBody>
          <a:bodyPr/>
          <a:lstStyle/>
          <a:p>
            <a:pPr>
              <a:buNone/>
            </a:pPr>
            <a:r>
              <a:rPr lang="es-SV" dirty="0"/>
              <a:t>   </a:t>
            </a:r>
          </a:p>
          <a:p>
            <a:pPr algn="just">
              <a:buNone/>
            </a:pPr>
            <a:r>
              <a:rPr lang="es-SV" dirty="0"/>
              <a:t>   </a:t>
            </a:r>
            <a:r>
              <a:rPr lang="es-SV" sz="3600" dirty="0"/>
              <a:t>Las células animales están bañados por un fluido extracelular ligeramente salino que se filtra de la sangre, de tal manera que el </a:t>
            </a:r>
            <a:r>
              <a:rPr lang="es-SV" sz="3600" b="1" dirty="0">
                <a:solidFill>
                  <a:srgbClr val="0070C0"/>
                </a:solidFill>
              </a:rPr>
              <a:t>citosol</a:t>
            </a:r>
            <a:r>
              <a:rPr lang="es-SV" sz="3600" b="1" dirty="0"/>
              <a:t> </a:t>
            </a:r>
            <a:r>
              <a:rPr lang="es-SV" sz="3600" dirty="0"/>
              <a:t>interno de la célula en el que todos los organelos están suspendidos en su parte es de agua; así la membrana plasmática separa el citosol acuoso de su ambiente externo acuoso y membranas similares rodean los compartimientos acuosos dentro de la célula. </a:t>
            </a:r>
          </a:p>
          <a:p>
            <a:pPr algn="just">
              <a:buNone/>
            </a:pPr>
            <a:endParaRPr lang="es-SV"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332656"/>
            <a:ext cx="8363272" cy="6120680"/>
          </a:xfrm>
        </p:spPr>
        <p:txBody>
          <a:bodyPr/>
          <a:lstStyle/>
          <a:p>
            <a:pPr>
              <a:buNone/>
            </a:pPr>
            <a:r>
              <a:rPr lang="es-SV" dirty="0"/>
              <a:t>   </a:t>
            </a:r>
          </a:p>
          <a:p>
            <a:pPr algn="just">
              <a:buNone/>
            </a:pPr>
            <a:r>
              <a:rPr lang="es-SV" dirty="0"/>
              <a:t>   </a:t>
            </a:r>
            <a:r>
              <a:rPr lang="es-SV" sz="3600" dirty="0"/>
              <a:t>Entre el agua y las cabezas de fosfolípidos se forman puentes de Hidrógeno, de manera que las cabezas hidrofilicos den hacia el citosol acuoso y hacia el fluido extracelular, formando las porciones externa e interna de la capa. Las interacciones hidrofóbicas hacen que las colas fosfolipídicos se oculten dentro de la bicapa.</a:t>
            </a:r>
          </a:p>
          <a:p>
            <a:pPr>
              <a:buNone/>
            </a:pPr>
            <a:endParaRPr lang="es-SV" dirty="0"/>
          </a:p>
        </p:txBody>
      </p:sp>
    </p:spTree>
  </p:cSld>
  <p:clrMapOvr>
    <a:masterClrMapping/>
  </p:clrMapOvr>
</p:sld>
</file>

<file path=ppt/theme/theme1.xml><?xml version="1.0" encoding="utf-8"?>
<a:theme xmlns:a="http://schemas.openxmlformats.org/drawingml/2006/main" name="Paja">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82</TotalTime>
  <Words>778</Words>
  <Application>Microsoft Office PowerPoint</Application>
  <PresentationFormat>Presentación en pantalla (4:3)</PresentationFormat>
  <Paragraphs>52</Paragraphs>
  <Slides>17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Symbol</vt:lpstr>
      <vt:lpstr>Tw Cen MT</vt:lpstr>
      <vt:lpstr>Paja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Soto</dc:creator>
  <cp:lastModifiedBy>Cuellar Melendez, Diego Roberto</cp:lastModifiedBy>
  <cp:revision>17</cp:revision>
  <dcterms:created xsi:type="dcterms:W3CDTF">2014-01-27T13:53:43Z</dcterms:created>
  <dcterms:modified xsi:type="dcterms:W3CDTF">2020-07-31T15:53:24Z</dcterms:modified>
</cp:coreProperties>
</file>