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57" autoAdjust="0"/>
  </p:normalViewPr>
  <p:slideViewPr>
    <p:cSldViewPr>
      <p:cViewPr varScale="1">
        <p:scale>
          <a:sx n="60" d="100"/>
          <a:sy n="60" d="100"/>
        </p:scale>
        <p:origin x="16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SV"/>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C61346-F6E7-4D81-B8D0-42546FB56825}" type="datetimeFigureOut">
              <a:rPr lang="es-SV" smtClean="0"/>
              <a:t>6/5/2020</a:t>
            </a:fld>
            <a:endParaRPr lang="es-SV"/>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SV"/>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SV"/>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D52AD-A84F-447B-AD2C-D4E65653E245}" type="slidenum">
              <a:rPr lang="es-SV" smtClean="0"/>
              <a:t>‹Nº›</a:t>
            </a:fld>
            <a:endParaRPr lang="es-SV"/>
          </a:p>
        </p:txBody>
      </p:sp>
    </p:spTree>
    <p:extLst>
      <p:ext uri="{BB962C8B-B14F-4D97-AF65-F5344CB8AC3E}">
        <p14:creationId xmlns:p14="http://schemas.microsoft.com/office/powerpoint/2010/main" val="257794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a:t>De los átomos salen las moléculas.</a:t>
            </a:r>
          </a:p>
        </p:txBody>
      </p:sp>
      <p:sp>
        <p:nvSpPr>
          <p:cNvPr id="4" name="Marcador de número de diapositiva 3"/>
          <p:cNvSpPr>
            <a:spLocks noGrp="1"/>
          </p:cNvSpPr>
          <p:nvPr>
            <p:ph type="sldNum" sz="quarter" idx="5"/>
          </p:nvPr>
        </p:nvSpPr>
        <p:spPr/>
        <p:txBody>
          <a:bodyPr/>
          <a:lstStyle/>
          <a:p>
            <a:fld id="{A14D52AD-A84F-447B-AD2C-D4E65653E245}" type="slidenum">
              <a:rPr lang="es-SV" smtClean="0"/>
              <a:t>2</a:t>
            </a:fld>
            <a:endParaRPr lang="es-SV"/>
          </a:p>
        </p:txBody>
      </p:sp>
    </p:spTree>
    <p:extLst>
      <p:ext uri="{BB962C8B-B14F-4D97-AF65-F5344CB8AC3E}">
        <p14:creationId xmlns:p14="http://schemas.microsoft.com/office/powerpoint/2010/main" val="3378166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a:t>Núcleo= protones y neutrones </a:t>
            </a:r>
          </a:p>
        </p:txBody>
      </p:sp>
      <p:sp>
        <p:nvSpPr>
          <p:cNvPr id="4" name="Marcador de número de diapositiva 3"/>
          <p:cNvSpPr>
            <a:spLocks noGrp="1"/>
          </p:cNvSpPr>
          <p:nvPr>
            <p:ph type="sldNum" sz="quarter" idx="5"/>
          </p:nvPr>
        </p:nvSpPr>
        <p:spPr/>
        <p:txBody>
          <a:bodyPr/>
          <a:lstStyle/>
          <a:p>
            <a:fld id="{A14D52AD-A84F-447B-AD2C-D4E65653E245}" type="slidenum">
              <a:rPr lang="es-SV" smtClean="0"/>
              <a:t>4</a:t>
            </a:fld>
            <a:endParaRPr lang="es-SV"/>
          </a:p>
        </p:txBody>
      </p:sp>
    </p:spTree>
    <p:extLst>
      <p:ext uri="{BB962C8B-B14F-4D97-AF65-F5344CB8AC3E}">
        <p14:creationId xmlns:p14="http://schemas.microsoft.com/office/powerpoint/2010/main" val="205820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a:t>Movimiento elíptico y </a:t>
            </a:r>
            <a:r>
              <a:rPr lang="es-SV" dirty="0" err="1"/>
              <a:t>concentrico</a:t>
            </a:r>
            <a:r>
              <a:rPr lang="es-SV" dirty="0"/>
              <a:t> de los electrones.</a:t>
            </a:r>
          </a:p>
        </p:txBody>
      </p:sp>
      <p:sp>
        <p:nvSpPr>
          <p:cNvPr id="4" name="Marcador de número de diapositiva 3"/>
          <p:cNvSpPr>
            <a:spLocks noGrp="1"/>
          </p:cNvSpPr>
          <p:nvPr>
            <p:ph type="sldNum" sz="quarter" idx="5"/>
          </p:nvPr>
        </p:nvSpPr>
        <p:spPr/>
        <p:txBody>
          <a:bodyPr/>
          <a:lstStyle/>
          <a:p>
            <a:fld id="{A14D52AD-A84F-447B-AD2C-D4E65653E245}" type="slidenum">
              <a:rPr lang="es-SV" smtClean="0"/>
              <a:t>6</a:t>
            </a:fld>
            <a:endParaRPr lang="es-SV"/>
          </a:p>
        </p:txBody>
      </p:sp>
    </p:spTree>
    <p:extLst>
      <p:ext uri="{BB962C8B-B14F-4D97-AF65-F5344CB8AC3E}">
        <p14:creationId xmlns:p14="http://schemas.microsoft.com/office/powerpoint/2010/main" val="1783158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La </a:t>
            </a:r>
            <a:r>
              <a:rPr lang="es-ES" sz="1200" b="1" i="0" kern="1200" dirty="0">
                <a:solidFill>
                  <a:schemeClr val="tx1"/>
                </a:solidFill>
                <a:effectLst/>
                <a:latin typeface="+mn-lt"/>
                <a:ea typeface="+mn-ea"/>
                <a:cs typeface="+mn-cs"/>
              </a:rPr>
              <a:t>antimateria</a:t>
            </a:r>
            <a:r>
              <a:rPr lang="es-ES" sz="1200" b="0" i="0" kern="1200" dirty="0">
                <a:solidFill>
                  <a:schemeClr val="tx1"/>
                </a:solidFill>
                <a:effectLst/>
                <a:latin typeface="+mn-lt"/>
                <a:ea typeface="+mn-ea"/>
                <a:cs typeface="+mn-cs"/>
              </a:rPr>
              <a:t> es un término empleado en la física y la química, para definir a la materia compuesta por antipartículas, por </a:t>
            </a:r>
            <a:r>
              <a:rPr lang="es-ES" sz="1200" b="1" i="0" kern="1200" dirty="0">
                <a:solidFill>
                  <a:schemeClr val="tx1"/>
                </a:solidFill>
                <a:effectLst/>
                <a:latin typeface="+mn-lt"/>
                <a:ea typeface="+mn-ea"/>
                <a:cs typeface="+mn-cs"/>
              </a:rPr>
              <a:t>ejemplo</a:t>
            </a:r>
            <a:r>
              <a:rPr lang="es-ES" sz="1200" b="0" i="0" kern="1200" dirty="0">
                <a:solidFill>
                  <a:schemeClr val="tx1"/>
                </a:solidFill>
                <a:effectLst/>
                <a:latin typeface="+mn-lt"/>
                <a:ea typeface="+mn-ea"/>
                <a:cs typeface="+mn-cs"/>
              </a:rPr>
              <a:t> un antiprotón (protón de carga negativa) o un antielectrón (electrón con carga positiva), son los que integran un átomo de </a:t>
            </a:r>
            <a:r>
              <a:rPr lang="es-ES" sz="1200" b="1" i="0" kern="1200" dirty="0">
                <a:solidFill>
                  <a:schemeClr val="tx1"/>
                </a:solidFill>
                <a:effectLst/>
                <a:latin typeface="+mn-lt"/>
                <a:ea typeface="+mn-ea"/>
                <a:cs typeface="+mn-cs"/>
              </a:rPr>
              <a:t>antimateria</a:t>
            </a:r>
            <a:r>
              <a:rPr lang="es-ES" sz="1200" b="0" i="0" kern="1200" dirty="0">
                <a:solidFill>
                  <a:schemeClr val="tx1"/>
                </a:solidFill>
                <a:effectLst/>
                <a:latin typeface="+mn-lt"/>
                <a:ea typeface="+mn-ea"/>
                <a:cs typeface="+mn-cs"/>
              </a:rPr>
              <a:t>, del mismo modo que un electrón y un protón componen</a:t>
            </a:r>
            <a:endParaRPr lang="es-SV" dirty="0"/>
          </a:p>
        </p:txBody>
      </p:sp>
      <p:sp>
        <p:nvSpPr>
          <p:cNvPr id="4" name="Marcador de número de diapositiva 3"/>
          <p:cNvSpPr>
            <a:spLocks noGrp="1"/>
          </p:cNvSpPr>
          <p:nvPr>
            <p:ph type="sldNum" sz="quarter" idx="5"/>
          </p:nvPr>
        </p:nvSpPr>
        <p:spPr/>
        <p:txBody>
          <a:bodyPr/>
          <a:lstStyle/>
          <a:p>
            <a:fld id="{A14D52AD-A84F-447B-AD2C-D4E65653E245}" type="slidenum">
              <a:rPr lang="es-SV" smtClean="0"/>
              <a:t>8</a:t>
            </a:fld>
            <a:endParaRPr lang="es-SV"/>
          </a:p>
        </p:txBody>
      </p:sp>
    </p:spTree>
    <p:extLst>
      <p:ext uri="{BB962C8B-B14F-4D97-AF65-F5344CB8AC3E}">
        <p14:creationId xmlns:p14="http://schemas.microsoft.com/office/powerpoint/2010/main" val="703282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a:t>P+=protones </a:t>
            </a:r>
          </a:p>
          <a:p>
            <a:endParaRPr lang="es-SV" dirty="0"/>
          </a:p>
        </p:txBody>
      </p:sp>
      <p:sp>
        <p:nvSpPr>
          <p:cNvPr id="4" name="Marcador de número de diapositiva 3"/>
          <p:cNvSpPr>
            <a:spLocks noGrp="1"/>
          </p:cNvSpPr>
          <p:nvPr>
            <p:ph type="sldNum" sz="quarter" idx="5"/>
          </p:nvPr>
        </p:nvSpPr>
        <p:spPr/>
        <p:txBody>
          <a:bodyPr/>
          <a:lstStyle/>
          <a:p>
            <a:fld id="{A14D52AD-A84F-447B-AD2C-D4E65653E245}" type="slidenum">
              <a:rPr lang="es-SV" smtClean="0"/>
              <a:t>9</a:t>
            </a:fld>
            <a:endParaRPr lang="es-SV"/>
          </a:p>
        </p:txBody>
      </p:sp>
    </p:spTree>
    <p:extLst>
      <p:ext uri="{BB962C8B-B14F-4D97-AF65-F5344CB8AC3E}">
        <p14:creationId xmlns:p14="http://schemas.microsoft.com/office/powerpoint/2010/main" val="2514049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a:t>Hidrogeno </a:t>
            </a:r>
          </a:p>
          <a:p>
            <a:r>
              <a:rPr lang="es-SV" dirty="0"/>
              <a:t>Oxigeno</a:t>
            </a:r>
          </a:p>
          <a:p>
            <a:r>
              <a:rPr lang="es-SV" dirty="0"/>
              <a:t>Carbono- Carbono12</a:t>
            </a:r>
          </a:p>
        </p:txBody>
      </p:sp>
      <p:sp>
        <p:nvSpPr>
          <p:cNvPr id="4" name="Marcador de número de diapositiva 3"/>
          <p:cNvSpPr>
            <a:spLocks noGrp="1"/>
          </p:cNvSpPr>
          <p:nvPr>
            <p:ph type="sldNum" sz="quarter" idx="5"/>
          </p:nvPr>
        </p:nvSpPr>
        <p:spPr/>
        <p:txBody>
          <a:bodyPr/>
          <a:lstStyle/>
          <a:p>
            <a:fld id="{A14D52AD-A84F-447B-AD2C-D4E65653E245}" type="slidenum">
              <a:rPr lang="es-SV" smtClean="0"/>
              <a:t>10</a:t>
            </a:fld>
            <a:endParaRPr lang="es-SV"/>
          </a:p>
        </p:txBody>
      </p:sp>
    </p:spTree>
    <p:extLst>
      <p:ext uri="{BB962C8B-B14F-4D97-AF65-F5344CB8AC3E}">
        <p14:creationId xmlns:p14="http://schemas.microsoft.com/office/powerpoint/2010/main" val="2202348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a:t>A= protones + neutrones </a:t>
            </a:r>
          </a:p>
        </p:txBody>
      </p:sp>
      <p:sp>
        <p:nvSpPr>
          <p:cNvPr id="4" name="Marcador de número de diapositiva 3"/>
          <p:cNvSpPr>
            <a:spLocks noGrp="1"/>
          </p:cNvSpPr>
          <p:nvPr>
            <p:ph type="sldNum" sz="quarter" idx="5"/>
          </p:nvPr>
        </p:nvSpPr>
        <p:spPr/>
        <p:txBody>
          <a:bodyPr/>
          <a:lstStyle/>
          <a:p>
            <a:fld id="{A14D52AD-A84F-447B-AD2C-D4E65653E245}" type="slidenum">
              <a:rPr lang="es-SV" smtClean="0"/>
              <a:t>11</a:t>
            </a:fld>
            <a:endParaRPr lang="es-SV"/>
          </a:p>
        </p:txBody>
      </p:sp>
    </p:spTree>
    <p:extLst>
      <p:ext uri="{BB962C8B-B14F-4D97-AF65-F5344CB8AC3E}">
        <p14:creationId xmlns:p14="http://schemas.microsoft.com/office/powerpoint/2010/main" val="4005258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a:t>Isotopos diferente masa atómica y numero de electrones.</a:t>
            </a:r>
          </a:p>
          <a:p>
            <a:r>
              <a:rPr lang="es-SV" dirty="0"/>
              <a:t>Pero mismo numero de protones </a:t>
            </a:r>
          </a:p>
          <a:p>
            <a:r>
              <a:rPr lang="es-SV" dirty="0"/>
              <a:t>TODOS los elementos </a:t>
            </a:r>
          </a:p>
        </p:txBody>
      </p:sp>
      <p:sp>
        <p:nvSpPr>
          <p:cNvPr id="4" name="Marcador de número de diapositiva 3"/>
          <p:cNvSpPr>
            <a:spLocks noGrp="1"/>
          </p:cNvSpPr>
          <p:nvPr>
            <p:ph type="sldNum" sz="quarter" idx="5"/>
          </p:nvPr>
        </p:nvSpPr>
        <p:spPr/>
        <p:txBody>
          <a:bodyPr/>
          <a:lstStyle/>
          <a:p>
            <a:fld id="{A14D52AD-A84F-447B-AD2C-D4E65653E245}" type="slidenum">
              <a:rPr lang="es-SV" smtClean="0"/>
              <a:t>12</a:t>
            </a:fld>
            <a:endParaRPr lang="es-SV"/>
          </a:p>
        </p:txBody>
      </p:sp>
    </p:spTree>
    <p:extLst>
      <p:ext uri="{BB962C8B-B14F-4D97-AF65-F5344CB8AC3E}">
        <p14:creationId xmlns:p14="http://schemas.microsoft.com/office/powerpoint/2010/main" val="1324504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dirty="0"/>
              <a:t>55000 a 60000 años  rango de utilización del carbono 14</a:t>
            </a:r>
          </a:p>
          <a:p>
            <a:endParaRPr lang="es-SV" dirty="0"/>
          </a:p>
        </p:txBody>
      </p:sp>
      <p:sp>
        <p:nvSpPr>
          <p:cNvPr id="4" name="Marcador de número de diapositiva 3"/>
          <p:cNvSpPr>
            <a:spLocks noGrp="1"/>
          </p:cNvSpPr>
          <p:nvPr>
            <p:ph type="sldNum" sz="quarter" idx="5"/>
          </p:nvPr>
        </p:nvSpPr>
        <p:spPr/>
        <p:txBody>
          <a:bodyPr/>
          <a:lstStyle/>
          <a:p>
            <a:fld id="{A14D52AD-A84F-447B-AD2C-D4E65653E245}" type="slidenum">
              <a:rPr lang="es-SV" smtClean="0"/>
              <a:t>13</a:t>
            </a:fld>
            <a:endParaRPr lang="es-SV"/>
          </a:p>
        </p:txBody>
      </p:sp>
    </p:spTree>
    <p:extLst>
      <p:ext uri="{BB962C8B-B14F-4D97-AF65-F5344CB8AC3E}">
        <p14:creationId xmlns:p14="http://schemas.microsoft.com/office/powerpoint/2010/main" val="3766827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128120A8-579F-471E-A678-26B341EAFBDD}" type="datetimeFigureOut">
              <a:rPr lang="es-SV" smtClean="0"/>
              <a:pPr/>
              <a:t>6/5/2020</a:t>
            </a:fld>
            <a:endParaRPr lang="es-SV"/>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SV"/>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9D2B175-0E17-436A-8BE8-8EC9E05B1C3F}" type="slidenum">
              <a:rPr lang="es-SV" smtClean="0"/>
              <a:pPr/>
              <a:t>‹Nº›</a:t>
            </a:fld>
            <a:endParaRPr lang="es-SV"/>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28120A8-579F-471E-A678-26B341EAFBDD}" type="datetimeFigureOut">
              <a:rPr lang="es-SV" smtClean="0"/>
              <a:pPr/>
              <a:t>6/5/2020</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19D2B175-0E17-436A-8BE8-8EC9E05B1C3F}" type="slidenum">
              <a:rPr lang="es-SV" smtClean="0"/>
              <a:pPr/>
              <a:t>‹Nº›</a:t>
            </a:fld>
            <a:endParaRPr lang="es-SV"/>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28120A8-579F-471E-A678-26B341EAFBDD}" type="datetimeFigureOut">
              <a:rPr lang="es-SV" smtClean="0"/>
              <a:pPr/>
              <a:t>6/5/2020</a:t>
            </a:fld>
            <a:endParaRPr lang="es-SV"/>
          </a:p>
        </p:txBody>
      </p:sp>
      <p:sp>
        <p:nvSpPr>
          <p:cNvPr id="5" name="4 Marcador de pie de página"/>
          <p:cNvSpPr>
            <a:spLocks noGrp="1"/>
          </p:cNvSpPr>
          <p:nvPr>
            <p:ph type="ftr" sz="quarter" idx="11"/>
          </p:nvPr>
        </p:nvSpPr>
        <p:spPr/>
        <p:txBody>
          <a:bodyPr/>
          <a:lstStyle/>
          <a:p>
            <a:endParaRPr lang="es-SV"/>
          </a:p>
        </p:txBody>
      </p:sp>
      <p:sp>
        <p:nvSpPr>
          <p:cNvPr id="6" name="5 Marcador de número de diapositiva"/>
          <p:cNvSpPr>
            <a:spLocks noGrp="1"/>
          </p:cNvSpPr>
          <p:nvPr>
            <p:ph type="sldNum" sz="quarter" idx="12"/>
          </p:nvPr>
        </p:nvSpPr>
        <p:spPr/>
        <p:txBody>
          <a:bodyPr/>
          <a:lstStyle/>
          <a:p>
            <a:fld id="{19D2B175-0E17-436A-8BE8-8EC9E05B1C3F}" type="slidenum">
              <a:rPr lang="es-SV" smtClean="0"/>
              <a:pPr/>
              <a:t>‹Nº›</a:t>
            </a:fld>
            <a:endParaRPr lang="es-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128120A8-579F-471E-A678-26B341EAFBDD}" type="datetimeFigureOut">
              <a:rPr lang="es-SV" smtClean="0"/>
              <a:pPr/>
              <a:t>6/5/2020</a:t>
            </a:fld>
            <a:endParaRPr lang="es-SV"/>
          </a:p>
        </p:txBody>
      </p:sp>
      <p:sp>
        <p:nvSpPr>
          <p:cNvPr id="5" name="4 Marcador de pie de página"/>
          <p:cNvSpPr>
            <a:spLocks noGrp="1"/>
          </p:cNvSpPr>
          <p:nvPr>
            <p:ph type="ftr" sz="quarter" idx="11"/>
          </p:nvPr>
        </p:nvSpPr>
        <p:spPr>
          <a:xfrm>
            <a:off x="457200" y="6480969"/>
            <a:ext cx="4260056" cy="300831"/>
          </a:xfrm>
        </p:spPr>
        <p:txBody>
          <a:bodyPr/>
          <a:lstStyle/>
          <a:p>
            <a:endParaRPr lang="es-SV"/>
          </a:p>
        </p:txBody>
      </p:sp>
      <p:sp>
        <p:nvSpPr>
          <p:cNvPr id="6" name="5 Marcador de número de diapositiva"/>
          <p:cNvSpPr>
            <a:spLocks noGrp="1"/>
          </p:cNvSpPr>
          <p:nvPr>
            <p:ph type="sldNum" sz="quarter" idx="12"/>
          </p:nvPr>
        </p:nvSpPr>
        <p:spPr/>
        <p:txBody>
          <a:bodyPr/>
          <a:lstStyle/>
          <a:p>
            <a:fld id="{19D2B175-0E17-436A-8BE8-8EC9E05B1C3F}" type="slidenum">
              <a:rPr lang="es-SV" smtClean="0"/>
              <a:pPr/>
              <a:t>‹Nº›</a:t>
            </a:fld>
            <a:endParaRPr lang="es-SV"/>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128120A8-579F-471E-A678-26B341EAFBDD}" type="datetimeFigureOut">
              <a:rPr lang="es-SV" smtClean="0"/>
              <a:pPr/>
              <a:t>6/5/2020</a:t>
            </a:fld>
            <a:endParaRPr lang="es-SV"/>
          </a:p>
        </p:txBody>
      </p:sp>
      <p:sp>
        <p:nvSpPr>
          <p:cNvPr id="5" name="4 Marcador de pie de página"/>
          <p:cNvSpPr>
            <a:spLocks noGrp="1"/>
          </p:cNvSpPr>
          <p:nvPr>
            <p:ph type="ftr" sz="quarter" idx="11"/>
          </p:nvPr>
        </p:nvSpPr>
        <p:spPr>
          <a:xfrm>
            <a:off x="2619376" y="6480969"/>
            <a:ext cx="4260056" cy="300831"/>
          </a:xfrm>
        </p:spPr>
        <p:txBody>
          <a:bodyPr/>
          <a:lstStyle/>
          <a:p>
            <a:endParaRPr lang="es-SV"/>
          </a:p>
        </p:txBody>
      </p:sp>
      <p:sp>
        <p:nvSpPr>
          <p:cNvPr id="6" name="5 Marcador de número de diapositiva"/>
          <p:cNvSpPr>
            <a:spLocks noGrp="1"/>
          </p:cNvSpPr>
          <p:nvPr>
            <p:ph type="sldNum" sz="quarter" idx="12"/>
          </p:nvPr>
        </p:nvSpPr>
        <p:spPr>
          <a:xfrm>
            <a:off x="8451056" y="809624"/>
            <a:ext cx="502920" cy="300831"/>
          </a:xfrm>
        </p:spPr>
        <p:txBody>
          <a:bodyPr/>
          <a:lstStyle/>
          <a:p>
            <a:fld id="{19D2B175-0E17-436A-8BE8-8EC9E05B1C3F}" type="slidenum">
              <a:rPr lang="es-SV" smtClean="0"/>
              <a:pPr/>
              <a:t>‹Nº›</a:t>
            </a:fld>
            <a:endParaRPr lang="es-SV"/>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128120A8-579F-471E-A678-26B341EAFBDD}" type="datetimeFigureOut">
              <a:rPr lang="es-SV" smtClean="0"/>
              <a:pPr/>
              <a:t>6/5/2020</a:t>
            </a:fld>
            <a:endParaRPr lang="es-SV"/>
          </a:p>
        </p:txBody>
      </p:sp>
      <p:sp>
        <p:nvSpPr>
          <p:cNvPr id="6" name="5 Marcador de pie de página"/>
          <p:cNvSpPr>
            <a:spLocks noGrp="1"/>
          </p:cNvSpPr>
          <p:nvPr>
            <p:ph type="ftr" sz="quarter" idx="11"/>
          </p:nvPr>
        </p:nvSpPr>
        <p:spPr>
          <a:xfrm>
            <a:off x="457200" y="6480969"/>
            <a:ext cx="4260056" cy="301752"/>
          </a:xfrm>
        </p:spPr>
        <p:txBody>
          <a:bodyPr/>
          <a:lstStyle/>
          <a:p>
            <a:endParaRPr lang="es-SV"/>
          </a:p>
        </p:txBody>
      </p:sp>
      <p:sp>
        <p:nvSpPr>
          <p:cNvPr id="7" name="6 Marcador de número de diapositiva"/>
          <p:cNvSpPr>
            <a:spLocks noGrp="1"/>
          </p:cNvSpPr>
          <p:nvPr>
            <p:ph type="sldNum" sz="quarter" idx="12"/>
          </p:nvPr>
        </p:nvSpPr>
        <p:spPr>
          <a:xfrm>
            <a:off x="7589520" y="6480969"/>
            <a:ext cx="502920" cy="301752"/>
          </a:xfrm>
        </p:spPr>
        <p:txBody>
          <a:bodyPr/>
          <a:lstStyle/>
          <a:p>
            <a:fld id="{19D2B175-0E17-436A-8BE8-8EC9E05B1C3F}" type="slidenum">
              <a:rPr lang="es-SV" smtClean="0"/>
              <a:pPr/>
              <a:t>‹Nº›</a:t>
            </a:fld>
            <a:endParaRPr lang="es-SV"/>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128120A8-579F-471E-A678-26B341EAFBDD}" type="datetimeFigureOut">
              <a:rPr lang="es-SV" smtClean="0"/>
              <a:pPr/>
              <a:t>6/5/2020</a:t>
            </a:fld>
            <a:endParaRPr lang="es-SV"/>
          </a:p>
        </p:txBody>
      </p:sp>
      <p:sp>
        <p:nvSpPr>
          <p:cNvPr id="8" name="7 Marcador de pie de página"/>
          <p:cNvSpPr>
            <a:spLocks noGrp="1"/>
          </p:cNvSpPr>
          <p:nvPr>
            <p:ph type="ftr" sz="quarter" idx="11"/>
          </p:nvPr>
        </p:nvSpPr>
        <p:spPr>
          <a:xfrm>
            <a:off x="457200" y="6480969"/>
            <a:ext cx="4261104" cy="301752"/>
          </a:xfrm>
        </p:spPr>
        <p:txBody>
          <a:bodyPr/>
          <a:lstStyle/>
          <a:p>
            <a:endParaRPr lang="es-SV"/>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19D2B175-0E17-436A-8BE8-8EC9E05B1C3F}" type="slidenum">
              <a:rPr lang="es-SV" smtClean="0"/>
              <a:pPr/>
              <a:t>‹Nº›</a:t>
            </a:fld>
            <a:endParaRPr lang="es-SV"/>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128120A8-579F-471E-A678-26B341EAFBDD}" type="datetimeFigureOut">
              <a:rPr lang="es-SV" smtClean="0"/>
              <a:pPr/>
              <a:t>6/5/2020</a:t>
            </a:fld>
            <a:endParaRPr lang="es-SV"/>
          </a:p>
        </p:txBody>
      </p:sp>
      <p:sp>
        <p:nvSpPr>
          <p:cNvPr id="4" name="3 Marcador de pie de página"/>
          <p:cNvSpPr>
            <a:spLocks noGrp="1"/>
          </p:cNvSpPr>
          <p:nvPr>
            <p:ph type="ftr" sz="quarter" idx="11"/>
          </p:nvPr>
        </p:nvSpPr>
        <p:spPr/>
        <p:txBody>
          <a:bodyPr/>
          <a:lstStyle/>
          <a:p>
            <a:endParaRPr lang="es-SV"/>
          </a:p>
        </p:txBody>
      </p:sp>
      <p:sp>
        <p:nvSpPr>
          <p:cNvPr id="5" name="4 Marcador de número de diapositiva"/>
          <p:cNvSpPr>
            <a:spLocks noGrp="1"/>
          </p:cNvSpPr>
          <p:nvPr>
            <p:ph type="sldNum" sz="quarter" idx="12"/>
          </p:nvPr>
        </p:nvSpPr>
        <p:spPr/>
        <p:txBody>
          <a:bodyPr/>
          <a:lstStyle/>
          <a:p>
            <a:fld id="{19D2B175-0E17-436A-8BE8-8EC9E05B1C3F}" type="slidenum">
              <a:rPr lang="es-SV" smtClean="0"/>
              <a:pPr/>
              <a:t>‹Nº›</a:t>
            </a:fld>
            <a:endParaRPr lang="es-SV"/>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128120A8-579F-471E-A678-26B341EAFBDD}" type="datetimeFigureOut">
              <a:rPr lang="es-SV" smtClean="0"/>
              <a:pPr/>
              <a:t>6/5/2020</a:t>
            </a:fld>
            <a:endParaRPr lang="es-SV"/>
          </a:p>
        </p:txBody>
      </p:sp>
      <p:sp>
        <p:nvSpPr>
          <p:cNvPr id="3" name="2 Marcador de pie de página"/>
          <p:cNvSpPr>
            <a:spLocks noGrp="1"/>
          </p:cNvSpPr>
          <p:nvPr>
            <p:ph type="ftr" sz="quarter" idx="11"/>
          </p:nvPr>
        </p:nvSpPr>
        <p:spPr>
          <a:xfrm>
            <a:off x="457200" y="6481890"/>
            <a:ext cx="4260056" cy="300831"/>
          </a:xfrm>
        </p:spPr>
        <p:txBody>
          <a:bodyPr/>
          <a:lstStyle/>
          <a:p>
            <a:endParaRPr lang="es-SV"/>
          </a:p>
        </p:txBody>
      </p:sp>
      <p:sp>
        <p:nvSpPr>
          <p:cNvPr id="4" name="3 Marcador de número de diapositiva"/>
          <p:cNvSpPr>
            <a:spLocks noGrp="1"/>
          </p:cNvSpPr>
          <p:nvPr>
            <p:ph type="sldNum" sz="quarter" idx="12"/>
          </p:nvPr>
        </p:nvSpPr>
        <p:spPr>
          <a:xfrm>
            <a:off x="7589520" y="6480969"/>
            <a:ext cx="502920" cy="301752"/>
          </a:xfrm>
        </p:spPr>
        <p:txBody>
          <a:bodyPr/>
          <a:lstStyle/>
          <a:p>
            <a:fld id="{19D2B175-0E17-436A-8BE8-8EC9E05B1C3F}" type="slidenum">
              <a:rPr lang="es-SV" smtClean="0"/>
              <a:pPr/>
              <a:t>‹Nº›</a:t>
            </a:fld>
            <a:endParaRPr lang="es-SV"/>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128120A8-579F-471E-A678-26B341EAFBDD}" type="datetimeFigureOut">
              <a:rPr lang="es-SV" smtClean="0"/>
              <a:pPr/>
              <a:t>6/5/2020</a:t>
            </a:fld>
            <a:endParaRPr lang="es-SV"/>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SV"/>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19D2B175-0E17-436A-8BE8-8EC9E05B1C3F}" type="slidenum">
              <a:rPr lang="es-SV" smtClean="0"/>
              <a:pPr/>
              <a:t>‹Nº›</a:t>
            </a:fld>
            <a:endParaRPr lang="es-SV"/>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128120A8-579F-471E-A678-26B341EAFBDD}" type="datetimeFigureOut">
              <a:rPr lang="es-SV" smtClean="0"/>
              <a:pPr/>
              <a:t>6/5/2020</a:t>
            </a:fld>
            <a:endParaRPr lang="es-SV"/>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SV"/>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19D2B175-0E17-436A-8BE8-8EC9E05B1C3F}" type="slidenum">
              <a:rPr lang="es-SV" smtClean="0"/>
              <a:pPr/>
              <a:t>‹Nº›</a:t>
            </a:fld>
            <a:endParaRPr lang="es-SV"/>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28120A8-579F-471E-A678-26B341EAFBDD}" type="datetimeFigureOut">
              <a:rPr lang="es-SV" smtClean="0"/>
              <a:pPr/>
              <a:t>6/5/2020</a:t>
            </a:fld>
            <a:endParaRPr lang="es-SV"/>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SV"/>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9D2B175-0E17-436A-8BE8-8EC9E05B1C3F}" type="slidenum">
              <a:rPr lang="es-SV" smtClean="0"/>
              <a:pPr/>
              <a:t>‹Nº›</a:t>
            </a:fld>
            <a:endParaRPr lang="es-SV"/>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es/url?sa=i&amp;rct=j&amp;q=el+atomo&amp;source=images&amp;cd=&amp;cad=rja&amp;docid=13ikjOw7Ywr9xM&amp;tbnid=AQ7UuPZUxQDn4M:&amp;ved=0CAUQjRw&amp;url=http://quimiquita123.blogspot.com/2010/07/el-atomo.html&amp;ei=hkoQUeXbNIf49gTRq4CgAg&amp;bvm=bv.41867550,d.eWU&amp;psig=AFQjCNFxEtrv5dVmoBLN2DW4POAZA4LW5g&amp;ust=1360108461217387"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google.es/url?sa=i&amp;rct=j&amp;q=Numero+atomico+Z&amp;source=images&amp;cd=&amp;cad=rja&amp;docid=IawFM17qI_5YiM&amp;tbnid=jtS6u_5W4PMryM:&amp;ved=0CAUQjRw&amp;url=http://panelnaranja.es/indice-seguridad-respecto-criticidad-isc/&amp;ei=vVIQUY3uFYb48gT224CICw&amp;bvm=bv.41867550,d.eWU&amp;psig=AFQjCNF0vbUCLwyrhcSZ3Hf_fFxARg_OIQ&amp;ust=136011029237527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es/url?sa=i&amp;rct=j&amp;q=el+atomo+y+sus+partes&amp;source=images&amp;cd=&amp;cad=rja&amp;docid=bTwA4Nfe7HFXcM&amp;tbnid=2ec6hfWTXL5LTM:&amp;ved=0CAUQjRw&amp;url=http://www.quantum-rd.com/2008/11/descubren-cmo-almacenar-datos-en-un.html&amp;ei=XE8QUaCTBIyi8QT9hYDQCg&amp;bvm=bv.41867550,d.eWU&amp;psig=AFQjCNEftjhWWhg2nLhBhu0nrXH4V-ue7g&amp;ust=136010974834171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SV" dirty="0">
                <a:effectLst/>
              </a:rPr>
              <a:t>Estructura del Átomo</a:t>
            </a:r>
            <a:r>
              <a:rPr lang="es-SV" u="sng" dirty="0">
                <a:effectLst/>
              </a:rPr>
              <a:t>.</a:t>
            </a:r>
            <a:br>
              <a:rPr lang="es-SV" dirty="0">
                <a:effectLst/>
              </a:rPr>
            </a:br>
            <a:endParaRPr lang="es-SV" dirty="0">
              <a:effectLst/>
            </a:endParaRPr>
          </a:p>
        </p:txBody>
      </p:sp>
      <p:sp>
        <p:nvSpPr>
          <p:cNvPr id="3" name="2 Subtítulo"/>
          <p:cNvSpPr>
            <a:spLocks noGrp="1"/>
          </p:cNvSpPr>
          <p:nvPr>
            <p:ph type="subTitle" idx="1"/>
          </p:nvPr>
        </p:nvSpPr>
        <p:spPr/>
        <p:txBody>
          <a:bodyPr>
            <a:normAutofit lnSpcReduction="10000"/>
          </a:bodyPr>
          <a:lstStyle/>
          <a:p>
            <a:r>
              <a:rPr lang="es-SV" dirty="0"/>
              <a:t>Química General I</a:t>
            </a:r>
          </a:p>
          <a:p>
            <a:r>
              <a:rPr lang="es-SV" dirty="0"/>
              <a:t>CSSC-2020</a:t>
            </a:r>
          </a:p>
          <a:p>
            <a:r>
              <a:rPr lang="es-SV"/>
              <a:t>Clase 1</a:t>
            </a:r>
            <a:endParaRPr lang="es-SV" dirty="0"/>
          </a:p>
          <a:p>
            <a:r>
              <a:rPr lang="es-SV" dirty="0"/>
              <a:t>Período II</a:t>
            </a:r>
          </a:p>
        </p:txBody>
      </p:sp>
      <p:pic>
        <p:nvPicPr>
          <p:cNvPr id="23554" name="Picture 2" descr="http://4.bp.blogspot.com/_WKdmGZbj8gI/TDNGpf6tx5I/AAAAAAAAAHM/ZIMwIig9N84/s1600/atomo.jpg">
            <a:hlinkClick r:id="rId2"/>
          </p:cNvPr>
          <p:cNvPicPr>
            <a:picLocks noChangeAspect="1" noChangeArrowheads="1"/>
          </p:cNvPicPr>
          <p:nvPr/>
        </p:nvPicPr>
        <p:blipFill>
          <a:blip r:embed="rId3" cstate="print"/>
          <a:srcRect/>
          <a:stretch>
            <a:fillRect/>
          </a:stretch>
        </p:blipFill>
        <p:spPr bwMode="auto">
          <a:xfrm>
            <a:off x="35496" y="3432001"/>
            <a:ext cx="3181350" cy="3381375"/>
          </a:xfrm>
          <a:prstGeom prst="rect">
            <a:avLst/>
          </a:prstGeom>
          <a:noFill/>
          <a:effectLst>
            <a:glow rad="101600">
              <a:schemeClr val="accent1">
                <a:satMod val="175000"/>
                <a:alpha val="40000"/>
              </a:schemeClr>
            </a:glow>
            <a:softEdge rad="31750"/>
          </a:effectLst>
        </p:spPr>
      </p:pic>
      <p:sp>
        <p:nvSpPr>
          <p:cNvPr id="5" name="2 Subtítulo"/>
          <p:cNvSpPr txBox="1">
            <a:spLocks/>
          </p:cNvSpPr>
          <p:nvPr/>
        </p:nvSpPr>
        <p:spPr>
          <a:xfrm>
            <a:off x="3275856" y="6185520"/>
            <a:ext cx="2736304" cy="672480"/>
          </a:xfrm>
          <a:prstGeom prst="rect">
            <a:avLst/>
          </a:prstGeom>
        </p:spPr>
        <p:txBody>
          <a:bodyPr vert="horz" anchor="t">
            <a:normAutofit/>
          </a:bodyPr>
          <a:lstStyle/>
          <a:p>
            <a:pPr marL="0" marR="36576" lvl="0" indent="0"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s-SV" sz="2000" i="0" u="none" strike="noStrike" kern="1200" normalizeH="0" baseline="0" noProof="0" dirty="0">
                <a:uLnTx/>
                <a:uFillTx/>
                <a:ea typeface="+mn-ea"/>
                <a:cs typeface="+mn-cs"/>
              </a:rPr>
              <a:t>Ing.</a:t>
            </a:r>
            <a:r>
              <a:rPr kumimoji="0" lang="es-SV" sz="2000" i="0" u="none" strike="noStrike" kern="1200" normalizeH="0" noProof="0" dirty="0">
                <a:uLnTx/>
                <a:uFillTx/>
                <a:ea typeface="+mn-ea"/>
                <a:cs typeface="+mn-cs"/>
              </a:rPr>
              <a:t> Francisco Soto</a:t>
            </a:r>
            <a:endParaRPr kumimoji="0" lang="es-SV" sz="2000" i="0" u="none" strike="noStrike" kern="1200" normalizeH="0" baseline="0" noProof="0" dirty="0">
              <a:uLnTx/>
              <a:uFillTx/>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8229600" cy="1399032"/>
          </a:xfrm>
        </p:spPr>
        <p:txBody>
          <a:bodyPr>
            <a:normAutofit/>
          </a:bodyPr>
          <a:lstStyle/>
          <a:p>
            <a:r>
              <a:rPr lang="es-SV" sz="3600" dirty="0"/>
              <a:t>Definición de Masa Atómica (A)</a:t>
            </a:r>
          </a:p>
        </p:txBody>
      </p:sp>
      <p:sp>
        <p:nvSpPr>
          <p:cNvPr id="3" name="2 Marcador de contenido"/>
          <p:cNvSpPr>
            <a:spLocks noGrp="1"/>
          </p:cNvSpPr>
          <p:nvPr>
            <p:ph idx="1"/>
          </p:nvPr>
        </p:nvSpPr>
        <p:spPr>
          <a:xfrm>
            <a:off x="457200" y="1268760"/>
            <a:ext cx="8229600" cy="5186048"/>
          </a:xfrm>
        </p:spPr>
        <p:txBody>
          <a:bodyPr>
            <a:normAutofit fontScale="70000" lnSpcReduction="20000"/>
          </a:bodyPr>
          <a:lstStyle/>
          <a:p>
            <a:pPr algn="just"/>
            <a:r>
              <a:rPr lang="es-SV" sz="3400" dirty="0"/>
              <a:t>Ya que los átomos son muy pequeños, es difícil determinar sus masas absolutas, pero es posible encontrar las masas relativas; es decir la masa atómica de un elemento se representa por un número que indica cuán pesado es un átomo de ese elemento,  en comparación con un átomo de otro elemento.</a:t>
            </a:r>
          </a:p>
          <a:p>
            <a:pPr algn="just">
              <a:buNone/>
            </a:pPr>
            <a:endParaRPr lang="es-SV" sz="3400" dirty="0"/>
          </a:p>
          <a:p>
            <a:pPr algn="just"/>
            <a:r>
              <a:rPr lang="es-SV" sz="3400" dirty="0"/>
              <a:t>Es así como el Hidrógeno de masa 1 y el carbono de masa 12 nos indica que un átomo de hidrógeno tiene una masa de 1/12 parte de la masa un átomo de carbono.</a:t>
            </a:r>
          </a:p>
          <a:p>
            <a:pPr algn="just"/>
            <a:endParaRPr lang="es-SV" sz="3400" dirty="0"/>
          </a:p>
          <a:p>
            <a:pPr algn="just"/>
            <a:r>
              <a:rPr lang="es-SV" sz="3400" dirty="0"/>
              <a:t>Es el número entero más próximo igual a la suma de protones y neutrones del núcleo.</a:t>
            </a:r>
          </a:p>
          <a:p>
            <a:endParaRPr lang="es-SV"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7494"/>
            <a:ext cx="8363272" cy="1399032"/>
          </a:xfrm>
        </p:spPr>
        <p:txBody>
          <a:bodyPr>
            <a:normAutofit fontScale="90000"/>
          </a:bodyPr>
          <a:lstStyle/>
          <a:p>
            <a:r>
              <a:rPr lang="es-SV" sz="3600" dirty="0">
                <a:effectLst/>
              </a:rPr>
              <a:t> </a:t>
            </a:r>
            <a:br>
              <a:rPr lang="es-SV" sz="3600" dirty="0">
                <a:effectLst/>
              </a:rPr>
            </a:br>
            <a:r>
              <a:rPr lang="es-SV" sz="3600" dirty="0">
                <a:effectLst/>
              </a:rPr>
              <a:t>Relación de los isótopos con número atómico y masa atómica</a:t>
            </a:r>
            <a:r>
              <a:rPr lang="es-SV" b="1" u="sng" dirty="0"/>
              <a:t>.</a:t>
            </a:r>
            <a:br>
              <a:rPr lang="es-SV" dirty="0"/>
            </a:br>
            <a:endParaRPr lang="es-SV" dirty="0"/>
          </a:p>
        </p:txBody>
      </p:sp>
      <p:pic>
        <p:nvPicPr>
          <p:cNvPr id="30722" name="Picture 2" descr="http://panelnaranja.es/wp-content/uploads/2011/10/número-atómico-y-másico.jpg">
            <a:hlinkClick r:id="rId3"/>
          </p:cNvPr>
          <p:cNvPicPr>
            <a:picLocks noChangeAspect="1" noChangeArrowheads="1"/>
          </p:cNvPicPr>
          <p:nvPr/>
        </p:nvPicPr>
        <p:blipFill>
          <a:blip r:embed="rId4" cstate="print"/>
          <a:srcRect/>
          <a:stretch>
            <a:fillRect/>
          </a:stretch>
        </p:blipFill>
        <p:spPr bwMode="auto">
          <a:xfrm>
            <a:off x="251520" y="2420888"/>
            <a:ext cx="8523972" cy="2573982"/>
          </a:xfrm>
          <a:prstGeom prst="rect">
            <a:avLst/>
          </a:prstGeom>
          <a:noFill/>
          <a:effectLst>
            <a:glow rad="101600">
              <a:schemeClr val="accent1">
                <a:satMod val="175000"/>
                <a:alpha val="40000"/>
              </a:schemeClr>
            </a:glo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2696"/>
            <a:ext cx="8229600" cy="1399032"/>
          </a:xfrm>
        </p:spPr>
        <p:txBody>
          <a:bodyPr>
            <a:normAutofit/>
          </a:bodyPr>
          <a:lstStyle/>
          <a:p>
            <a:r>
              <a:rPr lang="es-SV" sz="4000" baseline="30000" dirty="0">
                <a:effectLst/>
              </a:rPr>
              <a:t>Ejemplos:  Completar los siguientes cuadros</a:t>
            </a:r>
            <a:br>
              <a:rPr lang="es-SV" dirty="0"/>
            </a:br>
            <a:endParaRPr lang="es-SV" dirty="0"/>
          </a:p>
        </p:txBody>
      </p:sp>
      <p:graphicFrame>
        <p:nvGraphicFramePr>
          <p:cNvPr id="4" name="3 Tabla"/>
          <p:cNvGraphicFramePr>
            <a:graphicFrameLocks noGrp="1"/>
          </p:cNvGraphicFramePr>
          <p:nvPr>
            <p:extLst>
              <p:ext uri="{D42A27DB-BD31-4B8C-83A1-F6EECF244321}">
                <p14:modId xmlns:p14="http://schemas.microsoft.com/office/powerpoint/2010/main" val="3621512003"/>
              </p:ext>
            </p:extLst>
          </p:nvPr>
        </p:nvGraphicFramePr>
        <p:xfrm>
          <a:off x="395536" y="2708920"/>
          <a:ext cx="8352927" cy="2173019"/>
        </p:xfrm>
        <a:graphic>
          <a:graphicData uri="http://schemas.openxmlformats.org/drawingml/2006/table">
            <a:tbl>
              <a:tblPr>
                <a:tableStyleId>{5940675A-B579-460E-94D1-54222C63F5DA}</a:tableStyleId>
              </a:tblPr>
              <a:tblGrid>
                <a:gridCol w="1818968">
                  <a:extLst>
                    <a:ext uri="{9D8B030D-6E8A-4147-A177-3AD203B41FA5}">
                      <a16:colId xmlns:a16="http://schemas.microsoft.com/office/drawing/2014/main" val="20000"/>
                    </a:ext>
                  </a:extLst>
                </a:gridCol>
                <a:gridCol w="1189326">
                  <a:extLst>
                    <a:ext uri="{9D8B030D-6E8A-4147-A177-3AD203B41FA5}">
                      <a16:colId xmlns:a16="http://schemas.microsoft.com/office/drawing/2014/main" val="20001"/>
                    </a:ext>
                  </a:extLst>
                </a:gridCol>
                <a:gridCol w="1108119">
                  <a:extLst>
                    <a:ext uri="{9D8B030D-6E8A-4147-A177-3AD203B41FA5}">
                      <a16:colId xmlns:a16="http://schemas.microsoft.com/office/drawing/2014/main" val="20002"/>
                    </a:ext>
                  </a:extLst>
                </a:gridCol>
                <a:gridCol w="1200573">
                  <a:extLst>
                    <a:ext uri="{9D8B030D-6E8A-4147-A177-3AD203B41FA5}">
                      <a16:colId xmlns:a16="http://schemas.microsoft.com/office/drawing/2014/main" val="20003"/>
                    </a:ext>
                  </a:extLst>
                </a:gridCol>
                <a:gridCol w="1329247">
                  <a:extLst>
                    <a:ext uri="{9D8B030D-6E8A-4147-A177-3AD203B41FA5}">
                      <a16:colId xmlns:a16="http://schemas.microsoft.com/office/drawing/2014/main" val="20004"/>
                    </a:ext>
                  </a:extLst>
                </a:gridCol>
                <a:gridCol w="1706694">
                  <a:extLst>
                    <a:ext uri="{9D8B030D-6E8A-4147-A177-3AD203B41FA5}">
                      <a16:colId xmlns:a16="http://schemas.microsoft.com/office/drawing/2014/main" val="20005"/>
                    </a:ext>
                  </a:extLst>
                </a:gridCol>
              </a:tblGrid>
              <a:tr h="409958">
                <a:tc>
                  <a:txBody>
                    <a:bodyPr/>
                    <a:lstStyle/>
                    <a:p>
                      <a:pPr algn="ctr">
                        <a:lnSpc>
                          <a:spcPct val="115000"/>
                        </a:lnSpc>
                        <a:spcAft>
                          <a:spcPts val="0"/>
                        </a:spcAft>
                      </a:pPr>
                      <a:r>
                        <a:rPr lang="es-SV" sz="2400" dirty="0">
                          <a:latin typeface="+mj-lt"/>
                        </a:rPr>
                        <a:t>Isótopo/ Propiedad</a:t>
                      </a:r>
                      <a:endParaRPr lang="es-SV" sz="2400" dirty="0">
                        <a:latin typeface="+mj-lt"/>
                        <a:ea typeface="Calibri"/>
                        <a:cs typeface="Times New Roman"/>
                      </a:endParaRPr>
                    </a:p>
                  </a:txBody>
                  <a:tcPr marL="68580" marR="68580" marT="0" marB="0"/>
                </a:tc>
                <a:tc>
                  <a:txBody>
                    <a:bodyPr/>
                    <a:lstStyle/>
                    <a:p>
                      <a:pPr algn="ctr">
                        <a:lnSpc>
                          <a:spcPct val="115000"/>
                        </a:lnSpc>
                        <a:spcAft>
                          <a:spcPts val="0"/>
                        </a:spcAft>
                      </a:pPr>
                      <a:r>
                        <a:rPr lang="es-SV" sz="2400" dirty="0">
                          <a:latin typeface="+mj-lt"/>
                        </a:rPr>
                        <a:t>A</a:t>
                      </a:r>
                      <a:endParaRPr lang="es-SV" sz="2400" dirty="0">
                        <a:latin typeface="+mj-lt"/>
                        <a:ea typeface="Calibri"/>
                        <a:cs typeface="Times New Roman"/>
                      </a:endParaRPr>
                    </a:p>
                  </a:txBody>
                  <a:tcPr marL="68580" marR="68580" marT="0" marB="0"/>
                </a:tc>
                <a:tc>
                  <a:txBody>
                    <a:bodyPr/>
                    <a:lstStyle/>
                    <a:p>
                      <a:pPr algn="ctr">
                        <a:lnSpc>
                          <a:spcPct val="115000"/>
                        </a:lnSpc>
                        <a:spcAft>
                          <a:spcPts val="0"/>
                        </a:spcAft>
                      </a:pPr>
                      <a:r>
                        <a:rPr lang="es-SV" sz="2400">
                          <a:latin typeface="+mj-lt"/>
                        </a:rPr>
                        <a:t>Z</a:t>
                      </a:r>
                      <a:endParaRPr lang="es-SV" sz="2400">
                        <a:latin typeface="+mj-lt"/>
                        <a:ea typeface="Calibri"/>
                        <a:cs typeface="Times New Roman"/>
                      </a:endParaRPr>
                    </a:p>
                  </a:txBody>
                  <a:tcPr marL="68580" marR="68580" marT="0" marB="0"/>
                </a:tc>
                <a:tc>
                  <a:txBody>
                    <a:bodyPr/>
                    <a:lstStyle/>
                    <a:p>
                      <a:pPr algn="ctr">
                        <a:lnSpc>
                          <a:spcPct val="115000"/>
                        </a:lnSpc>
                        <a:spcAft>
                          <a:spcPts val="0"/>
                        </a:spcAft>
                      </a:pPr>
                      <a:r>
                        <a:rPr lang="es-SV" sz="2400" dirty="0">
                          <a:latin typeface="+mj-lt"/>
                        </a:rPr>
                        <a:t>#P</a:t>
                      </a:r>
                      <a:r>
                        <a:rPr lang="es-SV" sz="2400" baseline="30000" dirty="0">
                          <a:latin typeface="+mj-lt"/>
                        </a:rPr>
                        <a:t>+</a:t>
                      </a:r>
                      <a:endParaRPr lang="es-SV" sz="2400" dirty="0">
                        <a:latin typeface="+mj-lt"/>
                        <a:ea typeface="Calibri"/>
                        <a:cs typeface="Times New Roman"/>
                      </a:endParaRPr>
                    </a:p>
                  </a:txBody>
                  <a:tcPr marL="68580" marR="68580" marT="0" marB="0"/>
                </a:tc>
                <a:tc>
                  <a:txBody>
                    <a:bodyPr/>
                    <a:lstStyle/>
                    <a:p>
                      <a:pPr algn="ctr">
                        <a:lnSpc>
                          <a:spcPct val="115000"/>
                        </a:lnSpc>
                        <a:spcAft>
                          <a:spcPts val="0"/>
                        </a:spcAft>
                      </a:pPr>
                      <a:r>
                        <a:rPr lang="es-SV" sz="2400">
                          <a:latin typeface="+mj-lt"/>
                        </a:rPr>
                        <a:t>#e</a:t>
                      </a:r>
                      <a:r>
                        <a:rPr lang="es-SV" sz="2400" baseline="30000">
                          <a:latin typeface="+mj-lt"/>
                        </a:rPr>
                        <a:t>-</a:t>
                      </a:r>
                      <a:endParaRPr lang="es-SV" sz="2400">
                        <a:latin typeface="+mj-lt"/>
                        <a:ea typeface="Calibri"/>
                        <a:cs typeface="Times New Roman"/>
                      </a:endParaRPr>
                    </a:p>
                  </a:txBody>
                  <a:tcPr marL="68580" marR="68580" marT="0" marB="0"/>
                </a:tc>
                <a:tc>
                  <a:txBody>
                    <a:bodyPr/>
                    <a:lstStyle/>
                    <a:p>
                      <a:pPr algn="ctr">
                        <a:lnSpc>
                          <a:spcPct val="115000"/>
                        </a:lnSpc>
                        <a:spcAft>
                          <a:spcPts val="0"/>
                        </a:spcAft>
                      </a:pPr>
                      <a:r>
                        <a:rPr lang="es-SV" sz="2400" dirty="0">
                          <a:latin typeface="+mj-lt"/>
                        </a:rPr>
                        <a:t>#n</a:t>
                      </a:r>
                      <a:r>
                        <a:rPr lang="es-SV" sz="2400" baseline="30000" dirty="0">
                          <a:latin typeface="+mj-lt"/>
                        </a:rPr>
                        <a:t>0</a:t>
                      </a:r>
                      <a:endParaRPr lang="es-SV" sz="2400" dirty="0">
                        <a:latin typeface="+mj-lt"/>
                        <a:ea typeface="Calibri"/>
                        <a:cs typeface="Times New Roman"/>
                      </a:endParaRPr>
                    </a:p>
                  </a:txBody>
                  <a:tcPr marL="68580" marR="68580" marT="0" marB="0"/>
                </a:tc>
                <a:extLst>
                  <a:ext uri="{0D108BD9-81ED-4DB2-BD59-A6C34878D82A}">
                    <a16:rowId xmlns:a16="http://schemas.microsoft.com/office/drawing/2014/main" val="10000"/>
                  </a:ext>
                </a:extLst>
              </a:tr>
              <a:tr h="456433">
                <a:tc>
                  <a:txBody>
                    <a:bodyPr/>
                    <a:lstStyle/>
                    <a:p>
                      <a:pPr algn="ctr">
                        <a:lnSpc>
                          <a:spcPct val="115000"/>
                        </a:lnSpc>
                        <a:spcAft>
                          <a:spcPts val="0"/>
                        </a:spcAft>
                      </a:pPr>
                      <a:r>
                        <a:rPr lang="es-SV" sz="2400">
                          <a:latin typeface="+mj-lt"/>
                        </a:rPr>
                        <a:t>H</a:t>
                      </a:r>
                      <a:r>
                        <a:rPr lang="es-SV" sz="2400" baseline="30000">
                          <a:latin typeface="+mj-lt"/>
                        </a:rPr>
                        <a:t>1</a:t>
                      </a:r>
                      <a:r>
                        <a:rPr lang="es-SV" sz="2400" baseline="-25000">
                          <a:latin typeface="+mj-lt"/>
                        </a:rPr>
                        <a:t>1</a:t>
                      </a:r>
                      <a:endParaRPr lang="es-SV" sz="2400">
                        <a:latin typeface="+mj-lt"/>
                        <a:ea typeface="Calibri"/>
                        <a:cs typeface="Times New Roman"/>
                      </a:endParaRPr>
                    </a:p>
                  </a:txBody>
                  <a:tcPr marL="68580" marR="68580" marT="0" marB="0"/>
                </a:tc>
                <a:tc>
                  <a:txBody>
                    <a:bodyPr/>
                    <a:lstStyle/>
                    <a:p>
                      <a:pPr algn="ctr">
                        <a:lnSpc>
                          <a:spcPct val="115000"/>
                        </a:lnSpc>
                        <a:spcAft>
                          <a:spcPts val="0"/>
                        </a:spcAft>
                      </a:pPr>
                      <a:r>
                        <a:rPr lang="es-SV" sz="2400" dirty="0">
                          <a:latin typeface="+mj-lt"/>
                          <a:ea typeface="Calibri"/>
                          <a:cs typeface="Times New Roman"/>
                        </a:rPr>
                        <a:t>1</a:t>
                      </a:r>
                    </a:p>
                  </a:txBody>
                  <a:tcPr marL="68580" marR="68580" marT="0" marB="0"/>
                </a:tc>
                <a:tc>
                  <a:txBody>
                    <a:bodyPr/>
                    <a:lstStyle/>
                    <a:p>
                      <a:pPr algn="ctr">
                        <a:lnSpc>
                          <a:spcPct val="115000"/>
                        </a:lnSpc>
                        <a:spcAft>
                          <a:spcPts val="0"/>
                        </a:spcAft>
                      </a:pPr>
                      <a:r>
                        <a:rPr lang="es-SV" sz="2400" dirty="0">
                          <a:latin typeface="+mj-lt"/>
                          <a:ea typeface="Calibri"/>
                          <a:cs typeface="Times New Roman"/>
                        </a:rPr>
                        <a:t>1</a:t>
                      </a:r>
                    </a:p>
                  </a:txBody>
                  <a:tcPr marL="68580" marR="68580" marT="0" marB="0"/>
                </a:tc>
                <a:tc>
                  <a:txBody>
                    <a:bodyPr/>
                    <a:lstStyle/>
                    <a:p>
                      <a:pPr algn="ctr">
                        <a:lnSpc>
                          <a:spcPct val="115000"/>
                        </a:lnSpc>
                        <a:spcAft>
                          <a:spcPts val="0"/>
                        </a:spcAft>
                      </a:pPr>
                      <a:r>
                        <a:rPr lang="es-SV" sz="2400" dirty="0">
                          <a:latin typeface="+mj-lt"/>
                          <a:ea typeface="Calibri"/>
                          <a:cs typeface="Times New Roman"/>
                        </a:rPr>
                        <a:t>1</a:t>
                      </a:r>
                    </a:p>
                  </a:txBody>
                  <a:tcPr marL="68580" marR="68580" marT="0" marB="0"/>
                </a:tc>
                <a:tc>
                  <a:txBody>
                    <a:bodyPr/>
                    <a:lstStyle/>
                    <a:p>
                      <a:pPr algn="ctr">
                        <a:lnSpc>
                          <a:spcPct val="115000"/>
                        </a:lnSpc>
                        <a:spcAft>
                          <a:spcPts val="0"/>
                        </a:spcAft>
                      </a:pPr>
                      <a:r>
                        <a:rPr lang="es-SV" sz="2400" dirty="0">
                          <a:latin typeface="+mj-lt"/>
                          <a:ea typeface="Calibri"/>
                          <a:cs typeface="Times New Roman"/>
                        </a:rPr>
                        <a:t>1</a:t>
                      </a:r>
                    </a:p>
                  </a:txBody>
                  <a:tcPr marL="68580" marR="68580" marT="0" marB="0"/>
                </a:tc>
                <a:tc>
                  <a:txBody>
                    <a:bodyPr/>
                    <a:lstStyle/>
                    <a:p>
                      <a:pPr algn="ctr">
                        <a:lnSpc>
                          <a:spcPct val="115000"/>
                        </a:lnSpc>
                        <a:spcAft>
                          <a:spcPts val="0"/>
                        </a:spcAft>
                      </a:pPr>
                      <a:r>
                        <a:rPr lang="es-SV" sz="2400" dirty="0">
                          <a:latin typeface="+mj-lt"/>
                          <a:ea typeface="Calibri"/>
                          <a:cs typeface="Times New Roman"/>
                        </a:rPr>
                        <a:t>0</a:t>
                      </a:r>
                    </a:p>
                  </a:txBody>
                  <a:tcPr marL="68580" marR="68580" marT="0" marB="0"/>
                </a:tc>
                <a:extLst>
                  <a:ext uri="{0D108BD9-81ED-4DB2-BD59-A6C34878D82A}">
                    <a16:rowId xmlns:a16="http://schemas.microsoft.com/office/drawing/2014/main" val="10001"/>
                  </a:ext>
                </a:extLst>
              </a:tr>
              <a:tr h="456433">
                <a:tc>
                  <a:txBody>
                    <a:bodyPr/>
                    <a:lstStyle/>
                    <a:p>
                      <a:pPr algn="ctr">
                        <a:lnSpc>
                          <a:spcPct val="115000"/>
                        </a:lnSpc>
                        <a:spcAft>
                          <a:spcPts val="0"/>
                        </a:spcAft>
                      </a:pPr>
                      <a:r>
                        <a:rPr lang="es-SV" sz="2400">
                          <a:latin typeface="+mj-lt"/>
                        </a:rPr>
                        <a:t>H</a:t>
                      </a:r>
                      <a:r>
                        <a:rPr lang="es-SV" sz="2400" baseline="30000">
                          <a:latin typeface="+mj-lt"/>
                        </a:rPr>
                        <a:t>2</a:t>
                      </a:r>
                      <a:r>
                        <a:rPr lang="es-SV" sz="2400" baseline="-25000">
                          <a:latin typeface="+mj-lt"/>
                        </a:rPr>
                        <a:t>1</a:t>
                      </a:r>
                      <a:endParaRPr lang="es-SV" sz="2400">
                        <a:latin typeface="+mj-lt"/>
                        <a:ea typeface="Calibri"/>
                        <a:cs typeface="Times New Roman"/>
                      </a:endParaRPr>
                    </a:p>
                  </a:txBody>
                  <a:tcPr marL="68580" marR="68580" marT="0" marB="0"/>
                </a:tc>
                <a:tc>
                  <a:txBody>
                    <a:bodyPr/>
                    <a:lstStyle/>
                    <a:p>
                      <a:pPr algn="ctr">
                        <a:lnSpc>
                          <a:spcPct val="115000"/>
                        </a:lnSpc>
                        <a:spcAft>
                          <a:spcPts val="0"/>
                        </a:spcAft>
                      </a:pPr>
                      <a:r>
                        <a:rPr lang="es-SV" sz="2400" dirty="0">
                          <a:latin typeface="+mj-lt"/>
                          <a:ea typeface="Calibri"/>
                          <a:cs typeface="Times New Roman"/>
                        </a:rPr>
                        <a:t>2</a:t>
                      </a:r>
                    </a:p>
                  </a:txBody>
                  <a:tcPr marL="68580" marR="68580" marT="0" marB="0"/>
                </a:tc>
                <a:tc>
                  <a:txBody>
                    <a:bodyPr/>
                    <a:lstStyle/>
                    <a:p>
                      <a:pPr algn="ctr">
                        <a:lnSpc>
                          <a:spcPct val="115000"/>
                        </a:lnSpc>
                        <a:spcAft>
                          <a:spcPts val="0"/>
                        </a:spcAft>
                      </a:pPr>
                      <a:r>
                        <a:rPr lang="es-SV" sz="2400" dirty="0">
                          <a:latin typeface="+mj-lt"/>
                          <a:ea typeface="Calibri"/>
                          <a:cs typeface="Times New Roman"/>
                        </a:rPr>
                        <a:t>1</a:t>
                      </a:r>
                    </a:p>
                  </a:txBody>
                  <a:tcPr marL="68580" marR="68580" marT="0" marB="0"/>
                </a:tc>
                <a:tc>
                  <a:txBody>
                    <a:bodyPr/>
                    <a:lstStyle/>
                    <a:p>
                      <a:pPr algn="ctr">
                        <a:lnSpc>
                          <a:spcPct val="115000"/>
                        </a:lnSpc>
                        <a:spcAft>
                          <a:spcPts val="0"/>
                        </a:spcAft>
                      </a:pPr>
                      <a:r>
                        <a:rPr lang="es-SV" sz="2400" dirty="0">
                          <a:latin typeface="+mj-lt"/>
                          <a:ea typeface="Calibri"/>
                          <a:cs typeface="Times New Roman"/>
                        </a:rPr>
                        <a:t>1</a:t>
                      </a:r>
                    </a:p>
                  </a:txBody>
                  <a:tcPr marL="68580" marR="68580" marT="0" marB="0"/>
                </a:tc>
                <a:tc>
                  <a:txBody>
                    <a:bodyPr/>
                    <a:lstStyle/>
                    <a:p>
                      <a:pPr algn="ctr">
                        <a:lnSpc>
                          <a:spcPct val="115000"/>
                        </a:lnSpc>
                        <a:spcAft>
                          <a:spcPts val="0"/>
                        </a:spcAft>
                      </a:pPr>
                      <a:r>
                        <a:rPr lang="es-SV" sz="2400" dirty="0">
                          <a:latin typeface="+mj-lt"/>
                          <a:ea typeface="Calibri"/>
                          <a:cs typeface="Times New Roman"/>
                        </a:rPr>
                        <a:t>1</a:t>
                      </a:r>
                    </a:p>
                  </a:txBody>
                  <a:tcPr marL="68580" marR="68580" marT="0" marB="0"/>
                </a:tc>
                <a:tc>
                  <a:txBody>
                    <a:bodyPr/>
                    <a:lstStyle/>
                    <a:p>
                      <a:pPr algn="ctr">
                        <a:lnSpc>
                          <a:spcPct val="115000"/>
                        </a:lnSpc>
                        <a:spcAft>
                          <a:spcPts val="0"/>
                        </a:spcAft>
                      </a:pPr>
                      <a:r>
                        <a:rPr lang="es-SV" sz="2400" dirty="0">
                          <a:latin typeface="+mj-lt"/>
                          <a:ea typeface="Calibri"/>
                          <a:cs typeface="Times New Roman"/>
                        </a:rPr>
                        <a:t>1</a:t>
                      </a:r>
                    </a:p>
                  </a:txBody>
                  <a:tcPr marL="68580" marR="68580" marT="0" marB="0"/>
                </a:tc>
                <a:extLst>
                  <a:ext uri="{0D108BD9-81ED-4DB2-BD59-A6C34878D82A}">
                    <a16:rowId xmlns:a16="http://schemas.microsoft.com/office/drawing/2014/main" val="10002"/>
                  </a:ext>
                </a:extLst>
              </a:tr>
              <a:tr h="456433">
                <a:tc>
                  <a:txBody>
                    <a:bodyPr/>
                    <a:lstStyle/>
                    <a:p>
                      <a:pPr algn="ctr">
                        <a:lnSpc>
                          <a:spcPct val="115000"/>
                        </a:lnSpc>
                        <a:spcAft>
                          <a:spcPts val="0"/>
                        </a:spcAft>
                      </a:pPr>
                      <a:r>
                        <a:rPr lang="es-SV" sz="2400">
                          <a:latin typeface="+mj-lt"/>
                        </a:rPr>
                        <a:t>H</a:t>
                      </a:r>
                      <a:r>
                        <a:rPr lang="es-SV" sz="2400" baseline="30000">
                          <a:latin typeface="+mj-lt"/>
                        </a:rPr>
                        <a:t>3</a:t>
                      </a:r>
                      <a:r>
                        <a:rPr lang="es-SV" sz="2400" baseline="-25000">
                          <a:latin typeface="+mj-lt"/>
                        </a:rPr>
                        <a:t>1</a:t>
                      </a:r>
                      <a:endParaRPr lang="es-SV" sz="2400">
                        <a:latin typeface="+mj-lt"/>
                        <a:ea typeface="Calibri"/>
                        <a:cs typeface="Times New Roman"/>
                      </a:endParaRPr>
                    </a:p>
                  </a:txBody>
                  <a:tcPr marL="68580" marR="68580" marT="0" marB="0"/>
                </a:tc>
                <a:tc>
                  <a:txBody>
                    <a:bodyPr/>
                    <a:lstStyle/>
                    <a:p>
                      <a:pPr algn="ctr">
                        <a:lnSpc>
                          <a:spcPct val="115000"/>
                        </a:lnSpc>
                        <a:spcAft>
                          <a:spcPts val="0"/>
                        </a:spcAft>
                      </a:pPr>
                      <a:r>
                        <a:rPr lang="es-SV" sz="2400" dirty="0">
                          <a:latin typeface="+mj-lt"/>
                          <a:ea typeface="Calibri"/>
                          <a:cs typeface="Times New Roman"/>
                        </a:rPr>
                        <a:t>3</a:t>
                      </a:r>
                    </a:p>
                  </a:txBody>
                  <a:tcPr marL="68580" marR="68580" marT="0" marB="0"/>
                </a:tc>
                <a:tc>
                  <a:txBody>
                    <a:bodyPr/>
                    <a:lstStyle/>
                    <a:p>
                      <a:pPr algn="ctr">
                        <a:lnSpc>
                          <a:spcPct val="115000"/>
                        </a:lnSpc>
                        <a:spcAft>
                          <a:spcPts val="0"/>
                        </a:spcAft>
                      </a:pPr>
                      <a:r>
                        <a:rPr lang="es-SV" sz="2400" dirty="0">
                          <a:latin typeface="+mj-lt"/>
                          <a:ea typeface="Calibri"/>
                          <a:cs typeface="Times New Roman"/>
                        </a:rPr>
                        <a:t>1</a:t>
                      </a:r>
                    </a:p>
                  </a:txBody>
                  <a:tcPr marL="68580" marR="68580" marT="0" marB="0"/>
                </a:tc>
                <a:tc>
                  <a:txBody>
                    <a:bodyPr/>
                    <a:lstStyle/>
                    <a:p>
                      <a:pPr algn="ctr">
                        <a:lnSpc>
                          <a:spcPct val="115000"/>
                        </a:lnSpc>
                        <a:spcAft>
                          <a:spcPts val="0"/>
                        </a:spcAft>
                      </a:pPr>
                      <a:r>
                        <a:rPr lang="es-SV" sz="2400" dirty="0">
                          <a:latin typeface="+mj-lt"/>
                          <a:ea typeface="Calibri"/>
                          <a:cs typeface="Times New Roman"/>
                        </a:rPr>
                        <a:t>1</a:t>
                      </a:r>
                    </a:p>
                  </a:txBody>
                  <a:tcPr marL="68580" marR="68580" marT="0" marB="0"/>
                </a:tc>
                <a:tc>
                  <a:txBody>
                    <a:bodyPr/>
                    <a:lstStyle/>
                    <a:p>
                      <a:pPr algn="ctr">
                        <a:lnSpc>
                          <a:spcPct val="115000"/>
                        </a:lnSpc>
                        <a:spcAft>
                          <a:spcPts val="0"/>
                        </a:spcAft>
                      </a:pPr>
                      <a:r>
                        <a:rPr lang="es-SV" sz="2400" dirty="0">
                          <a:latin typeface="+mj-lt"/>
                          <a:ea typeface="Calibri"/>
                          <a:cs typeface="Times New Roman"/>
                        </a:rPr>
                        <a:t>1</a:t>
                      </a:r>
                    </a:p>
                  </a:txBody>
                  <a:tcPr marL="68580" marR="68580" marT="0" marB="0"/>
                </a:tc>
                <a:tc>
                  <a:txBody>
                    <a:bodyPr/>
                    <a:lstStyle/>
                    <a:p>
                      <a:pPr algn="ctr">
                        <a:lnSpc>
                          <a:spcPct val="115000"/>
                        </a:lnSpc>
                        <a:spcAft>
                          <a:spcPts val="0"/>
                        </a:spcAft>
                      </a:pPr>
                      <a:r>
                        <a:rPr lang="es-SV" sz="2400" dirty="0">
                          <a:latin typeface="+mj-lt"/>
                          <a:ea typeface="Calibri"/>
                          <a:cs typeface="Times New Roman"/>
                        </a:rPr>
                        <a:t>2</a:t>
                      </a: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963381056"/>
              </p:ext>
            </p:extLst>
          </p:nvPr>
        </p:nvGraphicFramePr>
        <p:xfrm>
          <a:off x="467545" y="1772816"/>
          <a:ext cx="8280919" cy="2335037"/>
        </p:xfrm>
        <a:graphic>
          <a:graphicData uri="http://schemas.openxmlformats.org/drawingml/2006/table">
            <a:tbl>
              <a:tblPr>
                <a:tableStyleId>{BC89EF96-8CEA-46FF-86C4-4CE0E7609802}</a:tableStyleId>
              </a:tblPr>
              <a:tblGrid>
                <a:gridCol w="2134013">
                  <a:extLst>
                    <a:ext uri="{9D8B030D-6E8A-4147-A177-3AD203B41FA5}">
                      <a16:colId xmlns:a16="http://schemas.microsoft.com/office/drawing/2014/main" val="20000"/>
                    </a:ext>
                  </a:extLst>
                </a:gridCol>
                <a:gridCol w="1234666">
                  <a:extLst>
                    <a:ext uri="{9D8B030D-6E8A-4147-A177-3AD203B41FA5}">
                      <a16:colId xmlns:a16="http://schemas.microsoft.com/office/drawing/2014/main" val="20001"/>
                    </a:ext>
                  </a:extLst>
                </a:gridCol>
                <a:gridCol w="1239222">
                  <a:extLst>
                    <a:ext uri="{9D8B030D-6E8A-4147-A177-3AD203B41FA5}">
                      <a16:colId xmlns:a16="http://schemas.microsoft.com/office/drawing/2014/main" val="20002"/>
                    </a:ext>
                  </a:extLst>
                </a:gridCol>
                <a:gridCol w="1214621">
                  <a:extLst>
                    <a:ext uri="{9D8B030D-6E8A-4147-A177-3AD203B41FA5}">
                      <a16:colId xmlns:a16="http://schemas.microsoft.com/office/drawing/2014/main" val="20003"/>
                    </a:ext>
                  </a:extLst>
                </a:gridCol>
                <a:gridCol w="1219175">
                  <a:extLst>
                    <a:ext uri="{9D8B030D-6E8A-4147-A177-3AD203B41FA5}">
                      <a16:colId xmlns:a16="http://schemas.microsoft.com/office/drawing/2014/main" val="20004"/>
                    </a:ext>
                  </a:extLst>
                </a:gridCol>
                <a:gridCol w="1239222">
                  <a:extLst>
                    <a:ext uri="{9D8B030D-6E8A-4147-A177-3AD203B41FA5}">
                      <a16:colId xmlns:a16="http://schemas.microsoft.com/office/drawing/2014/main" val="20005"/>
                    </a:ext>
                  </a:extLst>
                </a:gridCol>
              </a:tblGrid>
              <a:tr h="510439">
                <a:tc>
                  <a:txBody>
                    <a:bodyPr/>
                    <a:lstStyle/>
                    <a:p>
                      <a:pPr algn="ctr">
                        <a:lnSpc>
                          <a:spcPct val="115000"/>
                        </a:lnSpc>
                        <a:spcAft>
                          <a:spcPts val="0"/>
                        </a:spcAft>
                      </a:pPr>
                      <a:r>
                        <a:rPr lang="es-SV" sz="2400" dirty="0"/>
                        <a:t>Isótopo/</a:t>
                      </a:r>
                    </a:p>
                    <a:p>
                      <a:pPr algn="ctr">
                        <a:lnSpc>
                          <a:spcPct val="115000"/>
                        </a:lnSpc>
                        <a:spcAft>
                          <a:spcPts val="0"/>
                        </a:spcAft>
                      </a:pPr>
                      <a:r>
                        <a:rPr lang="es-SV" sz="2400" dirty="0"/>
                        <a:t>Propiedad</a:t>
                      </a:r>
                      <a:endParaRPr lang="es-SV" sz="2400" dirty="0">
                        <a:latin typeface="+mj-lt"/>
                        <a:ea typeface="Calibri"/>
                        <a:cs typeface="Times New Roman"/>
                      </a:endParaRPr>
                    </a:p>
                  </a:txBody>
                  <a:tcPr marL="68580" marR="68580" marT="0" marB="0"/>
                </a:tc>
                <a:tc>
                  <a:txBody>
                    <a:bodyPr/>
                    <a:lstStyle/>
                    <a:p>
                      <a:pPr algn="ctr">
                        <a:lnSpc>
                          <a:spcPct val="115000"/>
                        </a:lnSpc>
                        <a:spcAft>
                          <a:spcPts val="0"/>
                        </a:spcAft>
                      </a:pPr>
                      <a:r>
                        <a:rPr lang="es-SV" sz="2400"/>
                        <a:t>#e</a:t>
                      </a:r>
                      <a:r>
                        <a:rPr lang="es-SV" sz="2400" baseline="30000"/>
                        <a:t>-</a:t>
                      </a:r>
                      <a:endParaRPr lang="es-SV" sz="2400">
                        <a:latin typeface="+mj-lt"/>
                        <a:ea typeface="Calibri"/>
                        <a:cs typeface="Times New Roman"/>
                      </a:endParaRPr>
                    </a:p>
                  </a:txBody>
                  <a:tcPr marL="68580" marR="68580" marT="0" marB="0"/>
                </a:tc>
                <a:tc>
                  <a:txBody>
                    <a:bodyPr/>
                    <a:lstStyle/>
                    <a:p>
                      <a:pPr algn="ctr">
                        <a:lnSpc>
                          <a:spcPct val="115000"/>
                        </a:lnSpc>
                        <a:spcAft>
                          <a:spcPts val="0"/>
                        </a:spcAft>
                      </a:pPr>
                      <a:r>
                        <a:rPr lang="es-SV" sz="2400"/>
                        <a:t>#n</a:t>
                      </a:r>
                      <a:r>
                        <a:rPr lang="es-SV" sz="2400" baseline="30000"/>
                        <a:t>0</a:t>
                      </a:r>
                      <a:endParaRPr lang="es-SV" sz="2400">
                        <a:latin typeface="+mj-lt"/>
                        <a:ea typeface="Calibri"/>
                        <a:cs typeface="Times New Roman"/>
                      </a:endParaRPr>
                    </a:p>
                  </a:txBody>
                  <a:tcPr marL="68580" marR="68580" marT="0" marB="0"/>
                </a:tc>
                <a:tc>
                  <a:txBody>
                    <a:bodyPr/>
                    <a:lstStyle/>
                    <a:p>
                      <a:pPr algn="ctr">
                        <a:lnSpc>
                          <a:spcPct val="115000"/>
                        </a:lnSpc>
                        <a:spcAft>
                          <a:spcPts val="0"/>
                        </a:spcAft>
                      </a:pPr>
                      <a:r>
                        <a:rPr lang="es-SV" sz="2400"/>
                        <a:t>Z</a:t>
                      </a:r>
                      <a:endParaRPr lang="es-SV" sz="2400">
                        <a:latin typeface="+mj-lt"/>
                        <a:ea typeface="Calibri"/>
                        <a:cs typeface="Times New Roman"/>
                      </a:endParaRPr>
                    </a:p>
                  </a:txBody>
                  <a:tcPr marL="68580" marR="68580" marT="0" marB="0"/>
                </a:tc>
                <a:tc>
                  <a:txBody>
                    <a:bodyPr/>
                    <a:lstStyle/>
                    <a:p>
                      <a:pPr algn="ctr">
                        <a:lnSpc>
                          <a:spcPct val="115000"/>
                        </a:lnSpc>
                        <a:spcAft>
                          <a:spcPts val="0"/>
                        </a:spcAft>
                      </a:pPr>
                      <a:r>
                        <a:rPr lang="es-SV" sz="2400"/>
                        <a:t>A</a:t>
                      </a:r>
                      <a:endParaRPr lang="es-SV" sz="2400">
                        <a:latin typeface="+mj-lt"/>
                        <a:ea typeface="Calibri"/>
                        <a:cs typeface="Times New Roman"/>
                      </a:endParaRPr>
                    </a:p>
                  </a:txBody>
                  <a:tcPr marL="68580" marR="68580" marT="0" marB="0"/>
                </a:tc>
                <a:tc>
                  <a:txBody>
                    <a:bodyPr/>
                    <a:lstStyle/>
                    <a:p>
                      <a:pPr algn="ctr">
                        <a:lnSpc>
                          <a:spcPct val="115000"/>
                        </a:lnSpc>
                        <a:spcAft>
                          <a:spcPts val="0"/>
                        </a:spcAft>
                      </a:pPr>
                      <a:r>
                        <a:rPr lang="es-SV" sz="2400" dirty="0"/>
                        <a:t>#P</a:t>
                      </a:r>
                      <a:r>
                        <a:rPr lang="es-SV" sz="2400" baseline="30000" dirty="0"/>
                        <a:t>+</a:t>
                      </a:r>
                      <a:endParaRPr lang="es-SV" sz="2400" dirty="0">
                        <a:latin typeface="+mj-lt"/>
                        <a:ea typeface="Calibri"/>
                        <a:cs typeface="Times New Roman"/>
                      </a:endParaRPr>
                    </a:p>
                  </a:txBody>
                  <a:tcPr marL="68580" marR="68580" marT="0" marB="0"/>
                </a:tc>
                <a:extLst>
                  <a:ext uri="{0D108BD9-81ED-4DB2-BD59-A6C34878D82A}">
                    <a16:rowId xmlns:a16="http://schemas.microsoft.com/office/drawing/2014/main" val="10000"/>
                  </a:ext>
                </a:extLst>
              </a:tr>
              <a:tr h="510439">
                <a:tc>
                  <a:txBody>
                    <a:bodyPr/>
                    <a:lstStyle/>
                    <a:p>
                      <a:pPr algn="ctr">
                        <a:lnSpc>
                          <a:spcPct val="115000"/>
                        </a:lnSpc>
                        <a:spcAft>
                          <a:spcPts val="0"/>
                        </a:spcAft>
                      </a:pPr>
                      <a:r>
                        <a:rPr lang="es-SV" sz="2400" dirty="0"/>
                        <a:t>C</a:t>
                      </a:r>
                      <a:r>
                        <a:rPr lang="es-SV" sz="2400" baseline="30000" dirty="0"/>
                        <a:t>12</a:t>
                      </a:r>
                      <a:r>
                        <a:rPr lang="es-SV" sz="2400" baseline="-25000" dirty="0"/>
                        <a:t>6</a:t>
                      </a:r>
                      <a:endParaRPr lang="es-SV" sz="2400" dirty="0">
                        <a:latin typeface="+mj-lt"/>
                        <a:ea typeface="Calibri"/>
                        <a:cs typeface="Times New Roman"/>
                      </a:endParaRPr>
                    </a:p>
                  </a:txBody>
                  <a:tcPr marL="68580" marR="68580" marT="0" marB="0"/>
                </a:tc>
                <a:tc>
                  <a:txBody>
                    <a:bodyPr/>
                    <a:lstStyle/>
                    <a:p>
                      <a:pPr algn="ctr">
                        <a:lnSpc>
                          <a:spcPct val="115000"/>
                        </a:lnSpc>
                        <a:spcAft>
                          <a:spcPts val="0"/>
                        </a:spcAft>
                      </a:pPr>
                      <a:r>
                        <a:rPr lang="es-SV" sz="2400" dirty="0">
                          <a:latin typeface="+mj-lt"/>
                          <a:ea typeface="Calibri"/>
                          <a:cs typeface="Times New Roman"/>
                        </a:rPr>
                        <a:t>6</a:t>
                      </a:r>
                    </a:p>
                  </a:txBody>
                  <a:tcPr marL="68580" marR="68580" marT="0" marB="0"/>
                </a:tc>
                <a:tc>
                  <a:txBody>
                    <a:bodyPr/>
                    <a:lstStyle/>
                    <a:p>
                      <a:pPr algn="ctr">
                        <a:lnSpc>
                          <a:spcPct val="115000"/>
                        </a:lnSpc>
                        <a:spcAft>
                          <a:spcPts val="0"/>
                        </a:spcAft>
                      </a:pPr>
                      <a:r>
                        <a:rPr lang="es-SV" sz="2400" dirty="0">
                          <a:latin typeface="+mj-lt"/>
                          <a:ea typeface="Calibri"/>
                          <a:cs typeface="Times New Roman"/>
                        </a:rPr>
                        <a:t>6</a:t>
                      </a:r>
                    </a:p>
                  </a:txBody>
                  <a:tcPr marL="68580" marR="68580" marT="0" marB="0"/>
                </a:tc>
                <a:tc>
                  <a:txBody>
                    <a:bodyPr/>
                    <a:lstStyle/>
                    <a:p>
                      <a:pPr algn="ctr">
                        <a:lnSpc>
                          <a:spcPct val="115000"/>
                        </a:lnSpc>
                        <a:spcAft>
                          <a:spcPts val="0"/>
                        </a:spcAft>
                      </a:pPr>
                      <a:r>
                        <a:rPr lang="es-SV" sz="2400" dirty="0">
                          <a:latin typeface="+mj-lt"/>
                          <a:ea typeface="Calibri"/>
                          <a:cs typeface="Times New Roman"/>
                        </a:rPr>
                        <a:t>6</a:t>
                      </a:r>
                    </a:p>
                  </a:txBody>
                  <a:tcPr marL="68580" marR="68580" marT="0" marB="0"/>
                </a:tc>
                <a:tc>
                  <a:txBody>
                    <a:bodyPr/>
                    <a:lstStyle/>
                    <a:p>
                      <a:pPr algn="ctr">
                        <a:lnSpc>
                          <a:spcPct val="115000"/>
                        </a:lnSpc>
                        <a:spcAft>
                          <a:spcPts val="0"/>
                        </a:spcAft>
                      </a:pPr>
                      <a:r>
                        <a:rPr lang="es-SV" sz="2400" dirty="0">
                          <a:latin typeface="+mj-lt"/>
                          <a:ea typeface="Calibri"/>
                          <a:cs typeface="Times New Roman"/>
                        </a:rPr>
                        <a:t>12</a:t>
                      </a:r>
                    </a:p>
                  </a:txBody>
                  <a:tcPr marL="68580" marR="68580" marT="0" marB="0"/>
                </a:tc>
                <a:tc>
                  <a:txBody>
                    <a:bodyPr/>
                    <a:lstStyle/>
                    <a:p>
                      <a:pPr algn="ctr">
                        <a:lnSpc>
                          <a:spcPct val="115000"/>
                        </a:lnSpc>
                        <a:spcAft>
                          <a:spcPts val="0"/>
                        </a:spcAft>
                      </a:pPr>
                      <a:r>
                        <a:rPr lang="es-SV" sz="2400" dirty="0">
                          <a:latin typeface="+mj-lt"/>
                          <a:ea typeface="Calibri"/>
                          <a:cs typeface="Times New Roman"/>
                        </a:rPr>
                        <a:t>6</a:t>
                      </a:r>
                    </a:p>
                  </a:txBody>
                  <a:tcPr marL="68580" marR="68580" marT="0" marB="0"/>
                </a:tc>
                <a:extLst>
                  <a:ext uri="{0D108BD9-81ED-4DB2-BD59-A6C34878D82A}">
                    <a16:rowId xmlns:a16="http://schemas.microsoft.com/office/drawing/2014/main" val="10001"/>
                  </a:ext>
                </a:extLst>
              </a:tr>
              <a:tr h="510439">
                <a:tc>
                  <a:txBody>
                    <a:bodyPr/>
                    <a:lstStyle/>
                    <a:p>
                      <a:pPr algn="ctr">
                        <a:lnSpc>
                          <a:spcPct val="115000"/>
                        </a:lnSpc>
                        <a:spcAft>
                          <a:spcPts val="0"/>
                        </a:spcAft>
                      </a:pPr>
                      <a:r>
                        <a:rPr lang="es-SV" sz="2400" dirty="0"/>
                        <a:t>C</a:t>
                      </a:r>
                      <a:r>
                        <a:rPr lang="es-SV" sz="2400" baseline="30000" dirty="0"/>
                        <a:t>13</a:t>
                      </a:r>
                      <a:r>
                        <a:rPr lang="es-SV" sz="2400" baseline="-25000" dirty="0"/>
                        <a:t>6</a:t>
                      </a:r>
                      <a:endParaRPr lang="es-SV" sz="2400" dirty="0">
                        <a:latin typeface="+mj-lt"/>
                        <a:ea typeface="Calibri"/>
                        <a:cs typeface="Times New Roman"/>
                      </a:endParaRPr>
                    </a:p>
                  </a:txBody>
                  <a:tcPr marL="68580" marR="68580" marT="0" marB="0"/>
                </a:tc>
                <a:tc>
                  <a:txBody>
                    <a:bodyPr/>
                    <a:lstStyle/>
                    <a:p>
                      <a:pPr algn="ctr">
                        <a:lnSpc>
                          <a:spcPct val="115000"/>
                        </a:lnSpc>
                        <a:spcAft>
                          <a:spcPts val="0"/>
                        </a:spcAft>
                      </a:pPr>
                      <a:r>
                        <a:rPr lang="es-SV" sz="2400" dirty="0">
                          <a:latin typeface="+mj-lt"/>
                          <a:ea typeface="Calibri"/>
                          <a:cs typeface="Times New Roman"/>
                        </a:rPr>
                        <a:t>6</a:t>
                      </a:r>
                    </a:p>
                  </a:txBody>
                  <a:tcPr marL="68580" marR="68580" marT="0" marB="0"/>
                </a:tc>
                <a:tc>
                  <a:txBody>
                    <a:bodyPr/>
                    <a:lstStyle/>
                    <a:p>
                      <a:pPr algn="ctr">
                        <a:lnSpc>
                          <a:spcPct val="115000"/>
                        </a:lnSpc>
                        <a:spcAft>
                          <a:spcPts val="0"/>
                        </a:spcAft>
                      </a:pPr>
                      <a:r>
                        <a:rPr lang="es-SV" sz="2400" dirty="0">
                          <a:latin typeface="+mj-lt"/>
                          <a:ea typeface="Calibri"/>
                          <a:cs typeface="Times New Roman"/>
                        </a:rPr>
                        <a:t>7</a:t>
                      </a:r>
                    </a:p>
                  </a:txBody>
                  <a:tcPr marL="68580" marR="68580" marT="0" marB="0"/>
                </a:tc>
                <a:tc>
                  <a:txBody>
                    <a:bodyPr/>
                    <a:lstStyle/>
                    <a:p>
                      <a:pPr algn="ctr">
                        <a:lnSpc>
                          <a:spcPct val="115000"/>
                        </a:lnSpc>
                        <a:spcAft>
                          <a:spcPts val="0"/>
                        </a:spcAft>
                      </a:pPr>
                      <a:r>
                        <a:rPr lang="es-SV" sz="2400" dirty="0">
                          <a:latin typeface="+mj-lt"/>
                          <a:ea typeface="Calibri"/>
                          <a:cs typeface="Times New Roman"/>
                        </a:rPr>
                        <a:t>6</a:t>
                      </a:r>
                    </a:p>
                  </a:txBody>
                  <a:tcPr marL="68580" marR="68580" marT="0" marB="0"/>
                </a:tc>
                <a:tc>
                  <a:txBody>
                    <a:bodyPr/>
                    <a:lstStyle/>
                    <a:p>
                      <a:pPr algn="ctr">
                        <a:lnSpc>
                          <a:spcPct val="115000"/>
                        </a:lnSpc>
                        <a:spcAft>
                          <a:spcPts val="0"/>
                        </a:spcAft>
                      </a:pPr>
                      <a:r>
                        <a:rPr lang="es-SV" sz="2400" dirty="0">
                          <a:latin typeface="+mj-lt"/>
                          <a:ea typeface="Calibri"/>
                          <a:cs typeface="Times New Roman"/>
                        </a:rPr>
                        <a:t>13</a:t>
                      </a:r>
                    </a:p>
                  </a:txBody>
                  <a:tcPr marL="68580" marR="68580" marT="0" marB="0"/>
                </a:tc>
                <a:tc>
                  <a:txBody>
                    <a:bodyPr/>
                    <a:lstStyle/>
                    <a:p>
                      <a:pPr algn="ctr">
                        <a:lnSpc>
                          <a:spcPct val="115000"/>
                        </a:lnSpc>
                        <a:spcAft>
                          <a:spcPts val="0"/>
                        </a:spcAft>
                      </a:pPr>
                      <a:r>
                        <a:rPr lang="es-SV" sz="2400" dirty="0">
                          <a:latin typeface="+mj-lt"/>
                          <a:ea typeface="Calibri"/>
                          <a:cs typeface="Times New Roman"/>
                        </a:rPr>
                        <a:t>6</a:t>
                      </a:r>
                    </a:p>
                  </a:txBody>
                  <a:tcPr marL="68580" marR="68580" marT="0" marB="0"/>
                </a:tc>
                <a:extLst>
                  <a:ext uri="{0D108BD9-81ED-4DB2-BD59-A6C34878D82A}">
                    <a16:rowId xmlns:a16="http://schemas.microsoft.com/office/drawing/2014/main" val="10002"/>
                  </a:ext>
                </a:extLst>
              </a:tr>
              <a:tr h="510439">
                <a:tc>
                  <a:txBody>
                    <a:bodyPr/>
                    <a:lstStyle/>
                    <a:p>
                      <a:pPr algn="ctr">
                        <a:lnSpc>
                          <a:spcPct val="115000"/>
                        </a:lnSpc>
                        <a:spcAft>
                          <a:spcPts val="0"/>
                        </a:spcAft>
                      </a:pPr>
                      <a:r>
                        <a:rPr lang="es-SV" sz="2400" dirty="0"/>
                        <a:t>C</a:t>
                      </a:r>
                      <a:r>
                        <a:rPr lang="es-SV" sz="2400" baseline="30000" dirty="0"/>
                        <a:t>14 </a:t>
                      </a:r>
                      <a:r>
                        <a:rPr lang="es-SV" sz="2400" baseline="-25000" dirty="0"/>
                        <a:t>6</a:t>
                      </a:r>
                      <a:endParaRPr lang="es-SV" sz="2400" dirty="0">
                        <a:latin typeface="+mj-lt"/>
                        <a:ea typeface="Calibri"/>
                        <a:cs typeface="Times New Roman"/>
                      </a:endParaRPr>
                    </a:p>
                  </a:txBody>
                  <a:tcPr marL="68580" marR="68580" marT="0" marB="0"/>
                </a:tc>
                <a:tc>
                  <a:txBody>
                    <a:bodyPr/>
                    <a:lstStyle/>
                    <a:p>
                      <a:pPr algn="ctr">
                        <a:lnSpc>
                          <a:spcPct val="115000"/>
                        </a:lnSpc>
                        <a:spcAft>
                          <a:spcPts val="0"/>
                        </a:spcAft>
                      </a:pPr>
                      <a:r>
                        <a:rPr lang="es-SV" sz="2400" dirty="0">
                          <a:latin typeface="+mj-lt"/>
                          <a:ea typeface="Calibri"/>
                          <a:cs typeface="Times New Roman"/>
                        </a:rPr>
                        <a:t>6</a:t>
                      </a:r>
                    </a:p>
                  </a:txBody>
                  <a:tcPr marL="68580" marR="68580" marT="0" marB="0"/>
                </a:tc>
                <a:tc>
                  <a:txBody>
                    <a:bodyPr/>
                    <a:lstStyle/>
                    <a:p>
                      <a:pPr algn="ctr">
                        <a:lnSpc>
                          <a:spcPct val="115000"/>
                        </a:lnSpc>
                        <a:spcAft>
                          <a:spcPts val="0"/>
                        </a:spcAft>
                      </a:pPr>
                      <a:r>
                        <a:rPr lang="es-SV" sz="2400" dirty="0">
                          <a:latin typeface="+mj-lt"/>
                          <a:ea typeface="Calibri"/>
                          <a:cs typeface="Times New Roman"/>
                        </a:rPr>
                        <a:t>8</a:t>
                      </a:r>
                    </a:p>
                  </a:txBody>
                  <a:tcPr marL="68580" marR="68580" marT="0" marB="0"/>
                </a:tc>
                <a:tc>
                  <a:txBody>
                    <a:bodyPr/>
                    <a:lstStyle/>
                    <a:p>
                      <a:pPr algn="ctr">
                        <a:lnSpc>
                          <a:spcPct val="115000"/>
                        </a:lnSpc>
                        <a:spcAft>
                          <a:spcPts val="0"/>
                        </a:spcAft>
                      </a:pPr>
                      <a:r>
                        <a:rPr lang="es-SV" sz="2400" dirty="0">
                          <a:latin typeface="+mj-lt"/>
                          <a:ea typeface="Calibri"/>
                          <a:cs typeface="Times New Roman"/>
                        </a:rPr>
                        <a:t>6</a:t>
                      </a:r>
                    </a:p>
                  </a:txBody>
                  <a:tcPr marL="68580" marR="68580" marT="0" marB="0"/>
                </a:tc>
                <a:tc>
                  <a:txBody>
                    <a:bodyPr/>
                    <a:lstStyle/>
                    <a:p>
                      <a:pPr algn="ctr">
                        <a:lnSpc>
                          <a:spcPct val="115000"/>
                        </a:lnSpc>
                        <a:spcAft>
                          <a:spcPts val="0"/>
                        </a:spcAft>
                      </a:pPr>
                      <a:r>
                        <a:rPr lang="es-SV" sz="2400" dirty="0">
                          <a:latin typeface="+mj-lt"/>
                          <a:ea typeface="Calibri"/>
                          <a:cs typeface="Times New Roman"/>
                        </a:rPr>
                        <a:t>14</a:t>
                      </a:r>
                    </a:p>
                  </a:txBody>
                  <a:tcPr marL="68580" marR="68580" marT="0" marB="0"/>
                </a:tc>
                <a:tc>
                  <a:txBody>
                    <a:bodyPr/>
                    <a:lstStyle/>
                    <a:p>
                      <a:pPr algn="ctr">
                        <a:lnSpc>
                          <a:spcPct val="115000"/>
                        </a:lnSpc>
                        <a:spcAft>
                          <a:spcPts val="0"/>
                        </a:spcAft>
                      </a:pPr>
                      <a:r>
                        <a:rPr lang="es-SV" sz="2400" dirty="0">
                          <a:latin typeface="+mj-lt"/>
                          <a:ea typeface="Calibri"/>
                          <a:cs typeface="Times New Roman"/>
                        </a:rPr>
                        <a:t>6</a:t>
                      </a: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551943106"/>
              </p:ext>
            </p:extLst>
          </p:nvPr>
        </p:nvGraphicFramePr>
        <p:xfrm>
          <a:off x="251520" y="1700808"/>
          <a:ext cx="8712967" cy="3672408"/>
        </p:xfrm>
        <a:graphic>
          <a:graphicData uri="http://schemas.openxmlformats.org/drawingml/2006/table">
            <a:tbl>
              <a:tblPr>
                <a:tableStyleId>{073A0DAA-6AF3-43AB-8588-CEC1D06C72B9}</a:tableStyleId>
              </a:tblPr>
              <a:tblGrid>
                <a:gridCol w="1451837">
                  <a:extLst>
                    <a:ext uri="{9D8B030D-6E8A-4147-A177-3AD203B41FA5}">
                      <a16:colId xmlns:a16="http://schemas.microsoft.com/office/drawing/2014/main" val="20000"/>
                    </a:ext>
                  </a:extLst>
                </a:gridCol>
                <a:gridCol w="996435">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gridCol w="1872207">
                  <a:extLst>
                    <a:ext uri="{9D8B030D-6E8A-4147-A177-3AD203B41FA5}">
                      <a16:colId xmlns:a16="http://schemas.microsoft.com/office/drawing/2014/main" val="20005"/>
                    </a:ext>
                  </a:extLst>
                </a:gridCol>
              </a:tblGrid>
              <a:tr h="612068">
                <a:tc>
                  <a:txBody>
                    <a:bodyPr/>
                    <a:lstStyle/>
                    <a:p>
                      <a:pPr algn="ctr">
                        <a:lnSpc>
                          <a:spcPct val="115000"/>
                        </a:lnSpc>
                        <a:spcAft>
                          <a:spcPts val="0"/>
                        </a:spcAft>
                      </a:pPr>
                      <a:r>
                        <a:rPr lang="es-ES_tradnl" sz="2000" dirty="0"/>
                        <a:t>ELEMENTO</a:t>
                      </a:r>
                      <a:endParaRPr lang="es-SV" sz="2000" dirty="0">
                        <a:latin typeface="+mj-lt"/>
                        <a:ea typeface="Calibri"/>
                        <a:cs typeface="Times New Roman"/>
                      </a:endParaRPr>
                    </a:p>
                  </a:txBody>
                  <a:tcPr marL="68580" marR="68580" marT="0" marB="0"/>
                </a:tc>
                <a:tc>
                  <a:txBody>
                    <a:bodyPr/>
                    <a:lstStyle/>
                    <a:p>
                      <a:pPr algn="ctr">
                        <a:lnSpc>
                          <a:spcPct val="115000"/>
                        </a:lnSpc>
                        <a:spcAft>
                          <a:spcPts val="0"/>
                        </a:spcAft>
                      </a:pPr>
                      <a:r>
                        <a:rPr lang="es-ES_tradnl" sz="2000"/>
                        <a:t>Z</a:t>
                      </a:r>
                      <a:endParaRPr lang="es-SV" sz="2000">
                        <a:latin typeface="+mj-lt"/>
                        <a:ea typeface="Calibri"/>
                        <a:cs typeface="Times New Roman"/>
                      </a:endParaRPr>
                    </a:p>
                  </a:txBody>
                  <a:tcPr marL="68580" marR="68580" marT="0" marB="0"/>
                </a:tc>
                <a:tc>
                  <a:txBody>
                    <a:bodyPr/>
                    <a:lstStyle/>
                    <a:p>
                      <a:pPr algn="ctr">
                        <a:lnSpc>
                          <a:spcPct val="115000"/>
                        </a:lnSpc>
                        <a:spcAft>
                          <a:spcPts val="0"/>
                        </a:spcAft>
                      </a:pPr>
                      <a:r>
                        <a:rPr lang="es-ES_tradnl" sz="2000"/>
                        <a:t>A</a:t>
                      </a:r>
                      <a:endParaRPr lang="es-SV" sz="2000">
                        <a:latin typeface="+mj-lt"/>
                        <a:ea typeface="Calibri"/>
                        <a:cs typeface="Times New Roman"/>
                      </a:endParaRPr>
                    </a:p>
                  </a:txBody>
                  <a:tcPr marL="68580" marR="68580" marT="0" marB="0"/>
                </a:tc>
                <a:tc>
                  <a:txBody>
                    <a:bodyPr/>
                    <a:lstStyle/>
                    <a:p>
                      <a:pPr algn="ctr">
                        <a:lnSpc>
                          <a:spcPct val="115000"/>
                        </a:lnSpc>
                        <a:spcAft>
                          <a:spcPts val="0"/>
                        </a:spcAft>
                      </a:pPr>
                      <a:r>
                        <a:rPr lang="es-ES_tradnl" sz="2000"/>
                        <a:t>PROTONES</a:t>
                      </a:r>
                      <a:endParaRPr lang="es-SV" sz="2000">
                        <a:latin typeface="+mj-lt"/>
                        <a:ea typeface="Calibri"/>
                        <a:cs typeface="Times New Roman"/>
                      </a:endParaRPr>
                    </a:p>
                  </a:txBody>
                  <a:tcPr marL="68580" marR="68580" marT="0" marB="0"/>
                </a:tc>
                <a:tc>
                  <a:txBody>
                    <a:bodyPr/>
                    <a:lstStyle/>
                    <a:p>
                      <a:pPr algn="ctr">
                        <a:lnSpc>
                          <a:spcPct val="115000"/>
                        </a:lnSpc>
                        <a:spcAft>
                          <a:spcPts val="0"/>
                        </a:spcAft>
                      </a:pPr>
                      <a:r>
                        <a:rPr lang="es-ES_tradnl" sz="2000"/>
                        <a:t>NEUTRONES</a:t>
                      </a:r>
                      <a:endParaRPr lang="es-SV" sz="2000">
                        <a:latin typeface="+mj-lt"/>
                        <a:ea typeface="Calibri"/>
                        <a:cs typeface="Times New Roman"/>
                      </a:endParaRPr>
                    </a:p>
                  </a:txBody>
                  <a:tcPr marL="68580" marR="68580" marT="0" marB="0"/>
                </a:tc>
                <a:tc>
                  <a:txBody>
                    <a:bodyPr/>
                    <a:lstStyle/>
                    <a:p>
                      <a:pPr algn="ctr">
                        <a:lnSpc>
                          <a:spcPct val="115000"/>
                        </a:lnSpc>
                        <a:spcAft>
                          <a:spcPts val="0"/>
                        </a:spcAft>
                      </a:pPr>
                      <a:r>
                        <a:rPr lang="es-ES_tradnl" sz="2000"/>
                        <a:t>ELECTRONES</a:t>
                      </a:r>
                      <a:endParaRPr lang="es-SV" sz="2000">
                        <a:latin typeface="+mj-lt"/>
                        <a:ea typeface="Calibri"/>
                        <a:cs typeface="Times New Roman"/>
                      </a:endParaRPr>
                    </a:p>
                  </a:txBody>
                  <a:tcPr marL="68580" marR="68580" marT="0" marB="0"/>
                </a:tc>
                <a:extLst>
                  <a:ext uri="{0D108BD9-81ED-4DB2-BD59-A6C34878D82A}">
                    <a16:rowId xmlns:a16="http://schemas.microsoft.com/office/drawing/2014/main" val="10000"/>
                  </a:ext>
                </a:extLst>
              </a:tr>
              <a:tr h="612068">
                <a:tc>
                  <a:txBody>
                    <a:bodyPr/>
                    <a:lstStyle/>
                    <a:p>
                      <a:pPr algn="ctr">
                        <a:lnSpc>
                          <a:spcPct val="115000"/>
                        </a:lnSpc>
                        <a:spcAft>
                          <a:spcPts val="0"/>
                        </a:spcAft>
                      </a:pPr>
                      <a:r>
                        <a:rPr lang="es-ES_tradnl" sz="2000" baseline="30000" dirty="0"/>
                        <a:t>40</a:t>
                      </a:r>
                      <a:r>
                        <a:rPr lang="es-ES_tradnl" sz="2000" baseline="-25000" dirty="0"/>
                        <a:t>20</a:t>
                      </a:r>
                      <a:r>
                        <a:rPr lang="es-ES_tradnl" sz="2000" dirty="0"/>
                        <a:t>Ca</a:t>
                      </a:r>
                      <a:r>
                        <a:rPr lang="es-ES_tradnl" sz="2000" baseline="30000" dirty="0"/>
                        <a:t>+2</a:t>
                      </a:r>
                      <a:endParaRPr lang="es-SV" sz="2000" dirty="0">
                        <a:latin typeface="+mj-lt"/>
                        <a:ea typeface="Calibri"/>
                        <a:cs typeface="Times New Roman"/>
                      </a:endParaRP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20</a:t>
                      </a: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40</a:t>
                      </a: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20</a:t>
                      </a: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40-20=20</a:t>
                      </a:r>
                    </a:p>
                  </a:txBody>
                  <a:tcPr marL="68580" marR="68580" marT="0" marB="0"/>
                </a:tc>
                <a:tc>
                  <a:txBody>
                    <a:bodyPr/>
                    <a:lstStyle/>
                    <a:p>
                      <a:pPr algn="ctr">
                        <a:lnSpc>
                          <a:spcPct val="115000"/>
                        </a:lnSpc>
                        <a:spcAft>
                          <a:spcPts val="0"/>
                        </a:spcAft>
                      </a:pPr>
                      <a:r>
                        <a:rPr lang="es-ES_tradnl" sz="2000"/>
                        <a:t>18</a:t>
                      </a:r>
                      <a:endParaRPr lang="es-SV" sz="2000">
                        <a:latin typeface="+mj-lt"/>
                        <a:ea typeface="Calibri"/>
                        <a:cs typeface="Times New Roman"/>
                      </a:endParaRPr>
                    </a:p>
                  </a:txBody>
                  <a:tcPr marL="68580" marR="68580" marT="0" marB="0"/>
                </a:tc>
                <a:extLst>
                  <a:ext uri="{0D108BD9-81ED-4DB2-BD59-A6C34878D82A}">
                    <a16:rowId xmlns:a16="http://schemas.microsoft.com/office/drawing/2014/main" val="10001"/>
                  </a:ext>
                </a:extLst>
              </a:tr>
              <a:tr h="612068">
                <a:tc>
                  <a:txBody>
                    <a:bodyPr/>
                    <a:lstStyle/>
                    <a:p>
                      <a:pPr algn="ctr">
                        <a:lnSpc>
                          <a:spcPct val="115000"/>
                        </a:lnSpc>
                        <a:spcAft>
                          <a:spcPts val="0"/>
                        </a:spcAft>
                      </a:pPr>
                      <a:r>
                        <a:rPr lang="es-ES_tradnl" sz="2000" baseline="30000"/>
                        <a:t>103 </a:t>
                      </a:r>
                      <a:r>
                        <a:rPr lang="es-ES_tradnl" sz="2000" baseline="-25000"/>
                        <a:t>47</a:t>
                      </a:r>
                      <a:r>
                        <a:rPr lang="es-ES_tradnl" sz="2000"/>
                        <a:t>Ag</a:t>
                      </a:r>
                      <a:r>
                        <a:rPr lang="es-ES_tradnl" sz="2000" baseline="30000"/>
                        <a:t>+1</a:t>
                      </a:r>
                      <a:endParaRPr lang="es-SV" sz="2000">
                        <a:latin typeface="+mj-lt"/>
                        <a:ea typeface="Calibri"/>
                        <a:cs typeface="Times New Roman"/>
                      </a:endParaRP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47</a:t>
                      </a: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103</a:t>
                      </a: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47</a:t>
                      </a:r>
                    </a:p>
                  </a:txBody>
                  <a:tcPr marL="68580" marR="68580" marT="0" marB="0"/>
                </a:tc>
                <a:tc>
                  <a:txBody>
                    <a:bodyPr/>
                    <a:lstStyle/>
                    <a:p>
                      <a:pPr algn="ctr">
                        <a:lnSpc>
                          <a:spcPct val="115000"/>
                        </a:lnSpc>
                        <a:spcAft>
                          <a:spcPts val="0"/>
                        </a:spcAft>
                      </a:pPr>
                      <a:r>
                        <a:rPr lang="es-SV" sz="2000" dirty="0">
                          <a:latin typeface="+mj-lt"/>
                          <a:ea typeface="Calibri"/>
                          <a:cs typeface="Times New Roman"/>
                        </a:rPr>
                        <a:t>56</a:t>
                      </a: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46</a:t>
                      </a:r>
                    </a:p>
                  </a:txBody>
                  <a:tcPr marL="68580" marR="68580" marT="0" marB="0"/>
                </a:tc>
                <a:extLst>
                  <a:ext uri="{0D108BD9-81ED-4DB2-BD59-A6C34878D82A}">
                    <a16:rowId xmlns:a16="http://schemas.microsoft.com/office/drawing/2014/main" val="10002"/>
                  </a:ext>
                </a:extLst>
              </a:tr>
              <a:tr h="612068">
                <a:tc>
                  <a:txBody>
                    <a:bodyPr/>
                    <a:lstStyle/>
                    <a:p>
                      <a:pPr algn="ctr">
                        <a:lnSpc>
                          <a:spcPct val="115000"/>
                        </a:lnSpc>
                        <a:spcAft>
                          <a:spcPts val="0"/>
                        </a:spcAft>
                      </a:pPr>
                      <a:r>
                        <a:rPr lang="es-ES_tradnl" sz="2000" baseline="30000"/>
                        <a:t>27</a:t>
                      </a:r>
                      <a:r>
                        <a:rPr lang="es-ES_tradnl" sz="2000" baseline="-25000"/>
                        <a:t>13</a:t>
                      </a:r>
                      <a:r>
                        <a:rPr lang="es-ES_tradnl" sz="2000"/>
                        <a:t>Al</a:t>
                      </a:r>
                      <a:r>
                        <a:rPr lang="es-ES_tradnl" sz="2000" baseline="30000"/>
                        <a:t>+3</a:t>
                      </a:r>
                      <a:endParaRPr lang="es-SV" sz="2000">
                        <a:latin typeface="+mj-lt"/>
                        <a:ea typeface="Calibri"/>
                        <a:cs typeface="Times New Roman"/>
                      </a:endParaRP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13</a:t>
                      </a: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27</a:t>
                      </a:r>
                    </a:p>
                  </a:txBody>
                  <a:tcPr marL="68580" marR="68580" marT="0" marB="0"/>
                </a:tc>
                <a:tc>
                  <a:txBody>
                    <a:bodyPr/>
                    <a:lstStyle/>
                    <a:p>
                      <a:pPr algn="ctr">
                        <a:lnSpc>
                          <a:spcPct val="115000"/>
                        </a:lnSpc>
                        <a:spcAft>
                          <a:spcPts val="0"/>
                        </a:spcAft>
                      </a:pPr>
                      <a:r>
                        <a:rPr lang="es-ES_tradnl" sz="2000"/>
                        <a:t>13</a:t>
                      </a:r>
                      <a:endParaRPr lang="es-SV" sz="2000">
                        <a:latin typeface="+mj-lt"/>
                        <a:ea typeface="Calibri"/>
                        <a:cs typeface="Times New Roman"/>
                      </a:endParaRP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27-13=14</a:t>
                      </a: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10</a:t>
                      </a:r>
                    </a:p>
                  </a:txBody>
                  <a:tcPr marL="68580" marR="68580" marT="0" marB="0"/>
                </a:tc>
                <a:extLst>
                  <a:ext uri="{0D108BD9-81ED-4DB2-BD59-A6C34878D82A}">
                    <a16:rowId xmlns:a16="http://schemas.microsoft.com/office/drawing/2014/main" val="10003"/>
                  </a:ext>
                </a:extLst>
              </a:tr>
              <a:tr h="612068">
                <a:tc>
                  <a:txBody>
                    <a:bodyPr/>
                    <a:lstStyle/>
                    <a:p>
                      <a:pPr algn="ctr">
                        <a:lnSpc>
                          <a:spcPct val="115000"/>
                        </a:lnSpc>
                        <a:spcAft>
                          <a:spcPts val="0"/>
                        </a:spcAft>
                      </a:pPr>
                      <a:r>
                        <a:rPr lang="es-ES_tradnl" sz="2000" baseline="30000"/>
                        <a:t>32</a:t>
                      </a:r>
                      <a:r>
                        <a:rPr lang="es-ES_tradnl" sz="2000" baseline="-25000"/>
                        <a:t>16</a:t>
                      </a:r>
                      <a:r>
                        <a:rPr lang="es-ES_tradnl" sz="2000"/>
                        <a:t>S</a:t>
                      </a:r>
                      <a:r>
                        <a:rPr lang="es-ES_tradnl" sz="2000" baseline="30000"/>
                        <a:t>-2</a:t>
                      </a:r>
                      <a:endParaRPr lang="es-SV" sz="2000">
                        <a:latin typeface="+mj-lt"/>
                        <a:ea typeface="Calibri"/>
                        <a:cs typeface="Times New Roman"/>
                      </a:endParaRP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16</a:t>
                      </a:r>
                    </a:p>
                  </a:txBody>
                  <a:tcPr marL="68580" marR="68580" marT="0" marB="0"/>
                </a:tc>
                <a:tc>
                  <a:txBody>
                    <a:bodyPr/>
                    <a:lstStyle/>
                    <a:p>
                      <a:pPr algn="ctr">
                        <a:lnSpc>
                          <a:spcPct val="115000"/>
                        </a:lnSpc>
                        <a:spcAft>
                          <a:spcPts val="0"/>
                        </a:spcAft>
                      </a:pPr>
                      <a:r>
                        <a:rPr lang="es-ES_tradnl" sz="2000" dirty="0"/>
                        <a:t>32</a:t>
                      </a:r>
                      <a:endParaRPr lang="es-SV" sz="2000" dirty="0">
                        <a:latin typeface="+mj-lt"/>
                        <a:ea typeface="Calibri"/>
                        <a:cs typeface="Times New Roman"/>
                      </a:endParaRP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16</a:t>
                      </a: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32-16=16</a:t>
                      </a: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18</a:t>
                      </a:r>
                    </a:p>
                  </a:txBody>
                  <a:tcPr marL="68580" marR="68580" marT="0" marB="0"/>
                </a:tc>
                <a:extLst>
                  <a:ext uri="{0D108BD9-81ED-4DB2-BD59-A6C34878D82A}">
                    <a16:rowId xmlns:a16="http://schemas.microsoft.com/office/drawing/2014/main" val="10004"/>
                  </a:ext>
                </a:extLst>
              </a:tr>
              <a:tr h="612068">
                <a:tc>
                  <a:txBody>
                    <a:bodyPr/>
                    <a:lstStyle/>
                    <a:p>
                      <a:pPr algn="ctr">
                        <a:lnSpc>
                          <a:spcPct val="115000"/>
                        </a:lnSpc>
                        <a:spcAft>
                          <a:spcPts val="0"/>
                        </a:spcAft>
                      </a:pPr>
                      <a:r>
                        <a:rPr lang="es-ES_tradnl" sz="2000" baseline="30000"/>
                        <a:t>36</a:t>
                      </a:r>
                      <a:r>
                        <a:rPr lang="es-ES_tradnl" sz="2000" baseline="-25000"/>
                        <a:t>17</a:t>
                      </a:r>
                      <a:r>
                        <a:rPr lang="es-ES_tradnl" sz="2000"/>
                        <a:t>Cl</a:t>
                      </a:r>
                      <a:r>
                        <a:rPr lang="es-ES_tradnl" sz="2000" baseline="30000"/>
                        <a:t>-1</a:t>
                      </a:r>
                      <a:endParaRPr lang="es-SV" sz="2000">
                        <a:latin typeface="+mj-lt"/>
                        <a:ea typeface="Calibri"/>
                        <a:cs typeface="Times New Roman"/>
                      </a:endParaRPr>
                    </a:p>
                  </a:txBody>
                  <a:tcPr marL="68580" marR="68580" marT="0" marB="0"/>
                </a:tc>
                <a:tc>
                  <a:txBody>
                    <a:bodyPr/>
                    <a:lstStyle/>
                    <a:p>
                      <a:pPr algn="ctr">
                        <a:lnSpc>
                          <a:spcPct val="115000"/>
                        </a:lnSpc>
                        <a:spcAft>
                          <a:spcPts val="0"/>
                        </a:spcAft>
                      </a:pPr>
                      <a:r>
                        <a:rPr lang="es-ES_tradnl" sz="2000"/>
                        <a:t>17</a:t>
                      </a:r>
                      <a:endParaRPr lang="es-SV" sz="2000">
                        <a:latin typeface="+mj-lt"/>
                        <a:ea typeface="Calibri"/>
                        <a:cs typeface="Times New Roman"/>
                      </a:endParaRP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36</a:t>
                      </a: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17</a:t>
                      </a: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36-19=19</a:t>
                      </a:r>
                    </a:p>
                  </a:txBody>
                  <a:tcPr marL="68580" marR="68580" marT="0" marB="0"/>
                </a:tc>
                <a:tc>
                  <a:txBody>
                    <a:bodyPr/>
                    <a:lstStyle/>
                    <a:p>
                      <a:pPr algn="ctr">
                        <a:lnSpc>
                          <a:spcPct val="115000"/>
                        </a:lnSpc>
                        <a:spcAft>
                          <a:spcPts val="0"/>
                        </a:spcAft>
                      </a:pPr>
                      <a:r>
                        <a:rPr lang="es-ES_tradnl" sz="2000" dirty="0">
                          <a:latin typeface="+mj-lt"/>
                          <a:ea typeface="Calibri"/>
                          <a:cs typeface="Times New Roman"/>
                        </a:rPr>
                        <a:t>20</a:t>
                      </a: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SV" sz="2400" dirty="0"/>
              <a:t>Objetivo General:</a:t>
            </a:r>
          </a:p>
          <a:p>
            <a:pPr algn="just">
              <a:buNone/>
            </a:pPr>
            <a:r>
              <a:rPr lang="es-SV" sz="2400" dirty="0"/>
              <a:t>	“Al terminar esta unidad el estudiante podrá reconocer que la estructura interna de los átomos rige las propiedades de la materia y determina su comportamiento”.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SV" sz="3600" dirty="0">
                <a:effectLst/>
              </a:rPr>
              <a:t>Definición de átomo:</a:t>
            </a:r>
          </a:p>
        </p:txBody>
      </p:sp>
      <p:sp>
        <p:nvSpPr>
          <p:cNvPr id="3" name="2 Marcador de contenido"/>
          <p:cNvSpPr>
            <a:spLocks noGrp="1"/>
          </p:cNvSpPr>
          <p:nvPr>
            <p:ph idx="1"/>
          </p:nvPr>
        </p:nvSpPr>
        <p:spPr/>
        <p:txBody>
          <a:bodyPr/>
          <a:lstStyle/>
          <a:p>
            <a:r>
              <a:rPr lang="es-SV" sz="2400" dirty="0"/>
              <a:t>Proviene del griego A = sin  y TOMO = División.</a:t>
            </a:r>
          </a:p>
          <a:p>
            <a:pPr>
              <a:buNone/>
            </a:pPr>
            <a:endParaRPr lang="es-SV" sz="2400" dirty="0"/>
          </a:p>
          <a:p>
            <a:r>
              <a:rPr lang="es-SV" sz="2400" dirty="0"/>
              <a:t>Se considera que es la partícula más pequeña de un elemento que mantiene su identidad química; también se les considera como las partículas de materia más pequeñas que pueden sufrir un cambio químico.</a:t>
            </a:r>
          </a:p>
          <a:p>
            <a:endParaRPr lang="es-SV"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399032"/>
          </a:xfrm>
        </p:spPr>
        <p:txBody>
          <a:bodyPr/>
          <a:lstStyle/>
          <a:p>
            <a:r>
              <a:rPr lang="es-SV" sz="3600" dirty="0"/>
              <a:t>Partes</a:t>
            </a:r>
            <a:r>
              <a:rPr lang="es-SV" dirty="0"/>
              <a:t> del Átomo</a:t>
            </a:r>
          </a:p>
        </p:txBody>
      </p:sp>
      <p:sp>
        <p:nvSpPr>
          <p:cNvPr id="3" name="2 Marcador de contenido"/>
          <p:cNvSpPr>
            <a:spLocks noGrp="1"/>
          </p:cNvSpPr>
          <p:nvPr>
            <p:ph idx="1"/>
          </p:nvPr>
        </p:nvSpPr>
        <p:spPr>
          <a:xfrm>
            <a:off x="457200" y="1412776"/>
            <a:ext cx="8229600" cy="5042032"/>
          </a:xfrm>
        </p:spPr>
        <p:txBody>
          <a:bodyPr>
            <a:noAutofit/>
          </a:bodyPr>
          <a:lstStyle/>
          <a:p>
            <a:pPr algn="just"/>
            <a:r>
              <a:rPr lang="es-SV" sz="2400" dirty="0"/>
              <a:t>El átomo está formado por un núcleo y 1 o más electrones. Ese núcleo está en el centro del átomo y es pequeño, denso y con carga eléctrica positiva. La carga positiva en el núcleo es consecuencia de  los protones en él.</a:t>
            </a:r>
          </a:p>
          <a:p>
            <a:pPr algn="just"/>
            <a:endParaRPr lang="es-SV" sz="2400" dirty="0"/>
          </a:p>
          <a:p>
            <a:pPr algn="just"/>
            <a:r>
              <a:rPr lang="es-SV" sz="2400" b="1" u="sng" dirty="0"/>
              <a:t>Protones:</a:t>
            </a:r>
            <a:r>
              <a:rPr lang="es-SV" sz="2400" dirty="0"/>
              <a:t> Son partículas pequeñas con una carga positiva unitaria (fue descubierto por Eugenio Goldstein) y tiene una masa de 1837 veces mayor que la de un electrón, su masa real es   1.673x10</a:t>
            </a:r>
            <a:r>
              <a:rPr lang="es-SV" sz="2400" baseline="30000" dirty="0"/>
              <a:t>-24</a:t>
            </a:r>
            <a:r>
              <a:rPr lang="es-SV" sz="2400" dirty="0"/>
              <a:t> gramos (Carga del P</a:t>
            </a:r>
            <a:r>
              <a:rPr lang="es-SV" sz="2400" baseline="30000" dirty="0"/>
              <a:t>+</a:t>
            </a:r>
            <a:r>
              <a:rPr lang="es-SV" sz="2400" dirty="0"/>
              <a:t> = 1.6x10</a:t>
            </a:r>
            <a:r>
              <a:rPr lang="es-SV" sz="2400" baseline="30000" dirty="0"/>
              <a:t>-19</a:t>
            </a:r>
            <a:r>
              <a:rPr lang="es-SV" sz="2400" dirty="0"/>
              <a:t>C).</a:t>
            </a:r>
          </a:p>
          <a:p>
            <a:pPr algn="just"/>
            <a:endParaRPr lang="es-SV"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6050144"/>
          </a:xfrm>
        </p:spPr>
        <p:txBody>
          <a:bodyPr>
            <a:normAutofit/>
          </a:bodyPr>
          <a:lstStyle/>
          <a:p>
            <a:pPr algn="just"/>
            <a:r>
              <a:rPr lang="es-SV" sz="2400" b="1" u="sng" dirty="0"/>
              <a:t>Electrones</a:t>
            </a:r>
            <a:r>
              <a:rPr lang="es-SV" sz="2400" dirty="0"/>
              <a:t>: Partícula extremadamente pequeña con una carga eléctrica neta, con una masa de 9.11x10</a:t>
            </a:r>
            <a:r>
              <a:rPr lang="es-SV" sz="2400" baseline="30000" dirty="0"/>
              <a:t>-28</a:t>
            </a:r>
            <a:r>
              <a:rPr lang="es-SV" sz="2400" dirty="0"/>
              <a:t>, siendo 1/1837 de un átomo de hidrógeno, su carga en Coulombios es igual a                     -1.6x10</a:t>
            </a:r>
            <a:r>
              <a:rPr lang="es-SV" sz="2400" baseline="30000" dirty="0"/>
              <a:t>-19</a:t>
            </a:r>
            <a:r>
              <a:rPr lang="es-SV" sz="2400" dirty="0"/>
              <a:t>(Fue descubierto por J.J. Thomson).</a:t>
            </a:r>
          </a:p>
          <a:p>
            <a:pPr algn="just">
              <a:buNone/>
            </a:pPr>
            <a:endParaRPr lang="es-SV" sz="2400" dirty="0"/>
          </a:p>
          <a:p>
            <a:pPr algn="just"/>
            <a:r>
              <a:rPr lang="es-SV" sz="2400" b="1" u="sng" dirty="0"/>
              <a:t>Neutrones</a:t>
            </a:r>
            <a:r>
              <a:rPr lang="es-SV" sz="2400" dirty="0"/>
              <a:t>: Es una partícula sin carga cuya masa en gramos es 1.675x10</a:t>
            </a:r>
            <a:r>
              <a:rPr lang="es-SV" sz="2400" baseline="30000" dirty="0"/>
              <a:t>-24</a:t>
            </a:r>
            <a:r>
              <a:rPr lang="es-SV" sz="2400" dirty="0"/>
              <a:t>; su carga en Coulombios es cero y fue descubierto por James Chadwick.</a:t>
            </a:r>
          </a:p>
          <a:p>
            <a:endParaRPr lang="es-SV"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2.bp.blogspot.com/_IP-xhn2P2rQ/STK2LIkxKCI/AAAAAAAAADU/g06OKjS_TpA/s400/0RISKY-atom-particles-rev.jpg">
            <a:hlinkClick r:id="rId3"/>
          </p:cNvPr>
          <p:cNvPicPr>
            <a:picLocks noChangeAspect="1" noChangeArrowheads="1"/>
          </p:cNvPicPr>
          <p:nvPr/>
        </p:nvPicPr>
        <p:blipFill>
          <a:blip r:embed="rId4" cstate="print"/>
          <a:srcRect/>
          <a:stretch>
            <a:fillRect/>
          </a:stretch>
        </p:blipFill>
        <p:spPr bwMode="auto">
          <a:xfrm>
            <a:off x="1403648" y="260648"/>
            <a:ext cx="6405711" cy="640571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8229600" cy="1399032"/>
          </a:xfrm>
        </p:spPr>
        <p:txBody>
          <a:bodyPr>
            <a:normAutofit/>
          </a:bodyPr>
          <a:lstStyle/>
          <a:p>
            <a:r>
              <a:rPr lang="es-SV" sz="3600" dirty="0"/>
              <a:t>Partículas subatómicas</a:t>
            </a:r>
          </a:p>
        </p:txBody>
      </p:sp>
      <p:sp>
        <p:nvSpPr>
          <p:cNvPr id="3" name="2 Marcador de contenido"/>
          <p:cNvSpPr>
            <a:spLocks noGrp="1"/>
          </p:cNvSpPr>
          <p:nvPr>
            <p:ph idx="1"/>
          </p:nvPr>
        </p:nvSpPr>
        <p:spPr>
          <a:xfrm>
            <a:off x="467544" y="1916832"/>
            <a:ext cx="8229600" cy="4572000"/>
          </a:xfrm>
        </p:spPr>
        <p:txBody>
          <a:bodyPr/>
          <a:lstStyle/>
          <a:p>
            <a:pPr>
              <a:buNone/>
            </a:pPr>
            <a:r>
              <a:rPr lang="es-SV" sz="2400" dirty="0"/>
              <a:t>Las familias que forman a las partículas subatómicas</a:t>
            </a:r>
          </a:p>
          <a:p>
            <a:pPr>
              <a:buNone/>
            </a:pPr>
            <a:r>
              <a:rPr lang="es-SV" sz="2400" dirty="0"/>
              <a:t>son:</a:t>
            </a:r>
          </a:p>
          <a:p>
            <a:pPr>
              <a:buNone/>
            </a:pPr>
            <a:endParaRPr lang="es-SV" sz="2400" dirty="0"/>
          </a:p>
          <a:p>
            <a:pPr lvl="0"/>
            <a:r>
              <a:rPr lang="es-SV" sz="2400" dirty="0"/>
              <a:t>La del </a:t>
            </a:r>
            <a:r>
              <a:rPr lang="es-SV" sz="2400" b="1" u="sng" dirty="0"/>
              <a:t>FOTÓN</a:t>
            </a:r>
            <a:r>
              <a:rPr lang="es-SV" sz="2400" dirty="0"/>
              <a:t>, es decir la de los mediadores de las interacciones; Einstein propuso que la luz estaba formada por estas partículas. No tienen carga eléctrica, su masa es cero y viajan a la velocidad de la luz.</a:t>
            </a:r>
          </a:p>
          <a:p>
            <a:endParaRPr lang="es-SV"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92696"/>
            <a:ext cx="8229600" cy="5762112"/>
          </a:xfrm>
        </p:spPr>
        <p:txBody>
          <a:bodyPr>
            <a:normAutofit lnSpcReduction="10000"/>
          </a:bodyPr>
          <a:lstStyle/>
          <a:p>
            <a:pPr lvl="0" algn="just"/>
            <a:r>
              <a:rPr lang="es-SV" sz="2400" dirty="0"/>
              <a:t>La segunda familia es la de los </a:t>
            </a:r>
            <a:r>
              <a:rPr lang="es-SV" sz="2400" b="1" u="sng" dirty="0"/>
              <a:t>LEPTONES</a:t>
            </a:r>
            <a:r>
              <a:rPr lang="es-SV" sz="2400" dirty="0"/>
              <a:t>. Su representante más conocido es el electrón, se encuentran también el neutrino electrónico, el MUON y el neutrino MUÓNICO. También las respectivas antipartículas: el positrón, el antimuón, el antineutrino.</a:t>
            </a:r>
          </a:p>
          <a:p>
            <a:pPr lvl="0" algn="just"/>
            <a:endParaRPr lang="es-SV" sz="2400" dirty="0"/>
          </a:p>
          <a:p>
            <a:pPr lvl="0" algn="just"/>
            <a:endParaRPr lang="es-SV" sz="2400" dirty="0"/>
          </a:p>
          <a:p>
            <a:pPr lvl="0" algn="just"/>
            <a:r>
              <a:rPr lang="es-SV" sz="2400" dirty="0"/>
              <a:t>La tercera familia es la de </a:t>
            </a:r>
            <a:r>
              <a:rPr lang="es-SV" sz="2400" b="1" u="sng" dirty="0"/>
              <a:t>HADRONES</a:t>
            </a:r>
            <a:r>
              <a:rPr lang="es-SV" sz="2400" dirty="0"/>
              <a:t>  pertenecen los P</a:t>
            </a:r>
            <a:r>
              <a:rPr lang="es-SV" sz="2400" baseline="30000" dirty="0"/>
              <a:t>+</a:t>
            </a:r>
            <a:r>
              <a:rPr lang="es-SV" sz="2400" dirty="0"/>
              <a:t> y n° ,en la actualidad se conocen centenares de partículas de ese grupo, que a su vez están formadas por partículas más elementales denominadas </a:t>
            </a:r>
            <a:r>
              <a:rPr lang="es-SV" sz="2400" b="1" u="sng" dirty="0"/>
              <a:t>QUARKS.</a:t>
            </a:r>
            <a:r>
              <a:rPr lang="es-SV" sz="2400" dirty="0"/>
              <a:t> Los hadrones se subdividen en dos grupos: BARIONES Y MESONES.</a:t>
            </a:r>
          </a:p>
          <a:p>
            <a:endParaRPr lang="es-SV"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SV" sz="3600" dirty="0">
                <a:effectLst/>
              </a:rPr>
              <a:t>Definición de Número Atómico (Z)</a:t>
            </a:r>
            <a:br>
              <a:rPr lang="es-SV" dirty="0"/>
            </a:br>
            <a:endParaRPr lang="es-SV" dirty="0"/>
          </a:p>
        </p:txBody>
      </p:sp>
      <p:sp>
        <p:nvSpPr>
          <p:cNvPr id="3" name="2 Marcador de contenido"/>
          <p:cNvSpPr>
            <a:spLocks noGrp="1"/>
          </p:cNvSpPr>
          <p:nvPr>
            <p:ph idx="1"/>
          </p:nvPr>
        </p:nvSpPr>
        <p:spPr/>
        <p:txBody>
          <a:bodyPr/>
          <a:lstStyle/>
          <a:p>
            <a:pPr algn="just"/>
            <a:r>
              <a:rPr lang="es-SV" sz="2400" dirty="0"/>
              <a:t>Es el número de P</a:t>
            </a:r>
            <a:r>
              <a:rPr lang="es-SV" sz="2400" baseline="30000" dirty="0"/>
              <a:t>+</a:t>
            </a:r>
            <a:r>
              <a:rPr lang="es-SV" sz="2400" dirty="0"/>
              <a:t> que existen en el núcleo de un átomo de un cuerpo del elemento. El número atómico determina la identidad de un átomo. También indica el número de cargas positivas en el núcleo y también el número de e</a:t>
            </a:r>
            <a:r>
              <a:rPr lang="es-SV" sz="2400" baseline="30000" dirty="0"/>
              <a:t>-</a:t>
            </a:r>
            <a:r>
              <a:rPr lang="es-SV" sz="2400" dirty="0"/>
              <a:t> del átomo neutro.</a:t>
            </a:r>
          </a:p>
          <a:p>
            <a:endParaRPr lang="es-SV"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Personalizado 27">
      <a:dk1>
        <a:sysClr val="windowText" lastClr="000000"/>
      </a:dk1>
      <a:lt1>
        <a:sysClr val="window" lastClr="FFFFFF"/>
      </a:lt1>
      <a:dk2>
        <a:srgbClr val="666666"/>
      </a:dk2>
      <a:lt2>
        <a:srgbClr val="D2D2D2"/>
      </a:lt2>
      <a:accent1>
        <a:srgbClr val="00B0F0"/>
      </a:accent1>
      <a:accent2>
        <a:srgbClr val="E40059"/>
      </a:accent2>
      <a:accent3>
        <a:srgbClr val="9C007F"/>
      </a:accent3>
      <a:accent4>
        <a:srgbClr val="68007F"/>
      </a:accent4>
      <a:accent5>
        <a:srgbClr val="005BD3"/>
      </a:accent5>
      <a:accent6>
        <a:srgbClr val="00349E"/>
      </a:accent6>
      <a:hlink>
        <a:srgbClr val="17BBFD"/>
      </a:hlink>
      <a:folHlink>
        <a:srgbClr val="0070C0"/>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116</TotalTime>
  <Words>841</Words>
  <Application>Microsoft Office PowerPoint</Application>
  <PresentationFormat>Presentación en pantalla (4:3)</PresentationFormat>
  <Paragraphs>145</Paragraphs>
  <Slides>14</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Calibri</vt:lpstr>
      <vt:lpstr>Century Gothic</vt:lpstr>
      <vt:lpstr>Verdana</vt:lpstr>
      <vt:lpstr>Wingdings 2</vt:lpstr>
      <vt:lpstr>Brío</vt:lpstr>
      <vt:lpstr>Estructura del Átomo. </vt:lpstr>
      <vt:lpstr>Presentación de PowerPoint</vt:lpstr>
      <vt:lpstr>Definición de átomo:</vt:lpstr>
      <vt:lpstr>Partes del Átomo</vt:lpstr>
      <vt:lpstr>Presentación de PowerPoint</vt:lpstr>
      <vt:lpstr>Presentación de PowerPoint</vt:lpstr>
      <vt:lpstr>Partículas subatómicas</vt:lpstr>
      <vt:lpstr>Presentación de PowerPoint</vt:lpstr>
      <vt:lpstr>Definición de Número Atómico (Z) </vt:lpstr>
      <vt:lpstr>Definición de Masa Atómica (A)</vt:lpstr>
      <vt:lpstr>  Relación de los isótopos con número atómico y masa atómica. </vt:lpstr>
      <vt:lpstr>Ejemplos:  Completar los siguientes cuadros </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del átomo.</dc:title>
  <dc:creator>Nelly Soto</dc:creator>
  <cp:lastModifiedBy>Chobe Cuellar</cp:lastModifiedBy>
  <cp:revision>11</cp:revision>
  <dcterms:created xsi:type="dcterms:W3CDTF">2013-02-04T23:56:39Z</dcterms:created>
  <dcterms:modified xsi:type="dcterms:W3CDTF">2020-05-06T17:28:09Z</dcterms:modified>
</cp:coreProperties>
</file>