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485-3080-4E3F-B793-DBF8D77BAA42}" type="datetimeFigureOut">
              <a:rPr lang="es-SV" smtClean="0"/>
              <a:pPr/>
              <a:t>6/5/2020</a:t>
            </a:fld>
            <a:endParaRPr lang="es-SV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793-59C8-4A72-B857-B2A9FC7AC045}" type="slidenum">
              <a:rPr lang="es-SV" smtClean="0"/>
              <a:pPr/>
              <a:t>‹Nº›</a:t>
            </a:fld>
            <a:endParaRPr lang="es-SV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485-3080-4E3F-B793-DBF8D77BAA42}" type="datetimeFigureOut">
              <a:rPr lang="es-SV" smtClean="0"/>
              <a:pPr/>
              <a:t>6/5/2020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793-59C8-4A72-B857-B2A9FC7AC045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485-3080-4E3F-B793-DBF8D77BAA42}" type="datetimeFigureOut">
              <a:rPr lang="es-SV" smtClean="0"/>
              <a:pPr/>
              <a:t>6/5/2020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793-59C8-4A72-B857-B2A9FC7AC045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485-3080-4E3F-B793-DBF8D77BAA42}" type="datetimeFigureOut">
              <a:rPr lang="es-SV" smtClean="0"/>
              <a:pPr/>
              <a:t>6/5/2020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793-59C8-4A72-B857-B2A9FC7AC045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485-3080-4E3F-B793-DBF8D77BAA42}" type="datetimeFigureOut">
              <a:rPr lang="es-SV" smtClean="0"/>
              <a:pPr/>
              <a:t>6/5/2020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CDC0793-59C8-4A72-B857-B2A9FC7AC045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485-3080-4E3F-B793-DBF8D77BAA42}" type="datetimeFigureOut">
              <a:rPr lang="es-SV" smtClean="0"/>
              <a:pPr/>
              <a:t>6/5/2020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793-59C8-4A72-B857-B2A9FC7AC045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485-3080-4E3F-B793-DBF8D77BAA42}" type="datetimeFigureOut">
              <a:rPr lang="es-SV" smtClean="0"/>
              <a:pPr/>
              <a:t>6/5/2020</a:t>
            </a:fld>
            <a:endParaRPr lang="es-SV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793-59C8-4A72-B857-B2A9FC7AC045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485-3080-4E3F-B793-DBF8D77BAA42}" type="datetimeFigureOut">
              <a:rPr lang="es-SV" smtClean="0"/>
              <a:pPr/>
              <a:t>6/5/2020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793-59C8-4A72-B857-B2A9FC7AC045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485-3080-4E3F-B793-DBF8D77BAA42}" type="datetimeFigureOut">
              <a:rPr lang="es-SV" smtClean="0"/>
              <a:pPr/>
              <a:t>6/5/2020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793-59C8-4A72-B857-B2A9FC7AC045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485-3080-4E3F-B793-DBF8D77BAA42}" type="datetimeFigureOut">
              <a:rPr lang="es-SV" smtClean="0"/>
              <a:pPr/>
              <a:t>6/5/2020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793-59C8-4A72-B857-B2A9FC7AC045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485-3080-4E3F-B793-DBF8D77BAA42}" type="datetimeFigureOut">
              <a:rPr lang="es-SV" smtClean="0"/>
              <a:pPr/>
              <a:t>6/5/2020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793-59C8-4A72-B857-B2A9FC7AC045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3467485-3080-4E3F-B793-DBF8D77BAA42}" type="datetimeFigureOut">
              <a:rPr lang="es-SV" smtClean="0"/>
              <a:pPr/>
              <a:t>6/5/2020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CDC0793-59C8-4A72-B857-B2A9FC7AC045}" type="slidenum">
              <a:rPr lang="es-SV" smtClean="0"/>
              <a:pPr/>
              <a:t>‹Nº›</a:t>
            </a:fld>
            <a:endParaRPr lang="es-SV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APLICACIÓN DE LOS ISÓTOPOS EN LA MEDICINA y  radioactividad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s-SV" dirty="0"/>
          </a:p>
          <a:p>
            <a:r>
              <a:rPr lang="es-SV" dirty="0"/>
              <a:t>Ing. Francisco Arturo Soto</a:t>
            </a:r>
          </a:p>
          <a:p>
            <a:r>
              <a:rPr lang="es-SV" dirty="0"/>
              <a:t>Química General I (CSSC)-2020</a:t>
            </a:r>
          </a:p>
          <a:p>
            <a:r>
              <a:rPr lang="es-SV"/>
              <a:t>Clase 2</a:t>
            </a:r>
            <a:endParaRPr lang="es-SV" dirty="0"/>
          </a:p>
          <a:p>
            <a:endParaRPr lang="es-SV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704"/>
          </a:xfrm>
        </p:spPr>
        <p:txBody>
          <a:bodyPr/>
          <a:lstStyle/>
          <a:p>
            <a:pPr>
              <a:buNone/>
            </a:pPr>
            <a:endParaRPr lang="es-SV" dirty="0"/>
          </a:p>
          <a:p>
            <a:pPr>
              <a:buNone/>
            </a:pPr>
            <a:endParaRPr lang="es-SV" dirty="0"/>
          </a:p>
          <a:p>
            <a:pPr>
              <a:buNone/>
            </a:pPr>
            <a:r>
              <a:rPr lang="en-US" b="1" baseline="-25000" dirty="0"/>
              <a:t> </a:t>
            </a:r>
            <a:endParaRPr lang="es-SV" dirty="0"/>
          </a:p>
          <a:p>
            <a:pPr>
              <a:buNone/>
            </a:pPr>
            <a:r>
              <a:rPr lang="en-US" sz="4800" b="1" baseline="30000" dirty="0"/>
              <a:t>235</a:t>
            </a:r>
            <a:r>
              <a:rPr lang="en-US" sz="4800" b="1" baseline="-25000" dirty="0"/>
              <a:t>92</a:t>
            </a:r>
            <a:r>
              <a:rPr lang="en-US" sz="4800" b="1" dirty="0"/>
              <a:t>U  →  </a:t>
            </a:r>
            <a:r>
              <a:rPr lang="en-US" sz="4800" b="1" baseline="30000" dirty="0" err="1"/>
              <a:t>x</a:t>
            </a:r>
            <a:r>
              <a:rPr lang="en-US" sz="4800" b="1" baseline="-25000" dirty="0" err="1"/>
              <a:t>y</a:t>
            </a:r>
            <a:r>
              <a:rPr lang="en-US" sz="4800" b="1" dirty="0" err="1"/>
              <a:t>Th</a:t>
            </a:r>
            <a:r>
              <a:rPr lang="en-US" sz="4800" b="1" dirty="0"/>
              <a:t>     +  </a:t>
            </a:r>
            <a:r>
              <a:rPr lang="en-US" sz="4800" b="1" baseline="30000" dirty="0"/>
              <a:t>4</a:t>
            </a:r>
            <a:r>
              <a:rPr lang="en-US" sz="4800" b="1" baseline="-25000" dirty="0"/>
              <a:t>2</a:t>
            </a:r>
            <a:r>
              <a:rPr lang="en-US" sz="4800" b="1" dirty="0"/>
              <a:t>He</a:t>
            </a:r>
            <a:endParaRPr lang="es-SV" sz="4800" dirty="0"/>
          </a:p>
          <a:p>
            <a:pPr>
              <a:buNone/>
            </a:pPr>
            <a:endParaRPr lang="es-SV" sz="4800" dirty="0"/>
          </a:p>
          <a:p>
            <a:pPr>
              <a:buNone/>
            </a:pPr>
            <a:endParaRPr lang="es-SV" sz="4800" dirty="0"/>
          </a:p>
          <a:p>
            <a:pPr>
              <a:buNone/>
            </a:pPr>
            <a:r>
              <a:rPr lang="es-SV" sz="4800" b="1" dirty="0"/>
              <a:t>Pu</a:t>
            </a:r>
            <a:r>
              <a:rPr lang="es-SV" sz="4800" b="1" baseline="30000" dirty="0"/>
              <a:t>241</a:t>
            </a:r>
            <a:r>
              <a:rPr lang="es-SV" sz="4800" b="1" baseline="-25000" dirty="0"/>
              <a:t>x      </a:t>
            </a:r>
            <a:r>
              <a:rPr lang="es-SV" sz="4800" b="1" dirty="0"/>
              <a:t>→   </a:t>
            </a:r>
            <a:r>
              <a:rPr lang="es-SV" sz="4800" b="1" baseline="30000" dirty="0" err="1"/>
              <a:t>A</a:t>
            </a:r>
            <a:r>
              <a:rPr lang="es-SV" sz="4800" b="1" baseline="-25000" dirty="0" err="1"/>
              <a:t>z</a:t>
            </a:r>
            <a:r>
              <a:rPr lang="es-SV" sz="4800" b="1" dirty="0" err="1"/>
              <a:t>X</a:t>
            </a:r>
            <a:r>
              <a:rPr lang="es-SV" sz="4800" b="1" dirty="0"/>
              <a:t>    +    </a:t>
            </a:r>
            <a:r>
              <a:rPr lang="es-SV" sz="4800" b="1" baseline="30000" dirty="0"/>
              <a:t>4</a:t>
            </a:r>
            <a:r>
              <a:rPr lang="es-SV" sz="4800" b="1" baseline="-25000" dirty="0"/>
              <a:t>2</a:t>
            </a:r>
            <a:r>
              <a:rPr lang="es-SV" sz="4800" b="1" dirty="0"/>
              <a:t> α</a:t>
            </a:r>
            <a:endParaRPr lang="es-SV" sz="4800" dirty="0"/>
          </a:p>
          <a:p>
            <a:pPr>
              <a:buNone/>
            </a:pPr>
            <a:endParaRPr lang="es-SV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80"/>
          </a:xfrm>
        </p:spPr>
        <p:txBody>
          <a:bodyPr/>
          <a:lstStyle/>
          <a:p>
            <a:pPr>
              <a:buNone/>
            </a:pPr>
            <a:endParaRPr lang="es-SV" dirty="0"/>
          </a:p>
          <a:p>
            <a:pPr algn="ctr">
              <a:buNone/>
            </a:pPr>
            <a:r>
              <a:rPr lang="es-SV" sz="3600" b="1" u="sng" dirty="0"/>
              <a:t>CONCLUSIÓN</a:t>
            </a:r>
            <a:r>
              <a:rPr lang="es-SV" sz="3600" b="1" dirty="0"/>
              <a:t>:</a:t>
            </a:r>
            <a:r>
              <a:rPr lang="es-SV" b="1" dirty="0"/>
              <a:t> </a:t>
            </a:r>
          </a:p>
          <a:p>
            <a:pPr algn="ctr">
              <a:buNone/>
            </a:pPr>
            <a:endParaRPr lang="es-SV" b="1" dirty="0"/>
          </a:p>
          <a:p>
            <a:pPr algn="just">
              <a:buNone/>
            </a:pPr>
            <a:r>
              <a:rPr lang="es-SV" b="1" dirty="0"/>
              <a:t>    </a:t>
            </a:r>
            <a:r>
              <a:rPr lang="es-SV" sz="3600" b="1" dirty="0"/>
              <a:t>En la primera emisión de partículas alfa, disminuye el número atómico en 2 y la masa atómica también disminuye en 4.</a:t>
            </a:r>
            <a:endParaRPr lang="es-SV" dirty="0"/>
          </a:p>
          <a:p>
            <a:pPr>
              <a:buNone/>
            </a:pPr>
            <a:endParaRPr lang="es-SV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704"/>
          </a:xfrm>
        </p:spPr>
        <p:txBody>
          <a:bodyPr/>
          <a:lstStyle/>
          <a:p>
            <a:pPr algn="ctr">
              <a:buNone/>
            </a:pPr>
            <a:r>
              <a:rPr lang="es-SV" sz="4000" b="1" u="sng" dirty="0"/>
              <a:t>Ejemplos de Emisión Beta</a:t>
            </a:r>
          </a:p>
          <a:p>
            <a:pPr algn="ctr">
              <a:buNone/>
            </a:pPr>
            <a:endParaRPr lang="es-SV" dirty="0"/>
          </a:p>
          <a:p>
            <a:pPr>
              <a:buNone/>
            </a:pPr>
            <a:r>
              <a:rPr lang="es-SV" b="1" dirty="0"/>
              <a:t> </a:t>
            </a:r>
            <a:endParaRPr lang="es-SV" dirty="0"/>
          </a:p>
          <a:p>
            <a:pPr>
              <a:buNone/>
            </a:pPr>
            <a:r>
              <a:rPr lang="es-SV" sz="4800" b="1" dirty="0"/>
              <a:t>Th</a:t>
            </a:r>
            <a:r>
              <a:rPr lang="es-SV" sz="4800" b="1" baseline="30000" dirty="0"/>
              <a:t>234</a:t>
            </a:r>
            <a:r>
              <a:rPr lang="es-SV" sz="4800" b="1" baseline="-25000" dirty="0"/>
              <a:t>90   </a:t>
            </a:r>
            <a:r>
              <a:rPr lang="es-SV" sz="4800" b="1" dirty="0"/>
              <a:t>→</a:t>
            </a:r>
            <a:r>
              <a:rPr lang="es-SV" sz="4800" b="1" baseline="-25000" dirty="0"/>
              <a:t>    </a:t>
            </a:r>
            <a:r>
              <a:rPr lang="es-SV" sz="4800" b="1" baseline="30000" dirty="0"/>
              <a:t>234</a:t>
            </a:r>
            <a:r>
              <a:rPr lang="es-SV" sz="4800" b="1" baseline="-25000" dirty="0"/>
              <a:t>91</a:t>
            </a:r>
            <a:r>
              <a:rPr lang="es-SV" sz="4800" b="1" dirty="0"/>
              <a:t>Pa   +  e</a:t>
            </a:r>
            <a:r>
              <a:rPr lang="es-SV" sz="4800" b="1" baseline="30000" dirty="0"/>
              <a:t>-</a:t>
            </a:r>
            <a:endParaRPr lang="es-SV" sz="4800" dirty="0"/>
          </a:p>
          <a:p>
            <a:pPr>
              <a:buNone/>
            </a:pPr>
            <a:r>
              <a:rPr lang="es-SV" sz="4800" b="1" dirty="0"/>
              <a:t> </a:t>
            </a:r>
          </a:p>
          <a:p>
            <a:pPr>
              <a:buNone/>
            </a:pPr>
            <a:endParaRPr lang="es-SV" sz="4800" dirty="0"/>
          </a:p>
          <a:p>
            <a:pPr>
              <a:buNone/>
            </a:pPr>
            <a:r>
              <a:rPr lang="es-SV" sz="4800" b="1" baseline="30000" dirty="0"/>
              <a:t>228</a:t>
            </a:r>
            <a:r>
              <a:rPr lang="es-SV" sz="4800" b="1" baseline="-25000" dirty="0"/>
              <a:t>88</a:t>
            </a:r>
            <a:r>
              <a:rPr lang="es-SV" sz="4800" b="1" dirty="0"/>
              <a:t>Ra    →  Ac</a:t>
            </a:r>
            <a:r>
              <a:rPr lang="es-SV" sz="4800" b="1" baseline="30000" dirty="0"/>
              <a:t>228</a:t>
            </a:r>
            <a:r>
              <a:rPr lang="es-SV" sz="4800" b="1" baseline="-25000" dirty="0"/>
              <a:t>89   +    </a:t>
            </a:r>
            <a:r>
              <a:rPr lang="es-SV" sz="4800" b="1" dirty="0"/>
              <a:t>ẞ</a:t>
            </a:r>
            <a:r>
              <a:rPr lang="es-SV" sz="4800" b="1" baseline="30000" dirty="0"/>
              <a:t>o</a:t>
            </a:r>
            <a:endParaRPr lang="es-SV" sz="4800" dirty="0"/>
          </a:p>
          <a:p>
            <a:pPr>
              <a:buNone/>
            </a:pPr>
            <a:endParaRPr lang="es-SV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704"/>
          </a:xfrm>
        </p:spPr>
        <p:txBody>
          <a:bodyPr/>
          <a:lstStyle/>
          <a:p>
            <a:pPr>
              <a:buNone/>
            </a:pPr>
            <a:endParaRPr lang="es-SV" dirty="0"/>
          </a:p>
          <a:p>
            <a:pPr>
              <a:buNone/>
            </a:pPr>
            <a:endParaRPr lang="es-SV" dirty="0"/>
          </a:p>
          <a:p>
            <a:pPr>
              <a:buNone/>
            </a:pPr>
            <a:r>
              <a:rPr lang="es-SV" sz="5400" b="1" dirty="0"/>
              <a:t>Th</a:t>
            </a:r>
            <a:r>
              <a:rPr lang="es-SV" sz="5400" b="1" baseline="30000" dirty="0"/>
              <a:t>231</a:t>
            </a:r>
            <a:r>
              <a:rPr lang="es-SV" sz="5400" b="1" baseline="-25000" dirty="0"/>
              <a:t>90</a:t>
            </a:r>
            <a:r>
              <a:rPr lang="es-SV" sz="5400" b="1" dirty="0"/>
              <a:t>  →  Pa</a:t>
            </a:r>
            <a:r>
              <a:rPr lang="es-SV" sz="5400" b="1" baseline="30000" dirty="0"/>
              <a:t>241</a:t>
            </a:r>
            <a:r>
              <a:rPr lang="es-SV" sz="5400" b="1" baseline="-25000" dirty="0"/>
              <a:t>z   +   </a:t>
            </a:r>
            <a:r>
              <a:rPr lang="es-SV" sz="5400" b="1" dirty="0"/>
              <a:t>e</a:t>
            </a:r>
            <a:r>
              <a:rPr lang="es-SV" sz="5400" b="1" baseline="30000" dirty="0"/>
              <a:t>-</a:t>
            </a:r>
            <a:endParaRPr lang="es-SV" sz="5400" dirty="0"/>
          </a:p>
          <a:p>
            <a:pPr>
              <a:buNone/>
            </a:pPr>
            <a:r>
              <a:rPr lang="es-SV" sz="5400" b="1" dirty="0"/>
              <a:t> </a:t>
            </a:r>
          </a:p>
          <a:p>
            <a:pPr>
              <a:buNone/>
            </a:pPr>
            <a:endParaRPr lang="es-SV" sz="5400" dirty="0"/>
          </a:p>
          <a:p>
            <a:pPr>
              <a:buNone/>
            </a:pPr>
            <a:r>
              <a:rPr lang="es-SV" sz="5400" b="1" baseline="30000" dirty="0" err="1"/>
              <a:t>A</a:t>
            </a:r>
            <a:r>
              <a:rPr lang="es-SV" sz="5400" b="1" baseline="-25000" dirty="0" err="1"/>
              <a:t>Z</a:t>
            </a:r>
            <a:r>
              <a:rPr lang="es-SV" sz="5400" b="1" dirty="0" err="1"/>
              <a:t>Pu</a:t>
            </a:r>
            <a:r>
              <a:rPr lang="es-SV" sz="5400" b="1" dirty="0"/>
              <a:t>     → </a:t>
            </a:r>
            <a:r>
              <a:rPr lang="es-SV" sz="5400" b="1" baseline="30000" dirty="0" err="1"/>
              <a:t>x</a:t>
            </a:r>
            <a:r>
              <a:rPr lang="es-SV" sz="5400" b="1" baseline="-25000" dirty="0" err="1"/>
              <a:t>L</a:t>
            </a:r>
            <a:r>
              <a:rPr lang="es-SV" sz="5400" b="1" dirty="0" err="1"/>
              <a:t>Am</a:t>
            </a:r>
            <a:r>
              <a:rPr lang="es-SV" sz="5400" b="1" dirty="0"/>
              <a:t>    +  e</a:t>
            </a:r>
            <a:r>
              <a:rPr lang="es-SV" sz="5400" b="1" baseline="30000" dirty="0"/>
              <a:t>-</a:t>
            </a:r>
            <a:endParaRPr lang="es-SV" sz="5400" dirty="0"/>
          </a:p>
          <a:p>
            <a:pPr algn="ctr">
              <a:buNone/>
            </a:pPr>
            <a:endParaRPr lang="es-SV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8867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s-SV" sz="4000" b="1" u="sng" dirty="0"/>
              <a:t>CONCLUSIÓN</a:t>
            </a:r>
            <a:r>
              <a:rPr lang="es-SV" sz="4000" b="1" dirty="0"/>
              <a:t>: </a:t>
            </a:r>
          </a:p>
          <a:p>
            <a:pPr algn="ctr">
              <a:buNone/>
            </a:pPr>
            <a:endParaRPr lang="es-SV" sz="4000" b="1" dirty="0"/>
          </a:p>
          <a:p>
            <a:pPr algn="just">
              <a:buNone/>
            </a:pPr>
            <a:r>
              <a:rPr lang="es-SV" sz="4000" b="1" dirty="0"/>
              <a:t>    El e</a:t>
            </a:r>
            <a:r>
              <a:rPr lang="es-SV" sz="4000" b="1" baseline="30000" dirty="0"/>
              <a:t>- </a:t>
            </a:r>
            <a:r>
              <a:rPr lang="es-SV" sz="4000" b="1" dirty="0"/>
              <a:t>se emite del núcleo cuando un neutrón se transforma en protón.</a:t>
            </a:r>
          </a:p>
          <a:p>
            <a:pPr algn="just">
              <a:buNone/>
            </a:pPr>
            <a:endParaRPr lang="es-SV" sz="4000" dirty="0"/>
          </a:p>
          <a:p>
            <a:pPr algn="just">
              <a:buNone/>
            </a:pPr>
            <a:r>
              <a:rPr lang="es-SV" sz="4000" b="1" dirty="0"/>
              <a:t>    Por lo tanto, la emisión  ẞ produce una disminución de la relación neutrones-protones.</a:t>
            </a:r>
            <a:endParaRPr lang="es-SV" sz="4000" dirty="0"/>
          </a:p>
          <a:p>
            <a:pPr algn="just">
              <a:buNone/>
            </a:pPr>
            <a:r>
              <a:rPr lang="es-SV" sz="4000" dirty="0"/>
              <a:t> </a:t>
            </a:r>
          </a:p>
          <a:p>
            <a:pPr>
              <a:buNone/>
            </a:pPr>
            <a:endParaRPr lang="es-SV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20720"/>
          </a:xfrm>
        </p:spPr>
        <p:txBody>
          <a:bodyPr/>
          <a:lstStyle/>
          <a:p>
            <a:pPr>
              <a:buNone/>
            </a:pPr>
            <a:endParaRPr lang="es-SV" dirty="0"/>
          </a:p>
          <a:p>
            <a:pPr algn="just">
              <a:buNone/>
            </a:pPr>
            <a:r>
              <a:rPr lang="es-ES" b="1" dirty="0"/>
              <a:t>    Objetivo General:</a:t>
            </a:r>
            <a:r>
              <a:rPr lang="es-ES" dirty="0"/>
              <a:t> </a:t>
            </a:r>
            <a:r>
              <a:rPr lang="es-SV" dirty="0"/>
              <a:t>“Conocer adecuadamente el concepto de isótopo, con la revisión de diversos ejemplos para constatar su aplicación en la vida”.</a:t>
            </a:r>
          </a:p>
          <a:p>
            <a:pPr algn="just">
              <a:buNone/>
            </a:pPr>
            <a:r>
              <a:rPr lang="es-ES" dirty="0"/>
              <a:t> </a:t>
            </a:r>
          </a:p>
          <a:p>
            <a:pPr>
              <a:buNone/>
            </a:pPr>
            <a:endParaRPr lang="es-SV" dirty="0"/>
          </a:p>
          <a:p>
            <a:pPr algn="just">
              <a:buNone/>
            </a:pPr>
            <a:r>
              <a:rPr lang="es-ES" b="1" dirty="0"/>
              <a:t>    Competencia:</a:t>
            </a:r>
            <a:r>
              <a:rPr lang="es-ES" dirty="0"/>
              <a:t> </a:t>
            </a:r>
            <a:r>
              <a:rPr lang="es-SV" dirty="0"/>
              <a:t>Interpretar la forma como los isótopos intervienen en el bloqueo de ciertas enfermedades (medicina) y la relación que presentan con la radioactividad.</a:t>
            </a:r>
          </a:p>
          <a:p>
            <a:pPr>
              <a:buNone/>
            </a:pPr>
            <a:endParaRPr lang="es-SV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755577" y="0"/>
          <a:ext cx="8064896" cy="6858003"/>
        </p:xfrm>
        <a:graphic>
          <a:graphicData uri="http://schemas.openxmlformats.org/drawingml/2006/table">
            <a:tbl>
              <a:tblPr/>
              <a:tblGrid>
                <a:gridCol w="268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400" b="1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ISÓTOPO</a:t>
                      </a:r>
                      <a:endParaRPr lang="es-SV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400" b="1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NOMBRE</a:t>
                      </a:r>
                      <a:endParaRPr lang="es-SV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400" b="1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USOS</a:t>
                      </a:r>
                      <a:endParaRPr lang="es-SV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SV" sz="14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SV" sz="14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SV" sz="14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2800" b="1" baseline="30000" dirty="0">
                          <a:latin typeface="Arial"/>
                          <a:ea typeface="Calibri"/>
                          <a:cs typeface="Times New Roman"/>
                        </a:rPr>
                        <a:t>74</a:t>
                      </a:r>
                      <a:r>
                        <a:rPr lang="es-SV" sz="2800" b="1" dirty="0">
                          <a:latin typeface="Arial"/>
                          <a:ea typeface="Calibri"/>
                          <a:cs typeface="Times New Roman"/>
                        </a:rPr>
                        <a:t>As</a:t>
                      </a:r>
                      <a:r>
                        <a:rPr lang="es-SV" sz="2800" b="1" baseline="-25000" dirty="0">
                          <a:latin typeface="Arial"/>
                          <a:ea typeface="Calibri"/>
                          <a:cs typeface="Times New Roman"/>
                        </a:rPr>
                        <a:t>33</a:t>
                      </a:r>
                      <a:endParaRPr lang="es-SV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latin typeface="Arial"/>
                          <a:ea typeface="Calibri"/>
                          <a:cs typeface="Times New Roman"/>
                        </a:rPr>
                        <a:t>Arsénico-74</a:t>
                      </a:r>
                      <a:endParaRPr lang="es-SV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600" b="1" dirty="0">
                          <a:latin typeface="Arial"/>
                          <a:ea typeface="Calibri"/>
                          <a:cs typeface="Times New Roman"/>
                        </a:rPr>
                        <a:t>En la localización de tumores</a:t>
                      </a:r>
                      <a:endParaRPr lang="es-SV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2400" b="1" baseline="30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r>
                        <a:rPr lang="es-SV" sz="2400" b="1" baseline="30000" dirty="0">
                          <a:latin typeface="Arial"/>
                          <a:ea typeface="Calibri"/>
                          <a:cs typeface="Arial"/>
                          <a:sym typeface="Symbol"/>
                        </a:rPr>
                        <a:t></a:t>
                      </a:r>
                      <a:r>
                        <a:rPr lang="es-SV" sz="2400" b="1" dirty="0">
                          <a:latin typeface="Arial"/>
                          <a:ea typeface="Calibri"/>
                          <a:cs typeface="Times New Roman"/>
                        </a:rPr>
                        <a:t>Co</a:t>
                      </a:r>
                      <a:r>
                        <a:rPr lang="es-SV" sz="2400" b="1" baseline="-25000" dirty="0">
                          <a:latin typeface="Arial"/>
                          <a:ea typeface="Calibri"/>
                          <a:cs typeface="Times New Roman"/>
                        </a:rPr>
                        <a:t>27</a:t>
                      </a:r>
                      <a:endParaRPr lang="es-SV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latin typeface="Arial"/>
                          <a:ea typeface="Calibri"/>
                          <a:cs typeface="Times New Roman"/>
                        </a:rPr>
                        <a:t>Cobalto-6</a:t>
                      </a:r>
                      <a:r>
                        <a:rPr lang="es-SV" sz="1800" b="1" dirty="0">
                          <a:latin typeface="Arial"/>
                          <a:ea typeface="Calibri"/>
                          <a:cs typeface="Arial"/>
                          <a:sym typeface="Symbol"/>
                        </a:rPr>
                        <a:t></a:t>
                      </a:r>
                      <a:endParaRPr lang="es-SV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600" b="1">
                          <a:latin typeface="Arial"/>
                          <a:ea typeface="Calibri"/>
                          <a:cs typeface="Times New Roman"/>
                        </a:rPr>
                        <a:t>En el tratamiento del cáncer</a:t>
                      </a:r>
                      <a:endParaRPr lang="es-SV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21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2400" b="1" baseline="30000" dirty="0">
                          <a:latin typeface="Arial"/>
                          <a:ea typeface="Calibri"/>
                          <a:cs typeface="Times New Roman"/>
                        </a:rPr>
                        <a:t>131</a:t>
                      </a:r>
                      <a:r>
                        <a:rPr lang="es-SV" sz="2400" b="1" dirty="0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s-SV" sz="2400" b="1" baseline="-25000" dirty="0">
                          <a:latin typeface="Arial"/>
                          <a:ea typeface="Calibri"/>
                          <a:cs typeface="Times New Roman"/>
                        </a:rPr>
                        <a:t>53</a:t>
                      </a:r>
                      <a:endParaRPr lang="es-SV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latin typeface="Arial"/>
                          <a:ea typeface="Calibri"/>
                          <a:cs typeface="Times New Roman"/>
                        </a:rPr>
                        <a:t>Yodo-131</a:t>
                      </a:r>
                      <a:endParaRPr lang="es-SV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600" b="1" dirty="0">
                          <a:latin typeface="Arial"/>
                          <a:ea typeface="Calibri"/>
                          <a:cs typeface="Times New Roman"/>
                        </a:rPr>
                        <a:t>En la detección del malfuncionamiento de tiroides. En la medida de la actividad hepática. En el tratamiento del cáncer de tiroides</a:t>
                      </a:r>
                      <a:endParaRPr lang="es-SV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2400" b="1" baseline="30000">
                          <a:latin typeface="Arial"/>
                          <a:ea typeface="Calibri"/>
                          <a:cs typeface="Times New Roman"/>
                        </a:rPr>
                        <a:t>226</a:t>
                      </a:r>
                      <a:r>
                        <a:rPr lang="es-SV" sz="2400" b="1">
                          <a:latin typeface="Arial"/>
                          <a:ea typeface="Calibri"/>
                          <a:cs typeface="Times New Roman"/>
                        </a:rPr>
                        <a:t>Ra</a:t>
                      </a:r>
                      <a:r>
                        <a:rPr lang="es-SV" sz="2400" b="1" baseline="-25000">
                          <a:latin typeface="Arial"/>
                          <a:ea typeface="Calibri"/>
                          <a:cs typeface="Times New Roman"/>
                        </a:rPr>
                        <a:t>88</a:t>
                      </a:r>
                      <a:endParaRPr lang="es-SV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latin typeface="Arial"/>
                          <a:ea typeface="Calibri"/>
                          <a:cs typeface="Times New Roman"/>
                        </a:rPr>
                        <a:t>Radio-226</a:t>
                      </a:r>
                      <a:endParaRPr lang="es-SV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600" b="1" dirty="0">
                          <a:latin typeface="Arial"/>
                          <a:ea typeface="Calibri"/>
                          <a:cs typeface="Times New Roman"/>
                        </a:rPr>
                        <a:t>En el tratamiento del cáncer</a:t>
                      </a:r>
                      <a:endParaRPr lang="es-SV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14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2400" b="1" dirty="0">
                          <a:latin typeface="Arial"/>
                          <a:ea typeface="Calibri"/>
                          <a:cs typeface="Times New Roman"/>
                        </a:rPr>
                        <a:t>Na</a:t>
                      </a:r>
                      <a:r>
                        <a:rPr lang="es-SV" sz="2400" b="1" baseline="30000" dirty="0">
                          <a:latin typeface="Arial"/>
                          <a:ea typeface="Calibri"/>
                          <a:cs typeface="Times New Roman"/>
                        </a:rPr>
                        <a:t>24</a:t>
                      </a:r>
                      <a:r>
                        <a:rPr lang="es-SV" sz="2400" b="1" baseline="-25000" dirty="0">
                          <a:latin typeface="Arial"/>
                          <a:ea typeface="Calibri"/>
                          <a:cs typeface="Times New Roman"/>
                        </a:rPr>
                        <a:t>11</a:t>
                      </a:r>
                      <a:endParaRPr lang="es-SV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latin typeface="Arial"/>
                          <a:ea typeface="Calibri"/>
                          <a:cs typeface="Times New Roman"/>
                        </a:rPr>
                        <a:t>Sodio-24</a:t>
                      </a:r>
                      <a:endParaRPr lang="es-SV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600" b="1" dirty="0">
                          <a:latin typeface="Arial"/>
                          <a:ea typeface="Calibri"/>
                          <a:cs typeface="Times New Roman"/>
                        </a:rPr>
                        <a:t>En la detección de  constricciones y obstrucciones en el sistema circulatorio</a:t>
                      </a:r>
                      <a:endParaRPr lang="es-SV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2400" b="1" dirty="0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s-SV" sz="2400" b="1" baseline="30000" dirty="0">
                          <a:latin typeface="Arial"/>
                          <a:ea typeface="Calibri"/>
                          <a:cs typeface="Times New Roman"/>
                        </a:rPr>
                        <a:t>32</a:t>
                      </a:r>
                      <a:r>
                        <a:rPr lang="es-SV" sz="2400" b="1" baseline="-25000" dirty="0">
                          <a:latin typeface="Arial"/>
                          <a:ea typeface="Calibri"/>
                          <a:cs typeface="Times New Roman"/>
                        </a:rPr>
                        <a:t>15</a:t>
                      </a:r>
                      <a:endParaRPr lang="es-SV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latin typeface="Arial"/>
                          <a:ea typeface="Calibri"/>
                          <a:cs typeface="Times New Roman"/>
                        </a:rPr>
                        <a:t>Fósforo-32</a:t>
                      </a:r>
                      <a:endParaRPr lang="es-SV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600" b="1" dirty="0">
                          <a:latin typeface="Arial"/>
                          <a:ea typeface="Calibri"/>
                          <a:cs typeface="Times New Roman"/>
                        </a:rPr>
                        <a:t>En el tratamiento de cáncer de la piel, ojos, hígado</a:t>
                      </a:r>
                      <a:endParaRPr lang="es-SV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2400" b="1" dirty="0">
                          <a:latin typeface="Arial"/>
                          <a:ea typeface="Calibri"/>
                          <a:cs typeface="Times New Roman"/>
                        </a:rPr>
                        <a:t>Tc</a:t>
                      </a:r>
                      <a:r>
                        <a:rPr lang="es-SV" sz="2400" b="1" baseline="30000" dirty="0">
                          <a:latin typeface="Arial"/>
                          <a:ea typeface="Calibri"/>
                          <a:cs typeface="Times New Roman"/>
                        </a:rPr>
                        <a:t>99</a:t>
                      </a:r>
                      <a:r>
                        <a:rPr lang="es-SV" sz="2400" b="1" baseline="-25000" dirty="0">
                          <a:latin typeface="Arial"/>
                          <a:ea typeface="Calibri"/>
                          <a:cs typeface="Times New Roman"/>
                        </a:rPr>
                        <a:t>43</a:t>
                      </a:r>
                      <a:endParaRPr lang="es-SV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latin typeface="Arial"/>
                          <a:ea typeface="Calibri"/>
                          <a:cs typeface="Times New Roman"/>
                        </a:rPr>
                        <a:t>Tecnecio-99</a:t>
                      </a:r>
                      <a:endParaRPr lang="es-SV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600" b="1" dirty="0">
                          <a:latin typeface="Arial"/>
                          <a:ea typeface="Calibri"/>
                          <a:cs typeface="Times New Roman"/>
                        </a:rPr>
                        <a:t>Corazón, huesos, hígado y pulmones.</a:t>
                      </a:r>
                      <a:endParaRPr lang="es-SV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2400" b="1" dirty="0">
                          <a:latin typeface="Arial"/>
                          <a:ea typeface="Calibri"/>
                          <a:cs typeface="Times New Roman"/>
                        </a:rPr>
                        <a:t>Fe</a:t>
                      </a:r>
                      <a:r>
                        <a:rPr lang="es-SV" sz="2400" b="1" baseline="30000" dirty="0">
                          <a:latin typeface="Arial"/>
                          <a:ea typeface="Calibri"/>
                          <a:cs typeface="Times New Roman"/>
                        </a:rPr>
                        <a:t>59</a:t>
                      </a:r>
                      <a:r>
                        <a:rPr lang="es-SV" sz="2400" b="1" baseline="-25000" dirty="0">
                          <a:latin typeface="Arial"/>
                          <a:ea typeface="Calibri"/>
                          <a:cs typeface="Times New Roman"/>
                        </a:rPr>
                        <a:t>26</a:t>
                      </a:r>
                      <a:endParaRPr lang="es-SV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latin typeface="Arial"/>
                          <a:ea typeface="Calibri"/>
                          <a:cs typeface="Times New Roman"/>
                        </a:rPr>
                        <a:t>Hierro-59</a:t>
                      </a:r>
                      <a:endParaRPr lang="es-SV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600" b="1" dirty="0">
                          <a:latin typeface="Arial"/>
                          <a:ea typeface="Calibri"/>
                          <a:cs typeface="Times New Roman"/>
                        </a:rPr>
                        <a:t>Glóbulos rojos</a:t>
                      </a:r>
                      <a:endParaRPr lang="es-SV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17" marR="552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2072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SV" b="1" u="sng" dirty="0"/>
              <a:t>RADIOACTIVIDAD</a:t>
            </a:r>
            <a:endParaRPr lang="es-SV" dirty="0"/>
          </a:p>
          <a:p>
            <a:pPr algn="just">
              <a:buNone/>
            </a:pPr>
            <a:r>
              <a:rPr lang="es-SV" dirty="0"/>
              <a:t>    El científico francés Henry Becquerel, descubrió que algunas sustancias químicas se descomponían espontáneamente y producían rayos de gran penetración (1896).</a:t>
            </a:r>
          </a:p>
          <a:p>
            <a:pPr algn="just">
              <a:buNone/>
            </a:pPr>
            <a:endParaRPr lang="es-SV" dirty="0"/>
          </a:p>
          <a:p>
            <a:pPr algn="just">
              <a:buNone/>
            </a:pPr>
            <a:r>
              <a:rPr lang="es-SV" dirty="0"/>
              <a:t>    A este fenómeno madame Marie Curie le llamó: RADIOACTIVIDAD.</a:t>
            </a:r>
          </a:p>
          <a:p>
            <a:pPr algn="just">
              <a:buNone/>
            </a:pPr>
            <a:endParaRPr lang="es-SV" dirty="0"/>
          </a:p>
          <a:p>
            <a:pPr algn="just">
              <a:buNone/>
            </a:pPr>
            <a:r>
              <a:rPr lang="es-SV" dirty="0"/>
              <a:t>    Los esposos Curie descubren el Radio (Ra) y el Polonio (Po); comprobaron que la PECHBLENDA natural, un mineral de Uranio, es varias veces más activa que el óxido de uranio.</a:t>
            </a:r>
          </a:p>
          <a:p>
            <a:pPr algn="ctr">
              <a:buNone/>
            </a:pPr>
            <a:endParaRPr lang="es-SV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712"/>
          </a:xfrm>
        </p:spPr>
        <p:txBody>
          <a:bodyPr/>
          <a:lstStyle/>
          <a:p>
            <a:pPr>
              <a:buNone/>
            </a:pPr>
            <a:endParaRPr lang="es-SV" dirty="0"/>
          </a:p>
          <a:p>
            <a:pPr algn="just">
              <a:buNone/>
            </a:pPr>
            <a:r>
              <a:rPr lang="es-SV" dirty="0"/>
              <a:t>    En 19</a:t>
            </a:r>
            <a:r>
              <a:rPr lang="es-SV" dirty="0">
                <a:sym typeface="Symbol"/>
              </a:rPr>
              <a:t></a:t>
            </a:r>
            <a:r>
              <a:rPr lang="es-SV" dirty="0"/>
              <a:t>2 Ernesto Rutherford lo explicó diciendo: “cuando un elemento emite radiación se convierte en un elemento diferente con propiedades físicas y químicas diferentes al original.</a:t>
            </a:r>
          </a:p>
          <a:p>
            <a:pPr algn="just">
              <a:buNone/>
            </a:pPr>
            <a:endParaRPr lang="es-SV" dirty="0"/>
          </a:p>
          <a:p>
            <a:pPr algn="just">
              <a:buNone/>
            </a:pPr>
            <a:r>
              <a:rPr lang="es-SV" dirty="0"/>
              <a:t>    Rutherford logró separar estas radiaciones por medio de un campo eléctrico en tres tipos que detectó en una pantalla. Esas radiaciones son: </a:t>
            </a:r>
            <a:r>
              <a:rPr lang="es-SV" b="1" dirty="0"/>
              <a:t>α, ẞ</a:t>
            </a:r>
            <a:r>
              <a:rPr lang="es-SV" dirty="0"/>
              <a:t>  y  </a:t>
            </a:r>
            <a:r>
              <a:rPr lang="es-SV" b="1" dirty="0">
                <a:sym typeface="Symbol"/>
              </a:rPr>
              <a:t></a:t>
            </a:r>
            <a:r>
              <a:rPr lang="es-SV" b="1" dirty="0"/>
              <a:t>.</a:t>
            </a:r>
            <a:endParaRPr lang="es-SV" dirty="0"/>
          </a:p>
          <a:p>
            <a:pPr>
              <a:buNone/>
            </a:pPr>
            <a:endParaRPr lang="es-SV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96"/>
          </a:xfrm>
        </p:spPr>
        <p:txBody>
          <a:bodyPr/>
          <a:lstStyle/>
          <a:p>
            <a:pPr algn="ctr">
              <a:buNone/>
            </a:pPr>
            <a:endParaRPr lang="es-SV" dirty="0"/>
          </a:p>
          <a:p>
            <a:pPr algn="ctr">
              <a:buNone/>
            </a:pPr>
            <a:endParaRPr lang="es-SV" dirty="0"/>
          </a:p>
        </p:txBody>
      </p:sp>
      <p:pic>
        <p:nvPicPr>
          <p:cNvPr id="9218" name="Picture 2" descr="Resultado de imagen para descubrimiento del núcleo por Ernesto Rutherfo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795" y="620688"/>
            <a:ext cx="7227876" cy="54265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778098"/>
          </a:xfrm>
        </p:spPr>
        <p:txBody>
          <a:bodyPr>
            <a:noAutofit/>
          </a:bodyPr>
          <a:lstStyle/>
          <a:p>
            <a:r>
              <a:rPr lang="es-SV" sz="1800" u="sng" dirty="0"/>
              <a:t>CARACTERÍSTICAS DE LAS RADIACIONES α, ẞ  y  </a:t>
            </a:r>
            <a:r>
              <a:rPr lang="es-SV" sz="1800" u="sng" dirty="0">
                <a:sym typeface="Symbol"/>
              </a:rPr>
              <a:t></a:t>
            </a:r>
            <a:r>
              <a:rPr lang="es-SV" sz="1800" u="sng" dirty="0"/>
              <a:t>.</a:t>
            </a:r>
            <a:br>
              <a:rPr lang="es-SV" sz="1800" dirty="0"/>
            </a:br>
            <a:endParaRPr lang="es-SV" sz="1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187624" y="1484782"/>
          <a:ext cx="7344815" cy="4836849"/>
        </p:xfrm>
        <a:graphic>
          <a:graphicData uri="http://schemas.openxmlformats.org/drawingml/2006/table">
            <a:tbl>
              <a:tblPr/>
              <a:tblGrid>
                <a:gridCol w="2447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2400" b="1" u="sng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α</a:t>
                      </a:r>
                      <a:endParaRPr lang="es-SV" sz="18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2400" b="1" u="sng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ẞ</a:t>
                      </a:r>
                      <a:endParaRPr lang="es-SV" sz="18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2400" b="1" u="sng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</a:t>
                      </a:r>
                      <a:endParaRPr lang="es-SV" sz="18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SV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SV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SV" sz="160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Velocidad igual a 1/10 de la luz</a:t>
                      </a:r>
                      <a:endParaRPr lang="es-SV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Velocidad igual a 0.998 de la luz</a:t>
                      </a:r>
                      <a:endParaRPr lang="es-SV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Posee la velocidad de la luz(3x10</a:t>
                      </a:r>
                      <a:r>
                        <a:rPr lang="es-SV" sz="1800" b="1" baseline="300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r>
                        <a:rPr lang="es-SV" sz="1800" b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cm/s)</a:t>
                      </a:r>
                      <a:endParaRPr lang="es-SV" sz="160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Partículas positivas</a:t>
                      </a:r>
                      <a:endParaRPr lang="es-SV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Partículas negativas</a:t>
                      </a:r>
                      <a:endParaRPr lang="es-SV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Radiaciones neutras</a:t>
                      </a:r>
                      <a:endParaRPr lang="es-SV" sz="160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Son núcleos de Helio(He</a:t>
                      </a:r>
                      <a:r>
                        <a:rPr lang="es-SV" sz="1800" b="1" baseline="300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+2</a:t>
                      </a:r>
                      <a:r>
                        <a:rPr lang="es-SV" sz="18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)</a:t>
                      </a:r>
                      <a:endParaRPr lang="es-SV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Son electrones (e</a:t>
                      </a:r>
                      <a:r>
                        <a:rPr lang="es-SV" sz="1800" b="1" baseline="300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s-SV" sz="18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)</a:t>
                      </a:r>
                      <a:endParaRPr lang="es-SV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Son radiaciones electromagnéticas</a:t>
                      </a:r>
                      <a:endParaRPr lang="es-SV" sz="160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Gran poder ionizante</a:t>
                      </a:r>
                      <a:endParaRPr lang="es-SV" sz="160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Menor poder ionizante que los α</a:t>
                      </a:r>
                      <a:endParaRPr lang="es-SV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Bajo poder ionizante</a:t>
                      </a:r>
                      <a:endParaRPr lang="es-SV" sz="160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Son los menos penetrantes</a:t>
                      </a:r>
                      <a:endParaRPr lang="es-SV" sz="160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Más penetrantes que los α</a:t>
                      </a:r>
                      <a:endParaRPr lang="es-SV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Máximo poder de penetración</a:t>
                      </a:r>
                      <a:endParaRPr lang="es-SV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5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Son detenidos por papel o la piel</a:t>
                      </a:r>
                      <a:endParaRPr lang="es-SV" sz="160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Son detenidos por láminas de aluminio</a:t>
                      </a:r>
                      <a:endParaRPr lang="es-SV" sz="160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SV" sz="18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Calibri"/>
                          <a:cs typeface="Times New Roman"/>
                        </a:rPr>
                        <a:t>Detenidos por bloques de plomo(Pb) o de concreto.</a:t>
                      </a:r>
                      <a:endParaRPr lang="es-SV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507288" cy="5904656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s-SV" b="1" u="sng" dirty="0"/>
              <a:t>SERIES RADIOACTIVAS NATURALES.-</a:t>
            </a:r>
          </a:p>
          <a:p>
            <a:pPr algn="ctr">
              <a:buNone/>
            </a:pPr>
            <a:endParaRPr lang="es-SV" dirty="0"/>
          </a:p>
          <a:p>
            <a:pPr>
              <a:buNone/>
            </a:pPr>
            <a:r>
              <a:rPr lang="es-SV" dirty="0"/>
              <a:t>     Es el conjunto de elementos que han sido formados a partir de un solo elemento por emisiones sucesivas </a:t>
            </a:r>
            <a:r>
              <a:rPr lang="es-SV" b="1" dirty="0"/>
              <a:t>α</a:t>
            </a:r>
            <a:r>
              <a:rPr lang="es-SV" dirty="0"/>
              <a:t> ó </a:t>
            </a:r>
            <a:r>
              <a:rPr lang="es-SV" b="1" dirty="0"/>
              <a:t>ẞ</a:t>
            </a:r>
            <a:r>
              <a:rPr lang="es-SV" dirty="0"/>
              <a:t>. Al elemento inicial se le llama: ELEMENTO PREDECESOR y continúa de átomo a átomo hasta que se forma uno estable.</a:t>
            </a:r>
          </a:p>
          <a:p>
            <a:pPr>
              <a:buNone/>
            </a:pPr>
            <a:r>
              <a:rPr lang="es-SV" dirty="0"/>
              <a:t> </a:t>
            </a:r>
          </a:p>
          <a:p>
            <a:pPr>
              <a:buNone/>
            </a:pPr>
            <a:r>
              <a:rPr lang="es-SV" b="1" dirty="0"/>
              <a:t>U</a:t>
            </a:r>
            <a:r>
              <a:rPr lang="es-SV" b="1" baseline="30000" dirty="0"/>
              <a:t>238</a:t>
            </a:r>
            <a:r>
              <a:rPr lang="es-SV" dirty="0"/>
              <a:t> (18 elementos)  → Primera Serie Natural</a:t>
            </a:r>
          </a:p>
          <a:p>
            <a:pPr>
              <a:buNone/>
            </a:pPr>
            <a:r>
              <a:rPr lang="es-SV" dirty="0"/>
              <a:t> </a:t>
            </a:r>
          </a:p>
          <a:p>
            <a:pPr>
              <a:buNone/>
            </a:pPr>
            <a:r>
              <a:rPr lang="es-SV" b="1" dirty="0"/>
              <a:t>Th</a:t>
            </a:r>
            <a:r>
              <a:rPr lang="es-SV" b="1" baseline="30000" dirty="0"/>
              <a:t>232 </a:t>
            </a:r>
            <a:r>
              <a:rPr lang="es-SV" dirty="0"/>
              <a:t>(13 elementos)  → Segunda Serie Natural</a:t>
            </a:r>
          </a:p>
          <a:p>
            <a:pPr>
              <a:buNone/>
            </a:pPr>
            <a:endParaRPr lang="es-SV" dirty="0"/>
          </a:p>
          <a:p>
            <a:pPr>
              <a:buNone/>
            </a:pPr>
            <a:r>
              <a:rPr lang="es-SV" b="1" dirty="0"/>
              <a:t>U</a:t>
            </a:r>
            <a:r>
              <a:rPr lang="es-SV" b="1" baseline="30000" dirty="0"/>
              <a:t>235   </a:t>
            </a:r>
            <a:r>
              <a:rPr lang="es-SV" dirty="0"/>
              <a:t>(15 elementos)  →  Tercera Serie Natural</a:t>
            </a:r>
          </a:p>
          <a:p>
            <a:pPr>
              <a:buNone/>
            </a:pPr>
            <a:r>
              <a:rPr lang="es-SV" dirty="0"/>
              <a:t> </a:t>
            </a:r>
          </a:p>
          <a:p>
            <a:pPr>
              <a:buNone/>
            </a:pPr>
            <a:r>
              <a:rPr lang="es-SV" b="1" dirty="0"/>
              <a:t>Pu</a:t>
            </a:r>
            <a:r>
              <a:rPr lang="es-SV" b="1" baseline="30000" dirty="0"/>
              <a:t>241</a:t>
            </a:r>
            <a:r>
              <a:rPr lang="es-SV" dirty="0"/>
              <a:t>  (15 elementos)  →  Cuarta Serie Natural</a:t>
            </a:r>
          </a:p>
          <a:p>
            <a:pPr>
              <a:buNone/>
            </a:pPr>
            <a:r>
              <a:rPr lang="es-SV" dirty="0"/>
              <a:t> </a:t>
            </a:r>
          </a:p>
          <a:p>
            <a:pPr algn="ctr">
              <a:buNone/>
            </a:pPr>
            <a:endParaRPr lang="es-SV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88"/>
          </a:xfrm>
        </p:spPr>
        <p:txBody>
          <a:bodyPr/>
          <a:lstStyle/>
          <a:p>
            <a:pPr algn="ctr">
              <a:buNone/>
            </a:pPr>
            <a:r>
              <a:rPr lang="es-SV" b="1" u="sng" dirty="0"/>
              <a:t>Ejemplos de Emisión Alfa</a:t>
            </a:r>
            <a:endParaRPr lang="es-SV" dirty="0"/>
          </a:p>
          <a:p>
            <a:pPr>
              <a:buNone/>
            </a:pPr>
            <a:endParaRPr lang="es-SV" dirty="0"/>
          </a:p>
          <a:p>
            <a:pPr>
              <a:buNone/>
            </a:pPr>
            <a:r>
              <a:rPr lang="es-SV" sz="4400" b="1" dirty="0"/>
              <a:t>α  </a:t>
            </a:r>
            <a:r>
              <a:rPr lang="es-SV" sz="4400" b="1" dirty="0">
                <a:sym typeface="Symbol"/>
              </a:rPr>
              <a:t></a:t>
            </a:r>
            <a:r>
              <a:rPr lang="es-SV" sz="4400" b="1" dirty="0"/>
              <a:t> núcleo de Helio   He</a:t>
            </a:r>
            <a:r>
              <a:rPr lang="es-SV" sz="4400" b="1" baseline="30000" dirty="0"/>
              <a:t>4</a:t>
            </a:r>
            <a:r>
              <a:rPr lang="es-SV" sz="4400" b="1" baseline="-25000" dirty="0"/>
              <a:t>2</a:t>
            </a:r>
            <a:endParaRPr lang="es-SV" sz="4400" dirty="0"/>
          </a:p>
          <a:p>
            <a:pPr>
              <a:buNone/>
            </a:pPr>
            <a:endParaRPr lang="es-SV" sz="4400" dirty="0"/>
          </a:p>
          <a:p>
            <a:pPr>
              <a:buNone/>
            </a:pPr>
            <a:r>
              <a:rPr lang="es-SV" sz="4400" b="1" dirty="0"/>
              <a:t>U</a:t>
            </a:r>
            <a:r>
              <a:rPr lang="es-SV" sz="4400" b="1" baseline="30000" dirty="0"/>
              <a:t>238</a:t>
            </a:r>
            <a:r>
              <a:rPr lang="es-SV" sz="4400" b="1" baseline="-25000" dirty="0"/>
              <a:t>92    </a:t>
            </a:r>
            <a:r>
              <a:rPr lang="es-SV" sz="4400" b="1" dirty="0"/>
              <a:t>→  Th</a:t>
            </a:r>
            <a:r>
              <a:rPr lang="es-SV" sz="4400" b="1" baseline="30000" dirty="0"/>
              <a:t>234</a:t>
            </a:r>
            <a:r>
              <a:rPr lang="es-SV" sz="4400" b="1" baseline="-25000" dirty="0"/>
              <a:t>90   </a:t>
            </a:r>
            <a:r>
              <a:rPr lang="es-SV" sz="4400" b="1" dirty="0"/>
              <a:t> +     He</a:t>
            </a:r>
            <a:r>
              <a:rPr lang="es-SV" sz="4400" b="1" baseline="30000" dirty="0"/>
              <a:t>4</a:t>
            </a:r>
            <a:r>
              <a:rPr lang="es-SV" sz="4400" b="1" baseline="-25000" dirty="0"/>
              <a:t>2</a:t>
            </a:r>
            <a:endParaRPr lang="es-SV" sz="4400" dirty="0"/>
          </a:p>
          <a:p>
            <a:pPr>
              <a:buNone/>
            </a:pPr>
            <a:endParaRPr lang="es-SV" sz="4400" dirty="0"/>
          </a:p>
          <a:p>
            <a:pPr>
              <a:buNone/>
            </a:pPr>
            <a:r>
              <a:rPr lang="en-US" sz="4400" b="1" dirty="0"/>
              <a:t>Th</a:t>
            </a:r>
            <a:r>
              <a:rPr lang="en-US" sz="4400" b="1" baseline="30000" dirty="0"/>
              <a:t>232</a:t>
            </a:r>
            <a:r>
              <a:rPr lang="en-US" sz="4400" b="1" baseline="-25000" dirty="0"/>
              <a:t>90   </a:t>
            </a:r>
            <a:r>
              <a:rPr lang="en-US" sz="4400" b="1" dirty="0"/>
              <a:t>→  </a:t>
            </a:r>
            <a:r>
              <a:rPr lang="en-US" sz="4400" b="1" baseline="30000" dirty="0"/>
              <a:t>228</a:t>
            </a:r>
            <a:r>
              <a:rPr lang="en-US" sz="4400" b="1" baseline="-25000" dirty="0"/>
              <a:t>88</a:t>
            </a:r>
            <a:r>
              <a:rPr lang="en-US" sz="4400" b="1" dirty="0"/>
              <a:t>Ra   +     </a:t>
            </a:r>
            <a:r>
              <a:rPr lang="es-SV" sz="4400" b="1" dirty="0"/>
              <a:t>α</a:t>
            </a:r>
            <a:r>
              <a:rPr lang="en-US" sz="4400" b="1" baseline="30000" dirty="0"/>
              <a:t>4</a:t>
            </a:r>
            <a:r>
              <a:rPr lang="en-US" sz="4400" b="1" baseline="-25000" dirty="0"/>
              <a:t>2</a:t>
            </a:r>
            <a:endParaRPr lang="es-SV" sz="4400" dirty="0"/>
          </a:p>
          <a:p>
            <a:pPr>
              <a:buNone/>
            </a:pPr>
            <a:endParaRPr lang="es-SV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456</TotalTime>
  <Words>630</Words>
  <Application>Microsoft Office PowerPoint</Application>
  <PresentationFormat>Presentación en pantalla (4:3)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Book Antiqua</vt:lpstr>
      <vt:lpstr>Calibri</vt:lpstr>
      <vt:lpstr>Lucida Sans</vt:lpstr>
      <vt:lpstr>Wingdings</vt:lpstr>
      <vt:lpstr>Wingdings 2</vt:lpstr>
      <vt:lpstr>Wingdings 3</vt:lpstr>
      <vt:lpstr>Vértice</vt:lpstr>
      <vt:lpstr>APLICACIÓN DE LOS ISÓTOPOS EN LA MEDICINA y  radioactividad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 LAS RADIACIONES α, ẞ  y  .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LOS ISÓTOPOS EN LA MEDICINA y  radioactividad</dc:title>
  <dc:creator>Nelly Soto</dc:creator>
  <cp:lastModifiedBy>Chobe Cuellar</cp:lastModifiedBy>
  <cp:revision>17</cp:revision>
  <dcterms:created xsi:type="dcterms:W3CDTF">2015-06-02T14:05:35Z</dcterms:created>
  <dcterms:modified xsi:type="dcterms:W3CDTF">2020-05-06T17:27:10Z</dcterms:modified>
</cp:coreProperties>
</file>