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6" r:id="rId2"/>
    <p:sldId id="267" r:id="rId3"/>
    <p:sldId id="257" r:id="rId4"/>
    <p:sldId id="258" r:id="rId5"/>
    <p:sldId id="260" r:id="rId6"/>
    <p:sldId id="271" r:id="rId7"/>
    <p:sldId id="269" r:id="rId8"/>
    <p:sldId id="272" r:id="rId9"/>
    <p:sldId id="270" r:id="rId10"/>
    <p:sldId id="273" r:id="rId11"/>
    <p:sldId id="274" r:id="rId12"/>
    <p:sldId id="275" r:id="rId13"/>
    <p:sldId id="261" r:id="rId14"/>
    <p:sldId id="262" r:id="rId15"/>
    <p:sldId id="278" r:id="rId16"/>
    <p:sldId id="279" r:id="rId17"/>
    <p:sldId id="276" r:id="rId18"/>
    <p:sldId id="280" r:id="rId19"/>
    <p:sldId id="281" r:id="rId20"/>
    <p:sldId id="277" r:id="rId21"/>
    <p:sldId id="263" r:id="rId22"/>
    <p:sldId id="282" r:id="rId23"/>
    <p:sldId id="283" r:id="rId24"/>
    <p:sldId id="265" r:id="rId25"/>
  </p:sldIdLst>
  <p:sldSz cx="9144000" cy="6858000" type="screen4x3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7F6C8-12F6-4901-84F0-0D9333576B2E}" type="datetimeFigureOut">
              <a:rPr lang="es-SV" smtClean="0"/>
              <a:pPr/>
              <a:t>22/6/2020</a:t>
            </a:fld>
            <a:endParaRPr lang="es-SV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E694E-EFE2-4436-B174-6A508AF7BC1D}" type="slidenum">
              <a:rPr lang="es-SV" smtClean="0"/>
              <a:pPr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0814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SV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694E-EFE2-4436-B174-6A508AF7BC1D}" type="slidenum">
              <a:rPr lang="es-SV" smtClean="0"/>
              <a:pPr/>
              <a:t>3</a:t>
            </a:fld>
            <a:endParaRPr lang="es-SV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SV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694E-EFE2-4436-B174-6A508AF7BC1D}" type="slidenum">
              <a:rPr lang="es-SV" smtClean="0"/>
              <a:pPr/>
              <a:t>4</a:t>
            </a:fld>
            <a:endParaRPr lang="es-SV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SV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694E-EFE2-4436-B174-6A508AF7BC1D}" type="slidenum">
              <a:rPr lang="es-SV" smtClean="0"/>
              <a:pPr/>
              <a:t>5</a:t>
            </a:fld>
            <a:endParaRPr lang="es-SV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SV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694E-EFE2-4436-B174-6A508AF7BC1D}" type="slidenum">
              <a:rPr lang="es-SV" smtClean="0"/>
              <a:pPr/>
              <a:t>13</a:t>
            </a:fld>
            <a:endParaRPr lang="es-SV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SV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694E-EFE2-4436-B174-6A508AF7BC1D}" type="slidenum">
              <a:rPr lang="es-SV" smtClean="0"/>
              <a:pPr/>
              <a:t>14</a:t>
            </a:fld>
            <a:endParaRPr lang="es-SV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SV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694E-EFE2-4436-B174-6A508AF7BC1D}" type="slidenum">
              <a:rPr lang="es-SV" smtClean="0"/>
              <a:pPr/>
              <a:t>21</a:t>
            </a:fld>
            <a:endParaRPr lang="es-SV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SV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694E-EFE2-4436-B174-6A508AF7BC1D}" type="slidenum">
              <a:rPr lang="es-SV" smtClean="0"/>
              <a:pPr/>
              <a:t>24</a:t>
            </a:fld>
            <a:endParaRPr lang="es-SV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7597-8304-4479-9A77-092467212F96}" type="datetimeFigureOut">
              <a:rPr lang="es-SV" smtClean="0"/>
              <a:pPr/>
              <a:t>22/6/2020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8D05-F7E4-4D54-A366-8F4E58028204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7597-8304-4479-9A77-092467212F96}" type="datetimeFigureOut">
              <a:rPr lang="es-SV" smtClean="0"/>
              <a:pPr/>
              <a:t>22/6/2020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8D05-F7E4-4D54-A366-8F4E58028204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7597-8304-4479-9A77-092467212F96}" type="datetimeFigureOut">
              <a:rPr lang="es-SV" smtClean="0"/>
              <a:pPr/>
              <a:t>22/6/2020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8D05-F7E4-4D54-A366-8F4E58028204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7597-8304-4479-9A77-092467212F96}" type="datetimeFigureOut">
              <a:rPr lang="es-SV" smtClean="0"/>
              <a:pPr/>
              <a:t>22/6/2020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8D05-F7E4-4D54-A366-8F4E58028204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7597-8304-4479-9A77-092467212F96}" type="datetimeFigureOut">
              <a:rPr lang="es-SV" smtClean="0"/>
              <a:pPr/>
              <a:t>22/6/2020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8D05-F7E4-4D54-A366-8F4E58028204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7597-8304-4479-9A77-092467212F96}" type="datetimeFigureOut">
              <a:rPr lang="es-SV" smtClean="0"/>
              <a:pPr/>
              <a:t>22/6/2020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8D05-F7E4-4D54-A366-8F4E58028204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7597-8304-4479-9A77-092467212F96}" type="datetimeFigureOut">
              <a:rPr lang="es-SV" smtClean="0"/>
              <a:pPr/>
              <a:t>22/6/2020</a:t>
            </a:fld>
            <a:endParaRPr lang="es-SV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8D05-F7E4-4D54-A366-8F4E58028204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7597-8304-4479-9A77-092467212F96}" type="datetimeFigureOut">
              <a:rPr lang="es-SV" smtClean="0"/>
              <a:pPr/>
              <a:t>22/6/2020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8D05-F7E4-4D54-A366-8F4E58028204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7597-8304-4479-9A77-092467212F96}" type="datetimeFigureOut">
              <a:rPr lang="es-SV" smtClean="0"/>
              <a:pPr/>
              <a:t>22/6/2020</a:t>
            </a:fld>
            <a:endParaRPr lang="es-SV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8D05-F7E4-4D54-A366-8F4E58028204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7597-8304-4479-9A77-092467212F96}" type="datetimeFigureOut">
              <a:rPr lang="es-SV" smtClean="0"/>
              <a:pPr/>
              <a:t>22/6/2020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8D05-F7E4-4D54-A366-8F4E58028204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7597-8304-4479-9A77-092467212F96}" type="datetimeFigureOut">
              <a:rPr lang="es-SV" smtClean="0"/>
              <a:pPr/>
              <a:t>22/6/2020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8D05-F7E4-4D54-A366-8F4E58028204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39000">
              <a:schemeClr val="accent1">
                <a:lumMod val="60000"/>
                <a:lumOff val="40000"/>
                <a:alpha val="43000"/>
              </a:schemeClr>
            </a:gs>
            <a:gs pos="70000">
              <a:srgbClr val="C4D6EB"/>
            </a:gs>
            <a:gs pos="100000">
              <a:srgbClr val="FFEBFA"/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77597-8304-4479-9A77-092467212F96}" type="datetimeFigureOut">
              <a:rPr lang="es-SV" smtClean="0"/>
              <a:pPr/>
              <a:t>22/6/2020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48D05-F7E4-4D54-A366-8F4E58028204}" type="slidenum">
              <a:rPr lang="es-SV" smtClean="0"/>
              <a:pPr/>
              <a:t>‹Nº›</a:t>
            </a:fld>
            <a:endParaRPr lang="es-S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b="1" u="sng" dirty="0"/>
              <a:t>COLEGIO SALESIANO SANTA CECILIA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pPr>
              <a:buNone/>
            </a:pPr>
            <a:r>
              <a:rPr lang="es-SV" b="1" dirty="0"/>
              <a:t>Tema:</a:t>
            </a:r>
            <a:r>
              <a:rPr lang="es-SV" dirty="0"/>
              <a:t> </a:t>
            </a:r>
            <a:r>
              <a:rPr lang="es-SV" b="1" dirty="0"/>
              <a:t>Concepto de Energía y tipos de energía</a:t>
            </a:r>
          </a:p>
          <a:p>
            <a:pPr>
              <a:buNone/>
            </a:pPr>
            <a:endParaRPr lang="es-SV" dirty="0"/>
          </a:p>
          <a:p>
            <a:pPr>
              <a:buNone/>
            </a:pPr>
            <a:r>
              <a:rPr lang="es-SV" b="1" dirty="0"/>
              <a:t>Período N°2</a:t>
            </a:r>
          </a:p>
          <a:p>
            <a:pPr>
              <a:buNone/>
            </a:pPr>
            <a:endParaRPr lang="es-SV" dirty="0"/>
          </a:p>
          <a:p>
            <a:pPr>
              <a:buNone/>
            </a:pPr>
            <a:r>
              <a:rPr lang="es-SV" b="1" dirty="0"/>
              <a:t>Clase N°3</a:t>
            </a:r>
          </a:p>
          <a:p>
            <a:pPr>
              <a:buNone/>
            </a:pPr>
            <a:endParaRPr lang="es-SV" b="1" dirty="0"/>
          </a:p>
          <a:p>
            <a:pPr>
              <a:buNone/>
            </a:pPr>
            <a:r>
              <a:rPr lang="es-SV" b="1" dirty="0"/>
              <a:t>Química I/2020 </a:t>
            </a:r>
          </a:p>
        </p:txBody>
      </p:sp>
      <p:pic>
        <p:nvPicPr>
          <p:cNvPr id="4" name="3 Imagen" descr="Resultado de imagen para concepto de energía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2708920"/>
            <a:ext cx="4333992" cy="323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363272" cy="60486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𝑺𝒆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𝒕𝒊𝒆𝒏𝒆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𝒍𝒐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𝒔𝒊𝒈𝒖𝒊𝒆𝒏𝒕𝒆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𝒎𝒈𝒉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𝑫𝒆𝒔𝒑𝒆𝒋𝒂𝒏𝒅𝒐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𝒍𝒂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𝒎𝒂𝒔𝒂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SV" b="1"/>
                        <m:t>"</m:t>
                      </m:r>
                      <m:r>
                        <m:rPr>
                          <m:nor/>
                        </m:rPr>
                        <a:rPr lang="es-SV" b="1"/>
                        <m:t>m</m:t>
                      </m:r>
                      <m:r>
                        <m:rPr>
                          <m:nor/>
                        </m:rPr>
                        <a:rPr lang="es-SV" b="1"/>
                        <m:t>"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𝒔𝒆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𝒕𝒊𝒆𝒏𝒆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SV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num>
                        <m:den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𝒈𝒉</m:t>
                          </m:r>
                        </m:den>
                      </m:f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363272" cy="604867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S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37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2656"/>
                <a:ext cx="8435280" cy="61926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𝑨𝒉𝒐𝒓𝒂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𝒔𝒖𝒔𝒕𝒊𝒕𝒖𝒚𝒆𝒏𝒅𝒐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𝒗𝒂𝒍𝒐𝒓𝒆𝒔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𝒔𝒆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𝒕𝒊𝒆𝒏𝒆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𝟏𝟖𝟎𝟎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𝟖</m:t>
                          </m:r>
                          <m:f>
                            <m:fPr>
                              <m:ctrlPr>
                                <a:rPr lang="es-SV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𝟏𝟖𝟎𝟎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s-SV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𝒌𝒈</m:t>
                              </m:r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𝟖</m:t>
                          </m:r>
                          <m:f>
                            <m:fPr>
                              <m:ctrlPr>
                                <a:rPr lang="es-SV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𝟏𝟖𝟎𝟎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𝒌𝒈</m:t>
                          </m:r>
                        </m:num>
                        <m:den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𝟖𝟑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s-SV" b="1" i="1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𝟐𝟏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𝟔𝟎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𝒌𝒈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2656"/>
                <a:ext cx="8435280" cy="619268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S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68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435280" cy="6192688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sz="4100" b="1" i="1">
                          <a:latin typeface="Cambria Math" panose="02040503050406030204" pitchFamily="18" charset="0"/>
                        </a:rPr>
                        <m:t>𝑷𝒐𝒔𝒕𝒆𝒓𝒊𝒐𝒓𝒎𝒆𝒏𝒕𝒆</m:t>
                      </m:r>
                      <m:r>
                        <a:rPr lang="es-SV" sz="41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SV" sz="4100" b="1" i="1">
                          <a:latin typeface="Cambria Math" panose="02040503050406030204" pitchFamily="18" charset="0"/>
                        </a:rPr>
                        <m:t>𝒔𝒆</m:t>
                      </m:r>
                      <m:r>
                        <a:rPr lang="es-SV" sz="4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sz="4100" b="1" i="1">
                          <a:latin typeface="Cambria Math" panose="02040503050406030204" pitchFamily="18" charset="0"/>
                        </a:rPr>
                        <m:t>𝒖𝒕𝒊𝒍𝒊𝒛𝒂𝒓</m:t>
                      </m:r>
                      <m:r>
                        <a:rPr lang="es-SV" sz="4100" b="1" i="1">
                          <a:latin typeface="Cambria Math" panose="02040503050406030204" pitchFamily="18" charset="0"/>
                        </a:rPr>
                        <m:t>á </m:t>
                      </m:r>
                      <m:r>
                        <a:rPr lang="es-SV" sz="4100" b="1" i="1">
                          <a:latin typeface="Cambria Math" panose="02040503050406030204" pitchFamily="18" charset="0"/>
                        </a:rPr>
                        <m:t>𝒖𝒏</m:t>
                      </m:r>
                      <m:r>
                        <a:rPr lang="es-SV" sz="4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sz="4100" b="1" i="1">
                          <a:latin typeface="Cambria Math" panose="02040503050406030204" pitchFamily="18" charset="0"/>
                        </a:rPr>
                        <m:t>𝒇𝒂𝒄𝒕𝒐𝒓</m:t>
                      </m:r>
                      <m:r>
                        <a:rPr lang="es-SV" sz="4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sz="4100" b="1" i="1"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es-SV" sz="4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sz="4100" b="1" i="1">
                          <a:latin typeface="Cambria Math" panose="02040503050406030204" pitchFamily="18" charset="0"/>
                        </a:rPr>
                        <m:t>𝒄𝒐𝒏𝒗𝒆𝒓𝒔𝒊</m:t>
                      </m:r>
                      <m:r>
                        <a:rPr lang="es-SV" sz="4100" b="1" i="1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SV" sz="4100" b="1" i="1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s-SV" sz="4100" b="1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sz="4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sz="4100" b="1" i="1">
                          <a:latin typeface="Cambria Math" panose="02040503050406030204" pitchFamily="18" charset="0"/>
                        </a:rPr>
                        <m:t>𝒑𝒂𝒓𝒂</m:t>
                      </m:r>
                      <m:r>
                        <a:rPr lang="es-SV" sz="4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sz="4100" b="1" i="1">
                          <a:latin typeface="Cambria Math" panose="02040503050406030204" pitchFamily="18" charset="0"/>
                        </a:rPr>
                        <m:t>𝒆𝒙𝒑𝒓𝒆𝒔𝒂𝒓𝒍𝒂</m:t>
                      </m:r>
                      <m:r>
                        <a:rPr lang="es-SV" sz="4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sz="4100" b="1" i="1">
                          <a:latin typeface="Cambria Math" panose="02040503050406030204" pitchFamily="18" charset="0"/>
                        </a:rPr>
                        <m:t>𝒆𝒏</m:t>
                      </m:r>
                      <m:r>
                        <a:rPr lang="es-SV" sz="4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sz="4100" b="1" i="1">
                          <a:latin typeface="Cambria Math" panose="02040503050406030204" pitchFamily="18" charset="0"/>
                        </a:rPr>
                        <m:t>𝒍𝒊𝒃𝒓𝒂𝒔</m:t>
                      </m:r>
                      <m:r>
                        <a:rPr lang="es-SV" sz="41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SV" sz="4100" b="1" i="1">
                          <a:latin typeface="Cambria Math" panose="02040503050406030204" pitchFamily="18" charset="0"/>
                        </a:rPr>
                        <m:t>𝒂𝒔𝒊</m:t>
                      </m:r>
                      <m:r>
                        <a:rPr lang="es-SV" sz="4100" b="1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SV" sz="4100" dirty="0"/>
              </a:p>
              <a:p>
                <a:pPr marL="0" indent="0">
                  <a:buNone/>
                </a:pPr>
                <a:r>
                  <a:rPr lang="es-SV" sz="4100" b="1" dirty="0"/>
                  <a:t> </a:t>
                </a:r>
                <a:endParaRPr lang="es-SV" sz="4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sz="65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s-SV" sz="65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sz="6500" b="1" i="1">
                          <a:latin typeface="Cambria Math" panose="02040503050406030204" pitchFamily="18" charset="0"/>
                        </a:rPr>
                        <m:t>𝟐𝟏</m:t>
                      </m:r>
                      <m:r>
                        <a:rPr lang="es-SV" sz="65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SV" sz="6500" b="1" i="1">
                          <a:latin typeface="Cambria Math" panose="02040503050406030204" pitchFamily="18" charset="0"/>
                        </a:rPr>
                        <m:t>𝟔𝟎</m:t>
                      </m:r>
                      <m:r>
                        <a:rPr lang="es-SV" sz="65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sz="6500" b="1" i="1">
                          <a:latin typeface="Cambria Math" panose="02040503050406030204" pitchFamily="18" charset="0"/>
                        </a:rPr>
                        <m:t>𝒌𝒈</m:t>
                      </m:r>
                      <m:r>
                        <a:rPr lang="es-SV" sz="6500" b="1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s-SV" sz="65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SV" sz="6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SV" sz="6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SV" sz="6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SV" sz="65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SV" sz="6500" b="1" i="1">
                              <a:latin typeface="Cambria Math" panose="02040503050406030204" pitchFamily="18" charset="0"/>
                            </a:rPr>
                            <m:t>𝑳𝒃</m:t>
                          </m:r>
                        </m:num>
                        <m:den>
                          <m:r>
                            <a:rPr lang="es-SV" sz="6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SV" sz="65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SV" sz="6500" b="1" i="1">
                              <a:latin typeface="Cambria Math" panose="02040503050406030204" pitchFamily="18" charset="0"/>
                            </a:rPr>
                            <m:t>𝒌𝒈</m:t>
                          </m:r>
                        </m:den>
                      </m:f>
                    </m:oMath>
                  </m:oMathPara>
                </a14:m>
                <a:endParaRPr lang="es-SV" sz="6500" dirty="0"/>
              </a:p>
              <a:p>
                <a:pPr marL="0" indent="0">
                  <a:buNone/>
                </a:pPr>
                <a:endParaRPr lang="es-SV" sz="6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sz="65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s-SV" sz="65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sz="6500" b="1" i="1">
                          <a:latin typeface="Cambria Math" panose="02040503050406030204" pitchFamily="18" charset="0"/>
                        </a:rPr>
                        <m:t>𝟒𝟕</m:t>
                      </m:r>
                      <m:r>
                        <a:rPr lang="es-SV" sz="65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SV" sz="65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s-SV" sz="65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sz="6500" b="1" i="1">
                          <a:latin typeface="Cambria Math" panose="02040503050406030204" pitchFamily="18" charset="0"/>
                        </a:rPr>
                        <m:t>𝑳𝒃</m:t>
                      </m:r>
                    </m:oMath>
                  </m:oMathPara>
                </a14:m>
                <a:endParaRPr lang="es-SV" sz="6500" dirty="0"/>
              </a:p>
              <a:p>
                <a:pPr marL="0" indent="0">
                  <a:buNone/>
                </a:pPr>
                <a:endParaRPr lang="es-SV" sz="4100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435280" cy="619268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S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800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algn="ctr">
              <a:buNone/>
            </a:pPr>
            <a:r>
              <a:rPr lang="es-SV" sz="3000" b="1" u="sng" dirty="0">
                <a:latin typeface="Maiandra GD" pitchFamily="34" charset="0"/>
              </a:rPr>
              <a:t>Energía Cinética</a:t>
            </a:r>
            <a:r>
              <a:rPr lang="es-SV" sz="3000" b="1" dirty="0">
                <a:latin typeface="Maiandra GD" pitchFamily="34" charset="0"/>
              </a:rPr>
              <a:t>:</a:t>
            </a:r>
          </a:p>
          <a:p>
            <a:pPr algn="ctr">
              <a:buNone/>
            </a:pPr>
            <a:endParaRPr lang="es-SV" sz="3000" dirty="0">
              <a:latin typeface="Maiandra GD" pitchFamily="34" charset="0"/>
            </a:endParaRPr>
          </a:p>
          <a:p>
            <a:pPr>
              <a:buNone/>
            </a:pPr>
            <a:r>
              <a:rPr lang="es-SV" sz="3000" dirty="0">
                <a:latin typeface="Maiandra GD" pitchFamily="34" charset="0"/>
              </a:rPr>
              <a:t>    Es la energía que posee un cuerpo en virtud de su movimiento.</a:t>
            </a:r>
          </a:p>
          <a:p>
            <a:pPr>
              <a:buNone/>
            </a:pPr>
            <a:endParaRPr lang="es-SV" sz="3000" dirty="0">
              <a:latin typeface="Maiandra GD" pitchFamily="34" charset="0"/>
            </a:endParaRPr>
          </a:p>
          <a:p>
            <a:pPr>
              <a:buNone/>
            </a:pPr>
            <a:r>
              <a:rPr lang="es-SV" sz="3000" dirty="0">
                <a:latin typeface="Maiandra GD" pitchFamily="34" charset="0"/>
              </a:rPr>
              <a:t>     Ejemplo: la energía de un automóvil que se desplaza; la de una corriente de agua; una pelota lanzada por un jugador; el viento; las moléculas de los gases, etc.</a:t>
            </a:r>
          </a:p>
          <a:p>
            <a:endParaRPr lang="es-SV" sz="3000" dirty="0">
              <a:latin typeface="Maiandra GD" pitchFamily="34" charset="0"/>
            </a:endParaRPr>
          </a:p>
          <a:p>
            <a:pPr>
              <a:buNone/>
            </a:pPr>
            <a:r>
              <a:rPr lang="es-SV" sz="3000" dirty="0">
                <a:latin typeface="Maiandra GD" pitchFamily="34" charset="0"/>
              </a:rPr>
              <a:t>    La fórmula para encontrarla es la siguiente:</a:t>
            </a:r>
          </a:p>
          <a:p>
            <a:endParaRPr lang="es-SV" sz="3000" dirty="0">
              <a:latin typeface="Maiandra GD" pitchFamily="34" charset="0"/>
            </a:endParaRPr>
          </a:p>
          <a:p>
            <a:pPr>
              <a:buNone/>
            </a:pPr>
            <a:r>
              <a:rPr lang="es-SV" sz="3000" dirty="0">
                <a:latin typeface="Maiandra GD" pitchFamily="34" charset="0"/>
              </a:rPr>
              <a:t>    E</a:t>
            </a:r>
            <a:r>
              <a:rPr lang="es-SV" sz="3000" baseline="-25000" dirty="0">
                <a:latin typeface="Maiandra GD" pitchFamily="34" charset="0"/>
              </a:rPr>
              <a:t>c  </a:t>
            </a:r>
            <a:r>
              <a:rPr lang="es-SV" sz="3000" dirty="0">
                <a:latin typeface="Maiandra GD" pitchFamily="34" charset="0"/>
              </a:rPr>
              <a:t>= ½ mv</a:t>
            </a:r>
            <a:r>
              <a:rPr lang="es-SV" sz="3000" baseline="30000" dirty="0">
                <a:latin typeface="Maiandra GD" pitchFamily="34" charset="0"/>
              </a:rPr>
              <a:t>2</a:t>
            </a:r>
            <a:endParaRPr lang="es-SV" sz="3000" dirty="0">
              <a:latin typeface="Maiandra GD" pitchFamily="34" charset="0"/>
            </a:endParaRPr>
          </a:p>
          <a:p>
            <a:pPr>
              <a:buNone/>
            </a:pPr>
            <a:r>
              <a:rPr lang="es-SV" sz="3000" dirty="0">
                <a:latin typeface="Maiandra GD" pitchFamily="34" charset="0"/>
              </a:rPr>
              <a:t> </a:t>
            </a:r>
          </a:p>
          <a:p>
            <a:pPr>
              <a:buNone/>
            </a:pPr>
            <a:r>
              <a:rPr lang="es-SV" sz="3000" dirty="0">
                <a:latin typeface="Maiandra GD" pitchFamily="34" charset="0"/>
              </a:rPr>
              <a:t>    Donde:  </a:t>
            </a:r>
          </a:p>
          <a:p>
            <a:pPr>
              <a:buNone/>
            </a:pPr>
            <a:r>
              <a:rPr lang="es-SV" sz="3000" dirty="0">
                <a:latin typeface="Maiandra GD" pitchFamily="34" charset="0"/>
              </a:rPr>
              <a:t>    E</a:t>
            </a:r>
            <a:r>
              <a:rPr lang="es-SV" sz="3000" baseline="-25000" dirty="0">
                <a:latin typeface="Maiandra GD" pitchFamily="34" charset="0"/>
              </a:rPr>
              <a:t>c</a:t>
            </a:r>
            <a:r>
              <a:rPr lang="es-SV" sz="3000" dirty="0">
                <a:latin typeface="Maiandra GD" pitchFamily="34" charset="0"/>
              </a:rPr>
              <a:t>= energía cinética en Joules              </a:t>
            </a:r>
          </a:p>
          <a:p>
            <a:pPr>
              <a:buNone/>
            </a:pPr>
            <a:r>
              <a:rPr lang="es-SV" sz="3000" dirty="0">
                <a:latin typeface="Maiandra GD" pitchFamily="34" charset="0"/>
              </a:rPr>
              <a:t>    m = masa en Kilogramos (Kg)                </a:t>
            </a:r>
          </a:p>
          <a:p>
            <a:pPr>
              <a:buNone/>
            </a:pPr>
            <a:r>
              <a:rPr lang="es-SV" sz="3000" dirty="0">
                <a:latin typeface="Maiandra GD" pitchFamily="34" charset="0"/>
              </a:rPr>
              <a:t>    v = velocidad en m/s</a:t>
            </a:r>
          </a:p>
          <a:p>
            <a:endParaRPr lang="es-SV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1" y="3211211"/>
            <a:ext cx="4857746" cy="3159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357158" y="260648"/>
                <a:ext cx="8535322" cy="6120680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50000"/>
                  </a:lnSpc>
                  <a:buNone/>
                </a:pPr>
                <a:r>
                  <a:rPr lang="es-SV" sz="2100" dirty="0">
                    <a:latin typeface="Maiandra GD" pitchFamily="34" charset="0"/>
                  </a:rPr>
                  <a:t>Ejercicios:</a:t>
                </a:r>
              </a:p>
              <a:p>
                <a:pPr marL="0" lvl="0" indent="0" algn="just">
                  <a:lnSpc>
                    <a:spcPct val="150000"/>
                  </a:lnSpc>
                  <a:buNone/>
                </a:pPr>
                <a:r>
                  <a:rPr lang="es-SV" sz="2100" dirty="0">
                    <a:latin typeface="Maiandra GD" pitchFamily="34" charset="0"/>
                  </a:rPr>
                  <a:t>1.- Calcular la energía cinética de un cuerpo que se mueve a una velocidad de 8 m/s y tiene una masa de 30 Kg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sz="2400" b="1" i="1" u="sng">
                          <a:latin typeface="Cambria Math" panose="02040503050406030204" pitchFamily="18" charset="0"/>
                        </a:rPr>
                        <m:t>𝑫𝒂𝒕𝒐𝒔</m:t>
                      </m:r>
                      <m:r>
                        <a:rPr lang="es-SV" sz="2400" b="1" i="1" u="sng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s-SV" sz="2400" dirty="0"/>
              </a:p>
              <a:p>
                <a:pPr marL="0" indent="0">
                  <a:buNone/>
                </a:pPr>
                <a:endParaRPr lang="es-SV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SV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SV" sz="2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s-SV" sz="24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s-SV" sz="2400" b="1" i="1">
                          <a:latin typeface="Cambria Math" panose="02040503050406030204" pitchFamily="18" charset="0"/>
                        </a:rPr>
                        <m:t>=?????</m:t>
                      </m:r>
                    </m:oMath>
                  </m:oMathPara>
                </a14:m>
                <a:endParaRPr lang="es-SV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sz="2400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s-SV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sz="2400" b="1" i="1">
                          <a:latin typeface="Cambria Math" panose="02040503050406030204" pitchFamily="18" charset="0"/>
                        </a:rPr>
                        <m:t>𝟖</m:t>
                      </m:r>
                      <m:f>
                        <m:fPr>
                          <m:ctrlPr>
                            <a:rPr lang="es-SV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SV" sz="24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s-SV" sz="2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s-SV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sz="24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s-SV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sz="2400" b="1" i="1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s-SV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sz="2400" b="1" i="1">
                          <a:latin typeface="Cambria Math" panose="02040503050406030204" pitchFamily="18" charset="0"/>
                        </a:rPr>
                        <m:t>𝒌𝒈</m:t>
                      </m:r>
                    </m:oMath>
                  </m:oMathPara>
                </a14:m>
                <a:endParaRPr lang="es-SV" sz="2400" dirty="0"/>
              </a:p>
              <a:p>
                <a:pPr marL="0" lvl="0" indent="0" algn="just">
                  <a:lnSpc>
                    <a:spcPct val="150000"/>
                  </a:lnSpc>
                  <a:buNone/>
                </a:pPr>
                <a:endParaRPr lang="es-SV" sz="2100" dirty="0">
                  <a:latin typeface="Maiandra GD" pitchFamily="34" charset="0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158" y="260648"/>
                <a:ext cx="8535322" cy="6120680"/>
              </a:xfrm>
              <a:blipFill rotWithShape="1">
                <a:blip r:embed="rId3"/>
                <a:stretch>
                  <a:fillRect l="-857" r="-857"/>
                </a:stretch>
              </a:blipFill>
            </p:spPr>
            <p:txBody>
              <a:bodyPr/>
              <a:lstStyle/>
              <a:p>
                <a:r>
                  <a:rPr lang="es-SV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2656"/>
                <a:ext cx="8229600" cy="612068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SV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SV" sz="2800" b="1" i="1">
                              <a:latin typeface="Cambria Math" panose="02040503050406030204" pitchFamily="18" charset="0"/>
                            </a:rPr>
                            <m:t>𝑳𝒂</m:t>
                          </m:r>
                          <m:r>
                            <a:rPr lang="es-SV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SV" sz="2800" b="1" i="1">
                              <a:latin typeface="Cambria Math" panose="02040503050406030204" pitchFamily="18" charset="0"/>
                            </a:rPr>
                            <m:t>𝒆𝒄𝒖𝒂𝒄𝒊</m:t>
                          </m:r>
                          <m:r>
                            <a:rPr lang="es-SV" sz="2800" b="1" i="1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SV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SV" sz="2800" b="1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s-SV" sz="2800" b="1" i="1">
                              <a:latin typeface="Cambria Math" panose="02040503050406030204" pitchFamily="18" charset="0"/>
                            </a:rPr>
                            <m:t>𝒒𝒖𝒆</m:t>
                          </m:r>
                          <m:r>
                            <a:rPr lang="es-SV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SV" sz="2800" b="1" i="1">
                              <a:latin typeface="Cambria Math" panose="02040503050406030204" pitchFamily="18" charset="0"/>
                            </a:rPr>
                            <m:t>𝒔𝒆</m:t>
                          </m:r>
                          <m:r>
                            <a:rPr lang="es-SV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SV" sz="2800" b="1" i="1">
                              <a:latin typeface="Cambria Math" panose="02040503050406030204" pitchFamily="18" charset="0"/>
                            </a:rPr>
                            <m:t>𝒖𝒕𝒊𝒍𝒊𝒛𝒂𝒓</m:t>
                          </m:r>
                          <m:r>
                            <a:rPr lang="es-SV" sz="2800" b="1" i="1">
                              <a:latin typeface="Cambria Math" panose="02040503050406030204" pitchFamily="18" charset="0"/>
                            </a:rPr>
                            <m:t>á </m:t>
                          </m:r>
                          <m:r>
                            <a:rPr lang="es-SV" sz="2800" b="1" i="1">
                              <a:latin typeface="Cambria Math" panose="02040503050406030204" pitchFamily="18" charset="0"/>
                            </a:rPr>
                            <m:t>𝒆𝒔</m:t>
                          </m:r>
                          <m:r>
                            <a:rPr lang="es-SV" sz="2800" b="1" i="1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s-SV" sz="28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s-SV" sz="28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s-SV" sz="28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SV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SV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SV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s-SV" sz="2800" b="1" i="1">
                          <a:latin typeface="Cambria Math" panose="02040503050406030204" pitchFamily="18" charset="0"/>
                        </a:rPr>
                        <m:t>𝒎</m:t>
                      </m:r>
                      <m:sSup>
                        <m:sSupPr>
                          <m:ctrlPr>
                            <a:rPr lang="es-SV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SV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s-SV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SV" sz="2800" dirty="0"/>
              </a:p>
              <a:p>
                <a:pPr marL="0" indent="0">
                  <a:buNone/>
                </a:pPr>
                <a:endParaRPr lang="es-SV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 smtClean="0">
                          <a:latin typeface="Cambria Math"/>
                        </a:rPr>
                        <m:t>𝑺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𝒖𝒔𝒕𝒊𝒕𝒖𝒚𝒆𝒏𝒅𝒐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𝒗𝒂𝒍𝒐𝒓𝒆𝒔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𝒔𝒆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𝒕𝒊𝒆𝒏𝒆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𝟑𝟎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𝒌𝒈</m:t>
                          </m:r>
                        </m:e>
                      </m:d>
                      <m:sSup>
                        <m:sSup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𝟖</m:t>
                          </m:r>
                          <m:f>
                            <m:fPr>
                              <m:ctrlPr>
                                <a:rPr lang="es-SV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num>
                            <m:den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den>
                          </m:f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𝟑𝟎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𝒌𝒈</m:t>
                          </m:r>
                        </m:e>
                      </m:d>
                      <m:r>
                        <a:rPr lang="es-SV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𝟔𝟒</m:t>
                      </m:r>
                      <m:f>
                        <m:f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SV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SV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s-SV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2656"/>
                <a:ext cx="8229600" cy="612068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S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732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229600" cy="572149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𝟗𝟔𝟎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𝒌𝒈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sSup>
                            <m:sSupPr>
                              <m:ctrlPr>
                                <a:rPr lang="es-SV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s-SV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𝟗𝟔𝟎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𝟗𝟔𝟎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𝑱𝒐𝒖𝒍𝒆𝒔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229600" cy="572149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S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755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2656"/>
                <a:ext cx="8435280" cy="6048672"/>
              </a:xfrm>
            </p:spPr>
            <p:txBody>
              <a:bodyPr/>
              <a:lstStyle/>
              <a:p>
                <a:pPr marL="0" lvl="0" indent="0" algn="just">
                  <a:buNone/>
                </a:pPr>
                <a:r>
                  <a:rPr lang="es-SV" dirty="0"/>
                  <a:t>2.- </a:t>
                </a:r>
                <a:r>
                  <a:rPr lang="es-SV" dirty="0">
                    <a:latin typeface="Maiandra GD" pitchFamily="34" charset="0"/>
                  </a:rPr>
                  <a:t>Encuentre la masa de un cuerpo que se desplaza a una velocidad de 50Km/h y posee una energía cinética igual a 1500J.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 u="sng">
                          <a:latin typeface="Cambria Math" panose="02040503050406030204" pitchFamily="18" charset="0"/>
                        </a:rPr>
                        <m:t>𝑫𝒂𝒕𝒐𝒔</m:t>
                      </m:r>
                      <m:r>
                        <a:rPr lang="es-SV" b="1" i="1" u="sng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=?????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𝟓𝟎</m:t>
                      </m:r>
                      <m:f>
                        <m:f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𝒌𝒎</m:t>
                          </m:r>
                        </m:num>
                        <m:den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den>
                      </m:f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𝟏𝟎𝟎𝟎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𝒌𝒎</m:t>
                          </m:r>
                        </m:den>
                      </m:f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𝟑𝟔𝟎𝟎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𝟖𝟖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SV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SV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s-SV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s-SV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SV" b="1" i="1">
                        <a:latin typeface="Cambria Math" panose="02040503050406030204" pitchFamily="18" charset="0"/>
                      </a:rPr>
                      <m:t>𝟏𝟓𝟎𝟎</m:t>
                    </m:r>
                    <m:r>
                      <a:rPr lang="es-SV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SV" b="1" i="1">
                        <a:latin typeface="Cambria Math" panose="02040503050406030204" pitchFamily="18" charset="0"/>
                      </a:rPr>
                      <m:t>𝑱</m:t>
                    </m:r>
                    <m:r>
                      <a:rPr lang="es-SV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SV" b="1" i="1">
                        <a:latin typeface="Cambria Math" panose="02040503050406030204" pitchFamily="18" charset="0"/>
                      </a:rPr>
                      <m:t>𝟏𝟓𝟎𝟎</m:t>
                    </m:r>
                    <m:r>
                      <a:rPr lang="es-SV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SV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SV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SV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SV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SV" b="1" i="1">
                        <a:latin typeface="Cambria Math" panose="02040503050406030204" pitchFamily="18" charset="0"/>
                      </a:rPr>
                      <m:t>𝟏𝟓𝟎𝟎</m:t>
                    </m:r>
                    <m:r>
                      <a:rPr lang="es-SV" b="1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SV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SV" b="1" i="1">
                            <a:latin typeface="Cambria Math" panose="02040503050406030204" pitchFamily="18" charset="0"/>
                          </a:rPr>
                          <m:t>𝒌𝒈𝒎</m:t>
                        </m:r>
                      </m:num>
                      <m:den>
                        <m:sSup>
                          <m:sSupPr>
                            <m:ctrlPr>
                              <a:rPr lang="es-SV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SV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s-SV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s-SV" b="1" dirty="0"/>
                  <a:t>.m</a:t>
                </a:r>
                <a:endParaRPr lang="es-SV" dirty="0"/>
              </a:p>
              <a:p>
                <a:pPr marL="0" lvl="0" indent="0" algn="just">
                  <a:buNone/>
                </a:pPr>
                <a:endParaRPr lang="es-SV" dirty="0">
                  <a:latin typeface="Maiandra GD" pitchFamily="34" charset="0"/>
                </a:endParaRPr>
              </a:p>
              <a:p>
                <a:pPr marL="0" indent="0">
                  <a:buNone/>
                </a:pPr>
                <a:endParaRPr lang="es-SV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2656"/>
                <a:ext cx="8435280" cy="6048672"/>
              </a:xfrm>
              <a:blipFill rotWithShape="1">
                <a:blip r:embed="rId2"/>
                <a:stretch>
                  <a:fillRect l="-1806" t="-1411" r="-1806"/>
                </a:stretch>
              </a:blipFill>
            </p:spPr>
            <p:txBody>
              <a:bodyPr/>
              <a:lstStyle/>
              <a:p>
                <a:r>
                  <a:rPr lang="es-S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32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476672"/>
                <a:ext cx="8784976" cy="60486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𝑳𝒂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𝒆𝒄𝒖𝒂𝒄𝒊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𝒒𝒖𝒆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𝒔𝒆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𝒖𝒕𝒊𝒍𝒊𝒛𝒂𝒓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á 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𝒆𝒔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s-SV" b="1" i="1">
                          <a:latin typeface="Cambria Math" panose="02040503050406030204" pitchFamily="18" charset="0"/>
                        </a:rPr>
                        <m:t>𝒎</m:t>
                      </m:r>
                      <m:sSup>
                        <m:sSup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𝑷𝒐𝒔𝒕𝒆𝒓𝒊𝒐𝒓𝒎𝒆𝒏𝒕𝒆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𝒔𝒆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𝒅𝒆𝒔𝒑𝒆𝒋𝒂𝒓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á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𝒍𝒂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𝒎𝒂𝒔𝒂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𝒂𝒔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í: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es-SV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s-SV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𝑺𝒖𝒔𝒕𝒊𝒕𝒖𝒚𝒆𝒏𝒅𝒐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𝒗𝒂𝒍𝒐𝒓𝒆𝒔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𝒔𝒆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𝒕𝒊𝒆𝒏𝒆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476672"/>
                <a:ext cx="8784976" cy="604867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S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908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404664"/>
                <a:ext cx="8568952" cy="612068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𝟏𝟓𝟎𝟎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s-SV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𝒌𝒈</m:t>
                              </m:r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s-SV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𝟏𝟑</m:t>
                              </m:r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𝟖𝟖</m:t>
                              </m:r>
                              <m:f>
                                <m:fPr>
                                  <m:ctrlP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den>
                              </m:f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𝟑𝟎𝟎</m:t>
                          </m:r>
                          <m:f>
                            <m:fPr>
                              <m:ctrlPr>
                                <a:rPr lang="es-SV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𝒌𝒈</m:t>
                              </m:r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s-SV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𝟏𝟗𝟐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𝟔𝟓</m:t>
                          </m:r>
                          <m:f>
                            <m:fPr>
                              <m:ctrlPr>
                                <a:rPr lang="es-SV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𝟓𝟕</m:t>
                      </m:r>
                      <m:f>
                        <m:f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𝒌𝒈</m:t>
                          </m:r>
                          <m:sSup>
                            <m:sSupPr>
                              <m:ctrlPr>
                                <a:rPr lang="es-SV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SV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SV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SV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r>
                  <a:rPr lang="es-SV" b="1" dirty="0"/>
                  <a:t> </a:t>
                </a:r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𝟓𝟕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𝒌𝒈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404664"/>
                <a:ext cx="8568952" cy="61206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S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0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u="sng" dirty="0">
                <a:latin typeface="Maiandra GD" pitchFamily="34" charset="0"/>
              </a:rPr>
              <a:t>ENERGÍA: </a:t>
            </a:r>
            <a:r>
              <a:rPr lang="es-ES" u="sng" dirty="0">
                <a:latin typeface="Maiandra GD" pitchFamily="34" charset="0"/>
              </a:rPr>
              <a:t>DEFINICIÓN, TIPOS Y CONVERSIÓN.</a:t>
            </a:r>
            <a:endParaRPr lang="es-SV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SV" dirty="0"/>
              <a:t>   </a:t>
            </a:r>
          </a:p>
          <a:p>
            <a:pPr>
              <a:buNone/>
            </a:pPr>
            <a:r>
              <a:rPr lang="es-SV" dirty="0"/>
              <a:t> Objetivo Específico:</a:t>
            </a:r>
          </a:p>
          <a:p>
            <a:pPr algn="just">
              <a:buNone/>
            </a:pPr>
            <a:r>
              <a:rPr lang="es-SV" dirty="0"/>
              <a:t>“  Comprender la forma de cómo se divide la Energía, haciendo uso de múltiples ejemplos, para que posteriormente pueda diferenciar esas formas diversas 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s-SV" dirty="0"/>
              <a:t>3.-</a:t>
            </a:r>
            <a:r>
              <a:rPr lang="es-SV" dirty="0">
                <a:latin typeface="Maiandra GD" pitchFamily="34" charset="0"/>
              </a:rPr>
              <a:t>Encuentre la velocidad de un cuerpo que posee una energía cinética igual a 500 cal y una masa de 300 lb. Exprésela en m/s.</a:t>
            </a:r>
          </a:p>
          <a:p>
            <a:endParaRPr lang="es-SV" dirty="0"/>
          </a:p>
          <a:p>
            <a:pPr marL="0" indent="0">
              <a:buNone/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39058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 r="1258" b="5960"/>
          <a:stretch>
            <a:fillRect/>
          </a:stretch>
        </p:blipFill>
        <p:spPr bwMode="auto">
          <a:xfrm rot="1712639">
            <a:off x="3172655" y="3648812"/>
            <a:ext cx="2947756" cy="2667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428604"/>
            <a:ext cx="8229600" cy="559268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s-SV" sz="3000" dirty="0">
                <a:latin typeface="Maiandra GD" pitchFamily="34" charset="0"/>
              </a:rPr>
              <a:t>     La materia puede transformarse en energía y la energía en materia. Albert Einstein dio la fórmula que relaciona la masa con la energía.</a:t>
            </a:r>
          </a:p>
          <a:p>
            <a:r>
              <a:rPr lang="es-SV" sz="3000" b="1" dirty="0">
                <a:latin typeface="Maiandra GD" pitchFamily="34" charset="0"/>
              </a:rPr>
              <a:t>E = mc</a:t>
            </a:r>
            <a:r>
              <a:rPr lang="es-SV" sz="3000" b="1" baseline="30000" dirty="0">
                <a:latin typeface="Maiandra GD" pitchFamily="34" charset="0"/>
              </a:rPr>
              <a:t>2</a:t>
            </a:r>
          </a:p>
          <a:p>
            <a:endParaRPr lang="es-SV" sz="3000" b="1" baseline="30000" dirty="0">
              <a:latin typeface="Maiandra GD" pitchFamily="34" charset="0"/>
            </a:endParaRPr>
          </a:p>
          <a:p>
            <a:pPr>
              <a:buNone/>
            </a:pPr>
            <a:r>
              <a:rPr lang="es-SV" sz="3000" b="1" baseline="30000" dirty="0">
                <a:latin typeface="Maiandra GD" pitchFamily="34" charset="0"/>
              </a:rPr>
              <a:t> </a:t>
            </a:r>
            <a:r>
              <a:rPr lang="es-SV" sz="3000" b="1" dirty="0">
                <a:latin typeface="Maiandra GD" pitchFamily="34" charset="0"/>
              </a:rPr>
              <a:t>    </a:t>
            </a:r>
            <a:r>
              <a:rPr lang="es-SV" sz="3000" dirty="0">
                <a:latin typeface="Maiandra GD" pitchFamily="34" charset="0"/>
              </a:rPr>
              <a:t>La cual indica que la energía producida es proporcional a la masa transformada.</a:t>
            </a:r>
          </a:p>
          <a:p>
            <a:pPr>
              <a:buNone/>
            </a:pPr>
            <a:r>
              <a:rPr lang="es-SV" sz="3000" dirty="0">
                <a:latin typeface="Maiandra GD" pitchFamily="34" charset="0"/>
              </a:rPr>
              <a:t>     Donde: </a:t>
            </a:r>
          </a:p>
          <a:p>
            <a:pPr>
              <a:buNone/>
            </a:pPr>
            <a:r>
              <a:rPr lang="es-SV" sz="3000" dirty="0">
                <a:latin typeface="Maiandra GD" pitchFamily="34" charset="0"/>
              </a:rPr>
              <a:t>                 E = energía expresada en Joules, ergios, etc.</a:t>
            </a:r>
          </a:p>
          <a:p>
            <a:pPr>
              <a:buNone/>
            </a:pPr>
            <a:r>
              <a:rPr lang="es-SV" sz="3000" dirty="0">
                <a:latin typeface="Maiandra GD" pitchFamily="34" charset="0"/>
              </a:rPr>
              <a:t>                 m= masa en Kg, g, lb, etc.</a:t>
            </a:r>
          </a:p>
          <a:p>
            <a:pPr>
              <a:buNone/>
            </a:pPr>
            <a:r>
              <a:rPr lang="es-SV" sz="3000" dirty="0">
                <a:latin typeface="Maiandra GD" pitchFamily="34" charset="0"/>
              </a:rPr>
              <a:t>                 c= velocidad de la luz = 3x10</a:t>
            </a:r>
            <a:r>
              <a:rPr lang="es-SV" sz="3000" baseline="30000" dirty="0">
                <a:latin typeface="Maiandra GD" pitchFamily="34" charset="0"/>
              </a:rPr>
              <a:t>10</a:t>
            </a:r>
            <a:r>
              <a:rPr lang="es-SV" sz="3000" dirty="0">
                <a:latin typeface="Maiandra GD" pitchFamily="34" charset="0"/>
              </a:rPr>
              <a:t>cm/s</a:t>
            </a:r>
          </a:p>
          <a:p>
            <a:pPr>
              <a:buNone/>
            </a:pPr>
            <a:endParaRPr lang="es-SV" sz="3000" dirty="0">
              <a:latin typeface="Maiandra GD" pitchFamily="34" charset="0"/>
            </a:endParaRPr>
          </a:p>
          <a:p>
            <a:pPr marL="0" lvl="0" indent="0">
              <a:buNone/>
            </a:pPr>
            <a:r>
              <a:rPr lang="es-SV" sz="3000" dirty="0">
                <a:latin typeface="Maiandra GD" pitchFamily="34" charset="0"/>
              </a:rPr>
              <a:t>1.- ¿Qué cantidad de energía se desprende cuando en un proceso nuclear hay una pérdida de 1 mg?</a:t>
            </a:r>
          </a:p>
          <a:p>
            <a:pPr lvl="0"/>
            <a:endParaRPr lang="es-SV" sz="3000" dirty="0">
              <a:latin typeface="Maiandra GD" pitchFamily="34" charset="0"/>
            </a:endParaRPr>
          </a:p>
          <a:p>
            <a:pPr marL="0" lvl="0" indent="0">
              <a:buNone/>
            </a:pPr>
            <a:r>
              <a:rPr lang="es-SV" sz="3000" dirty="0">
                <a:latin typeface="Maiandra GD" pitchFamily="34" charset="0"/>
              </a:rPr>
              <a:t>2.- Cuando una bomba atómica de 1kg de Uranio hace explosión, únicamente 0.900 g se transforman en energía. ¿Cuánta energía se desprende?</a:t>
            </a:r>
          </a:p>
          <a:p>
            <a:pPr lvl="0"/>
            <a:endParaRPr lang="es-SV" sz="3000" dirty="0">
              <a:latin typeface="Maiandra GD" pitchFamily="34" charset="0"/>
            </a:endParaRPr>
          </a:p>
          <a:p>
            <a:pPr marL="0" lvl="0" indent="0">
              <a:buNone/>
            </a:pPr>
            <a:r>
              <a:rPr lang="es-SV" sz="3000" dirty="0">
                <a:latin typeface="Maiandra GD" pitchFamily="34" charset="0"/>
              </a:rPr>
              <a:t>3.- Cuando se desintegra cierta cantidad del elemento Radio se producen 0.82 calorías. ¿Cuál es la masa de radio que entró en reacción?</a:t>
            </a:r>
          </a:p>
          <a:p>
            <a:endParaRPr lang="es-SV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404664"/>
                <a:ext cx="8712968" cy="6120680"/>
              </a:xfrm>
            </p:spPr>
            <p:txBody>
              <a:bodyPr/>
              <a:lstStyle/>
              <a:p>
                <a:pPr marL="0" lvl="0" indent="0" algn="just">
                  <a:buNone/>
                </a:pPr>
                <a:r>
                  <a:rPr lang="es-SV" dirty="0">
                    <a:latin typeface="Maiandra GD" pitchFamily="34" charset="0"/>
                  </a:rPr>
                  <a:t>1.- ¿Qué cantidad de energía se desprende cuando en un proceso nuclear hay una pérdida de 1 mg?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𝑫𝑨𝑻𝑶𝑺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=??????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𝒎𝒈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num>
                        <m:den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𝟏𝟎𝟎𝟎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𝒎𝒈</m:t>
                          </m:r>
                        </m:den>
                      </m:f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s-SV" b="1" i="1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f>
                        <m:f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𝒄𝒎</m:t>
                          </m:r>
                        </m:num>
                        <m:den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r>
                  <a:rPr lang="es-SV" b="1" dirty="0"/>
                  <a:t>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SV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SV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s-SV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SV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SV" b="1" dirty="0"/>
                  <a:t> </a:t>
                </a:r>
                <a14:m>
                  <m:oMath xmlns:m="http://schemas.openxmlformats.org/officeDocument/2006/math">
                    <m:r>
                      <a:rPr lang="es-SV" b="1" i="1">
                        <a:latin typeface="Cambria Math" panose="02040503050406030204" pitchFamily="18" charset="0"/>
                      </a:rPr>
                      <m:t>𝟗</m:t>
                    </m:r>
                    <m:r>
                      <a:rPr lang="es-SV" b="1" i="1">
                        <a:latin typeface="Cambria Math" panose="02040503050406030204" pitchFamily="18" charset="0"/>
                      </a:rPr>
                      <m:t>𝒙</m:t>
                    </m:r>
                    <m:sSup>
                      <m:sSupPr>
                        <m:ctrlPr>
                          <a:rPr lang="es-SV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SV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s-SV" b="1" i="1">
                            <a:latin typeface="Cambria Math" panose="02040503050406030204" pitchFamily="18" charset="0"/>
                          </a:rPr>
                          <m:t>𝟐𝟎</m:t>
                        </m:r>
                        <m:r>
                          <a:rPr lang="es-SV" b="1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>
                      <m:fPr>
                        <m:ctrlPr>
                          <a:rPr lang="es-SV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SV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SV" b="1" i="1">
                                <a:latin typeface="Cambria Math" panose="02040503050406030204" pitchFamily="18" charset="0"/>
                              </a:rPr>
                              <m:t>𝒄𝒎</m:t>
                            </m:r>
                          </m:e>
                          <m:sup>
                            <m:r>
                              <a:rPr lang="es-SV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SV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SV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s-SV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s-SV" dirty="0"/>
              </a:p>
              <a:p>
                <a:pPr marL="0" lvl="0" indent="0" algn="just">
                  <a:buNone/>
                </a:pPr>
                <a:endParaRPr lang="es-SV" dirty="0">
                  <a:latin typeface="Maiandra GD" pitchFamily="34" charset="0"/>
                </a:endParaRPr>
              </a:p>
              <a:p>
                <a:pPr marL="0" indent="0">
                  <a:buNone/>
                </a:pPr>
                <a:endParaRPr lang="es-SV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404664"/>
                <a:ext cx="8712968" cy="6120680"/>
              </a:xfrm>
              <a:blipFill rotWithShape="1">
                <a:blip r:embed="rId2"/>
                <a:stretch>
                  <a:fillRect l="-1748" t="-1295" r="-1748"/>
                </a:stretch>
              </a:blipFill>
            </p:spPr>
            <p:txBody>
              <a:bodyPr/>
              <a:lstStyle/>
              <a:p>
                <a:r>
                  <a:rPr lang="es-S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475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435280" cy="60486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𝑳𝒖𝒆𝒈𝒐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𝒔𝒖𝒔𝒕𝒊𝒕𝒖𝒚𝒆𝒏𝒅𝒐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𝒗𝒂𝒍𝒐𝒓𝒆𝒔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𝒔𝒆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𝒕𝒊𝒆𝒏𝒆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𝒎</m:t>
                      </m:r>
                      <m:sSup>
                        <m:sSup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s-SV" b="1" i="1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𝟐𝟎</m:t>
                          </m:r>
                        </m:sup>
                      </m:sSup>
                      <m:f>
                        <m:f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SV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𝒄𝒎</m:t>
                              </m:r>
                            </m:e>
                            <m:sup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SV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s-SV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𝟏𝟕</m:t>
                          </m:r>
                        </m:sup>
                      </m:sSup>
                      <m:f>
                        <m:f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𝒄𝒎</m:t>
                          </m:r>
                        </m:num>
                        <m:den>
                          <m:sSup>
                            <m:sSupPr>
                              <m:ctrlPr>
                                <a:rPr lang="es-SV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s-SV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𝒄𝒎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𝟏𝟕</m:t>
                          </m:r>
                        </m:sup>
                      </m:sSup>
                      <m:r>
                        <a:rPr lang="es-SV" b="1" i="1">
                          <a:latin typeface="Cambria Math" panose="02040503050406030204" pitchFamily="18" charset="0"/>
                        </a:rPr>
                        <m:t>𝑫𝒚𝒏𝒂𝒔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𝒄𝒎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𝟏𝟕</m:t>
                          </m:r>
                        </m:sup>
                      </m:sSup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𝑬𝒓𝒈𝒊𝒐𝒔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435280" cy="60486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S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863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4525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s-SV" sz="1800" dirty="0">
                <a:latin typeface="Maiandra GD" pitchFamily="34" charset="0"/>
              </a:rPr>
              <a:t>     </a:t>
            </a:r>
            <a:r>
              <a:rPr lang="es-SV" sz="1800" u="sng" dirty="0">
                <a:latin typeface="Maiandra GD" pitchFamily="34" charset="0"/>
              </a:rPr>
              <a:t>3.-Conversiones de Energía:</a:t>
            </a:r>
          </a:p>
          <a:p>
            <a:pPr algn="just">
              <a:buNone/>
            </a:pPr>
            <a:r>
              <a:rPr lang="es-SV" sz="1800" dirty="0">
                <a:latin typeface="Maiandra GD" pitchFamily="34" charset="0"/>
              </a:rPr>
              <a:t>      En condiciones adecuadas, una clase de energía puede transformarse en otra.</a:t>
            </a:r>
          </a:p>
          <a:p>
            <a:pPr algn="just">
              <a:buNone/>
            </a:pPr>
            <a:endParaRPr lang="es-SV" sz="18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SV" sz="1800" dirty="0">
                <a:latin typeface="Maiandra GD" pitchFamily="34" charset="0"/>
              </a:rPr>
              <a:t>     La </a:t>
            </a:r>
            <a:r>
              <a:rPr lang="es-SV" sz="1800" b="1" dirty="0">
                <a:latin typeface="Maiandra GD" pitchFamily="34" charset="0"/>
              </a:rPr>
              <a:t>energía potencial</a:t>
            </a:r>
            <a:r>
              <a:rPr lang="es-SV" sz="1800" dirty="0">
                <a:latin typeface="Maiandra GD" pitchFamily="34" charset="0"/>
              </a:rPr>
              <a:t> que tiene el agua, se transforma en </a:t>
            </a:r>
            <a:r>
              <a:rPr lang="es-SV" sz="1800" b="1" dirty="0">
                <a:latin typeface="Maiandra GD" pitchFamily="34" charset="0"/>
              </a:rPr>
              <a:t>energía cinética</a:t>
            </a:r>
            <a:r>
              <a:rPr lang="es-SV" sz="1800" dirty="0">
                <a:latin typeface="Maiandra GD" pitchFamily="34" charset="0"/>
              </a:rPr>
              <a:t> al caer; la caída origina </a:t>
            </a:r>
            <a:r>
              <a:rPr lang="es-SV" sz="1800" b="1" dirty="0">
                <a:latin typeface="Maiandra GD" pitchFamily="34" charset="0"/>
              </a:rPr>
              <a:t>energía eléctrica</a:t>
            </a:r>
            <a:r>
              <a:rPr lang="es-SV" sz="1800" dirty="0">
                <a:latin typeface="Maiandra GD" pitchFamily="34" charset="0"/>
              </a:rPr>
              <a:t> al poner en marcha la turbina del generador y esta corriente es capaz de producir </a:t>
            </a:r>
            <a:r>
              <a:rPr lang="es-SV" sz="1800" b="1" dirty="0">
                <a:latin typeface="Maiandra GD" pitchFamily="34" charset="0"/>
              </a:rPr>
              <a:t>luz y calor</a:t>
            </a:r>
            <a:r>
              <a:rPr lang="es-SV" sz="1800" dirty="0">
                <a:latin typeface="Maiandra GD" pitchFamily="34" charset="0"/>
              </a:rPr>
              <a:t>.</a:t>
            </a:r>
          </a:p>
          <a:p>
            <a:pPr algn="just">
              <a:buNone/>
            </a:pPr>
            <a:endParaRPr lang="es-SV" sz="1800" dirty="0">
              <a:latin typeface="Maiandra GD" pitchFamily="34" charset="0"/>
            </a:endParaRPr>
          </a:p>
          <a:p>
            <a:pPr lvl="0" algn="just">
              <a:buNone/>
            </a:pPr>
            <a:r>
              <a:rPr lang="es-SV" sz="1800" dirty="0">
                <a:latin typeface="Maiandra GD" pitchFamily="34" charset="0"/>
              </a:rPr>
              <a:t>     La </a:t>
            </a:r>
            <a:r>
              <a:rPr lang="es-SV" sz="1800" b="1" dirty="0">
                <a:latin typeface="Maiandra GD" pitchFamily="34" charset="0"/>
              </a:rPr>
              <a:t>energía almacenada</a:t>
            </a:r>
            <a:r>
              <a:rPr lang="es-SV" sz="1800" dirty="0">
                <a:latin typeface="Maiandra GD" pitchFamily="34" charset="0"/>
              </a:rPr>
              <a:t> en la gasolina, al quemarse en el motor del vehículo se transforma en </a:t>
            </a:r>
            <a:r>
              <a:rPr lang="es-SV" sz="1800" b="1" dirty="0">
                <a:latin typeface="Maiandra GD" pitchFamily="34" charset="0"/>
              </a:rPr>
              <a:t>energía calórica y mecánica</a:t>
            </a:r>
            <a:r>
              <a:rPr lang="es-SV" sz="1800" dirty="0">
                <a:latin typeface="Maiandra GD" pitchFamily="34" charset="0"/>
              </a:rPr>
              <a:t>.</a:t>
            </a:r>
          </a:p>
          <a:p>
            <a:pPr lvl="0" algn="just">
              <a:buNone/>
            </a:pPr>
            <a:endParaRPr lang="es-SV" sz="1800" dirty="0">
              <a:latin typeface="Maiandra GD" pitchFamily="34" charset="0"/>
            </a:endParaRPr>
          </a:p>
          <a:p>
            <a:pPr lvl="0" algn="just">
              <a:buNone/>
            </a:pPr>
            <a:r>
              <a:rPr lang="es-SV" sz="1800" dirty="0">
                <a:latin typeface="Maiandra GD" pitchFamily="34" charset="0"/>
              </a:rPr>
              <a:t>     En un voltímetro, al hacer pasar la </a:t>
            </a:r>
            <a:r>
              <a:rPr lang="es-SV" sz="1800" b="1" dirty="0">
                <a:latin typeface="Maiandra GD" pitchFamily="34" charset="0"/>
              </a:rPr>
              <a:t>corriente eléctrica</a:t>
            </a:r>
            <a:r>
              <a:rPr lang="es-SV" sz="1800" dirty="0">
                <a:latin typeface="Maiandra GD" pitchFamily="34" charset="0"/>
              </a:rPr>
              <a:t> por agua con H</a:t>
            </a:r>
            <a:r>
              <a:rPr lang="es-SV" sz="1800" baseline="-25000" dirty="0">
                <a:latin typeface="Maiandra GD" pitchFamily="34" charset="0"/>
              </a:rPr>
              <a:t>2</a:t>
            </a:r>
            <a:r>
              <a:rPr lang="es-SV" sz="1800" dirty="0">
                <a:latin typeface="Maiandra GD" pitchFamily="34" charset="0"/>
              </a:rPr>
              <a:t>SO</a:t>
            </a:r>
            <a:r>
              <a:rPr lang="es-SV" sz="1800" baseline="-25000" dirty="0">
                <a:latin typeface="Maiandra GD" pitchFamily="34" charset="0"/>
              </a:rPr>
              <a:t>4</a:t>
            </a:r>
            <a:r>
              <a:rPr lang="es-SV" sz="1800" dirty="0">
                <a:latin typeface="Maiandra GD" pitchFamily="34" charset="0"/>
              </a:rPr>
              <a:t>, se descompone el agua y se transforma </a:t>
            </a:r>
            <a:r>
              <a:rPr lang="es-SV" sz="1800" b="1" dirty="0">
                <a:latin typeface="Maiandra GD" pitchFamily="34" charset="0"/>
              </a:rPr>
              <a:t>en energía química.</a:t>
            </a:r>
          </a:p>
          <a:p>
            <a:pPr lvl="0" algn="just">
              <a:buNone/>
            </a:pPr>
            <a:endParaRPr lang="es-SV" sz="1800" dirty="0">
              <a:latin typeface="Maiandra GD" pitchFamily="34" charset="0"/>
            </a:endParaRPr>
          </a:p>
          <a:p>
            <a:pPr lvl="0" algn="just">
              <a:buNone/>
            </a:pPr>
            <a:r>
              <a:rPr lang="es-SV" sz="1800" dirty="0">
                <a:latin typeface="Maiandra GD" pitchFamily="34" charset="0"/>
              </a:rPr>
              <a:t>     En las pilas de las </a:t>
            </a:r>
            <a:r>
              <a:rPr lang="es-SV" sz="1800" b="1" dirty="0">
                <a:latin typeface="Maiandra GD" pitchFamily="34" charset="0"/>
              </a:rPr>
              <a:t>linternas y baterías</a:t>
            </a:r>
            <a:r>
              <a:rPr lang="es-SV" sz="1800" dirty="0">
                <a:latin typeface="Maiandra GD" pitchFamily="34" charset="0"/>
              </a:rPr>
              <a:t> de los carros, reacciones químicas producen </a:t>
            </a:r>
            <a:r>
              <a:rPr lang="es-SV" sz="1800" b="1" dirty="0">
                <a:latin typeface="Maiandra GD" pitchFamily="34" charset="0"/>
              </a:rPr>
              <a:t>energía eléctrica.</a:t>
            </a:r>
            <a:r>
              <a:rPr lang="es-SV" sz="1800" dirty="0">
                <a:latin typeface="Maiandra GD" pitchFamily="34" charset="0"/>
              </a:rPr>
              <a:t> En la industria petroquímica, por ejemplo, la </a:t>
            </a:r>
            <a:r>
              <a:rPr lang="es-SV" sz="1800" b="1" dirty="0">
                <a:latin typeface="Maiandra GD" pitchFamily="34" charset="0"/>
              </a:rPr>
              <a:t>energía eléctrica</a:t>
            </a:r>
            <a:r>
              <a:rPr lang="es-SV" sz="1800" dirty="0">
                <a:latin typeface="Maiandra GD" pitchFamily="34" charset="0"/>
              </a:rPr>
              <a:t> es aprovechada para descomponer sustancias, en un proceso denominado </a:t>
            </a:r>
            <a:r>
              <a:rPr lang="es-SV" sz="1800" b="1" dirty="0">
                <a:latin typeface="Maiandra GD" pitchFamily="34" charset="0"/>
              </a:rPr>
              <a:t>electrólisis.</a:t>
            </a:r>
            <a:endParaRPr lang="es-SV" sz="1800" dirty="0">
              <a:latin typeface="Maiandra G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571480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es-ES" sz="3400" dirty="0">
                <a:latin typeface="Maiandra GD" pitchFamily="34" charset="0"/>
              </a:rPr>
              <a:t>     </a:t>
            </a:r>
            <a:r>
              <a:rPr lang="es-ES" sz="3400" u="sng" dirty="0">
                <a:latin typeface="Maiandra GD" pitchFamily="34" charset="0"/>
              </a:rPr>
              <a:t>1.- Definición de Energía: </a:t>
            </a:r>
          </a:p>
          <a:p>
            <a:pPr algn="just">
              <a:buNone/>
            </a:pPr>
            <a:r>
              <a:rPr lang="es-ES" sz="3400" dirty="0">
                <a:latin typeface="Maiandra GD" pitchFamily="34" charset="0"/>
              </a:rPr>
              <a:t>     Es la capacidad que tiene un cuerpo para realizar un trabajo o todo aquello que es capaz de realizar una transformación.</a:t>
            </a:r>
          </a:p>
          <a:p>
            <a:pPr algn="just">
              <a:buNone/>
            </a:pPr>
            <a:endParaRPr lang="es-SV" sz="34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3400" dirty="0">
                <a:latin typeface="Maiandra GD" pitchFamily="34" charset="0"/>
              </a:rPr>
              <a:t>     </a:t>
            </a:r>
            <a:r>
              <a:rPr lang="es-ES" sz="3400" u="sng" dirty="0">
                <a:latin typeface="Maiandra GD" pitchFamily="34" charset="0"/>
              </a:rPr>
              <a:t>2.- Tipos de Energía:</a:t>
            </a:r>
            <a:endParaRPr lang="es-SV" sz="3400" u="sng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3400" dirty="0">
                <a:latin typeface="Maiandra GD" pitchFamily="34" charset="0"/>
              </a:rPr>
              <a:t>     La energía del universo es una, pero puede manifestarse de diversas formas: energía química, luminosa, calórica, magnética, eléctrica, radiante, mecánica, etc. La energía mecánica se clasifica en cinética y potencial.</a:t>
            </a:r>
          </a:p>
          <a:p>
            <a:pPr algn="just">
              <a:buNone/>
            </a:pPr>
            <a:endParaRPr lang="es-SV" sz="34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3400" b="1" dirty="0">
                <a:latin typeface="Maiandra GD" pitchFamily="34" charset="0"/>
              </a:rPr>
              <a:t>     Energía Potencial:</a:t>
            </a:r>
            <a:r>
              <a:rPr lang="es-ES" sz="3400" dirty="0">
                <a:latin typeface="Maiandra GD" pitchFamily="34" charset="0"/>
              </a:rPr>
              <a:t> </a:t>
            </a:r>
          </a:p>
          <a:p>
            <a:pPr algn="just">
              <a:buNone/>
            </a:pPr>
            <a:r>
              <a:rPr lang="es-ES" sz="3400" dirty="0">
                <a:latin typeface="Maiandra GD" pitchFamily="34" charset="0"/>
              </a:rPr>
              <a:t>     Es la capacidad que tiene un cuerpo para realizar un trabajo en virtud de su posición o composición. Ejemplo: Una roca en lo alto de la montaña; el agua acumulada en el embalse de una presa; un explosivo; un resorte comprimido; un lápiz que reposa en un pupitre. Se le puede encontrar con la fórmula: </a:t>
            </a:r>
            <a:endParaRPr lang="es-SV" sz="3400" dirty="0">
              <a:latin typeface="Maiandra GD" pitchFamily="34" charset="0"/>
            </a:endParaRPr>
          </a:p>
          <a:p>
            <a:pPr algn="ctr">
              <a:buNone/>
            </a:pPr>
            <a:r>
              <a:rPr lang="es-SV" b="1" dirty="0"/>
              <a:t> </a:t>
            </a:r>
            <a:r>
              <a:rPr lang="es-SV" b="1" dirty="0">
                <a:latin typeface="Maiandra GD" pitchFamily="34" charset="0"/>
              </a:rPr>
              <a:t>E</a:t>
            </a:r>
            <a:r>
              <a:rPr lang="es-SV" b="1" baseline="-25000" dirty="0">
                <a:latin typeface="Maiandra GD" pitchFamily="34" charset="0"/>
              </a:rPr>
              <a:t>p</a:t>
            </a:r>
            <a:r>
              <a:rPr lang="es-SV" b="1" dirty="0">
                <a:latin typeface="Maiandra GD" pitchFamily="34" charset="0"/>
              </a:rPr>
              <a:t> = mgh      </a:t>
            </a:r>
            <a:r>
              <a:rPr lang="es-SV" dirty="0">
                <a:latin typeface="Maiandra GD" pitchFamily="34" charset="0"/>
              </a:rPr>
              <a:t>    donde: g=9.8 m/s</a:t>
            </a:r>
            <a:r>
              <a:rPr lang="es-SV" baseline="30000" dirty="0">
                <a:latin typeface="Maiandra GD" pitchFamily="34" charset="0"/>
              </a:rPr>
              <a:t>2</a:t>
            </a:r>
            <a:endParaRPr lang="es-SV" dirty="0">
              <a:latin typeface="Maiandra GD" pitchFamily="34" charset="0"/>
            </a:endParaRPr>
          </a:p>
          <a:p>
            <a:pPr>
              <a:buNone/>
            </a:pPr>
            <a:endParaRPr lang="es-SV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6575" y="2201069"/>
            <a:ext cx="29908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0"/>
            <a:ext cx="6087414" cy="6765944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28596" y="332656"/>
                <a:ext cx="8463884" cy="6264696"/>
              </a:xfrm>
            </p:spPr>
            <p:txBody>
              <a:bodyPr>
                <a:normAutofit/>
              </a:bodyPr>
              <a:lstStyle/>
              <a:p>
                <a:pPr algn="ctr">
                  <a:buNone/>
                </a:pPr>
                <a:r>
                  <a:rPr lang="en-US" sz="2800" b="1" dirty="0">
                    <a:latin typeface="Maiandra GD" pitchFamily="34" charset="0"/>
                  </a:rPr>
                  <a:t>Ejercicios</a:t>
                </a:r>
                <a:r>
                  <a:rPr lang="en-US" sz="2800" dirty="0">
                    <a:latin typeface="Maiandra GD" pitchFamily="34" charset="0"/>
                  </a:rPr>
                  <a:t>.-</a:t>
                </a:r>
                <a:endParaRPr lang="es-SV" sz="2000" dirty="0">
                  <a:latin typeface="Maiandra GD" pitchFamily="34" charset="0"/>
                </a:endParaRPr>
              </a:p>
              <a:p>
                <a:pPr marL="0" lvl="0" indent="0" algn="just">
                  <a:lnSpc>
                    <a:spcPct val="150000"/>
                  </a:lnSpc>
                  <a:buNone/>
                </a:pPr>
                <a:r>
                  <a:rPr lang="es-SV" sz="2400" dirty="0">
                    <a:latin typeface="Maiandra GD" pitchFamily="34" charset="0"/>
                  </a:rPr>
                  <a:t>1.- La masa de un cuerpo es de 50 Kg y está situado a una altura de 3 m, con respecto al plano x. ¿Cuál será su energía potencial?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 u="sng">
                          <a:latin typeface="Cambria Math" panose="02040503050406030204" pitchFamily="18" charset="0"/>
                        </a:rPr>
                        <m:t>𝑫𝑨𝑻𝑶𝑺</m:t>
                      </m:r>
                      <m:r>
                        <a:rPr lang="es-SV" b="1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s-SV" u="sng" dirty="0"/>
              </a:p>
              <a:p>
                <a:pPr marL="0" indent="0">
                  <a:buNone/>
                </a:pPr>
                <a:endParaRPr lang="es-SV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𝒄𝒖𝒆𝒓𝒑𝒐</m:t>
                          </m:r>
                        </m:sub>
                      </m:sSub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𝒌𝒈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𝒎𝒆𝒕𝒓𝒐𝒔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𝑬𝒏𝒆𝒓𝒈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𝑷𝒐𝒕𝒆𝒏𝒄𝒊𝒂𝒍</m:t>
                          </m:r>
                        </m:sub>
                      </m:sSub>
                      <m:r>
                        <a:rPr lang="es-SV" b="1" i="1">
                          <a:latin typeface="Cambria Math" panose="02040503050406030204" pitchFamily="18" charset="0"/>
                        </a:rPr>
                        <m:t>=????</m:t>
                      </m:r>
                    </m:oMath>
                  </m:oMathPara>
                </a14:m>
                <a:endParaRPr lang="es-SV" dirty="0"/>
              </a:p>
              <a:p>
                <a:pPr algn="ctr">
                  <a:buNone/>
                </a:pPr>
                <a:endParaRPr lang="es-SV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596" y="332656"/>
                <a:ext cx="8463884" cy="6264696"/>
              </a:xfrm>
              <a:blipFill rotWithShape="1">
                <a:blip r:embed="rId3"/>
                <a:stretch>
                  <a:fillRect l="-1080" t="-974" r="-1080"/>
                </a:stretch>
              </a:blipFill>
            </p:spPr>
            <p:txBody>
              <a:bodyPr/>
              <a:lstStyle/>
              <a:p>
                <a:r>
                  <a:rPr lang="es-SV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2656"/>
                <a:ext cx="8435280" cy="619268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𝑺𝒆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𝒖𝒕𝒊𝒍𝒊𝒛𝒂𝒓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á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𝒍𝒂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𝒔𝒊𝒈𝒖𝒊𝒆𝒏𝒕𝒆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𝒆𝒄𝒖𝒂𝒄𝒊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𝒎𝒂𝒕𝒆𝒎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𝒕𝒊𝒄𝒂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𝒎𝒈𝒉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𝑺𝒖𝒔𝒕𝒊𝒕𝒖𝒚𝒆𝒏𝒗𝒐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𝒗𝒂𝒍𝒐𝒓𝒆𝒔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𝒔𝒆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𝒕𝒊𝒆𝒏𝒆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s-SV" b="1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𝒌𝒈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𝟖</m:t>
                      </m:r>
                      <m:f>
                        <m:f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sSup>
                            <m:sSupPr>
                              <m:ctrlPr>
                                <a:rPr lang="es-SV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s-SV" b="1" i="1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𝟏𝟒𝟕𝟎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𝒌𝒈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sSup>
                            <m:sSupPr>
                              <m:ctrlPr>
                                <a:rPr lang="es-SV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s-SV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𝟏𝟒𝟕𝟎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𝟏𝟒𝟕𝟎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𝑱𝒐𝒖𝒍𝒆𝒔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2656"/>
                <a:ext cx="8435280" cy="619268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S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14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8640"/>
                <a:ext cx="8435280" cy="6336704"/>
              </a:xfrm>
            </p:spPr>
            <p:txBody>
              <a:bodyPr/>
              <a:lstStyle/>
              <a:p>
                <a:pPr marL="0" lvl="0" indent="0" algn="just">
                  <a:buNone/>
                </a:pPr>
                <a:r>
                  <a:rPr lang="es-SV" sz="2800" dirty="0">
                    <a:latin typeface="Maiandra GD" pitchFamily="34" charset="0"/>
                  </a:rPr>
                  <a:t>2.- Un cuerpo que posee una masa de 70 Kg tiene una energía potencial igual a 2000Joules. ¿Cuál es la altura en la que se encuentra dicho cuerpo?</a:t>
                </a:r>
              </a:p>
              <a:p>
                <a:pPr marL="0" indent="0">
                  <a:buNone/>
                </a:pPr>
                <a:endParaRPr lang="es-SV" b="1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 u="sng">
                          <a:latin typeface="Cambria Math" panose="02040503050406030204" pitchFamily="18" charset="0"/>
                        </a:rPr>
                        <m:t>𝑫𝑨𝑻𝑶𝑺</m:t>
                      </m:r>
                      <m:r>
                        <a:rPr lang="es-SV" b="1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s-SV" b="1" u="sng" dirty="0"/>
              </a:p>
              <a:p>
                <a:pPr marL="0" indent="0">
                  <a:buNone/>
                </a:pPr>
                <a:endParaRPr lang="es-SV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𝒄𝒖𝒆𝒓𝒑𝒐</m:t>
                          </m:r>
                        </m:sub>
                      </m:sSub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𝒌𝒈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𝟐𝟎𝟎𝟎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𝑱𝒐𝒖𝒍𝒆𝒔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=?????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8640"/>
                <a:ext cx="8435280" cy="6336704"/>
              </a:xfrm>
              <a:blipFill rotWithShape="1">
                <a:blip r:embed="rId2"/>
                <a:stretch>
                  <a:fillRect l="-1445" t="-962" r="-1445"/>
                </a:stretch>
              </a:blipFill>
            </p:spPr>
            <p:txBody>
              <a:bodyPr/>
              <a:lstStyle/>
              <a:p>
                <a:r>
                  <a:rPr lang="es-S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11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8640"/>
                <a:ext cx="8507288" cy="6669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𝑺𝒆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𝒕𝒊𝒆𝒏𝒆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𝒍𝒐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𝒔𝒊𝒈𝒖𝒊𝒆𝒏𝒕𝒆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𝒎𝒈𝒉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𝑫𝒆𝒔𝒑𝒆𝒋𝒂𝒏𝒅𝒐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𝒍𝒂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𝒂𝒍𝒕𝒖𝒓𝒂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SV" b="1"/>
                        <m:t>h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𝒔𝒆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𝒕𝒊𝒆𝒏𝒆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SV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num>
                        <m:den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𝒎𝒈</m:t>
                          </m:r>
                        </m:den>
                      </m:f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𝑨𝒉𝒐𝒓𝒂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𝒔𝒖𝒔𝒕𝒊𝒕𝒖𝒚𝒆𝒏𝒅𝒐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𝒗𝒂𝒍𝒐𝒓𝒆𝒔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𝒔𝒆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𝒕𝒊𝒆𝒏𝒆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𝟐𝟎𝟎𝟎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𝟕𝟎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𝒌𝒈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𝟖</m:t>
                          </m:r>
                          <m:f>
                            <m:fPr>
                              <m:ctrlPr>
                                <a:rPr lang="es-SV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𝟐𝟎𝟎𝟎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s-SV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𝒌𝒈</m:t>
                              </m:r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𝒌𝒈</m:t>
                          </m:r>
                          <m:f>
                            <m:fPr>
                              <m:ctrlPr>
                                <a:rPr lang="es-SV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SV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s-SV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𝟗𝟏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8640"/>
                <a:ext cx="8507288" cy="666936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S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54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435280" cy="5976664"/>
              </a:xfrm>
            </p:spPr>
            <p:txBody>
              <a:bodyPr/>
              <a:lstStyle/>
              <a:p>
                <a:pPr marL="0" lvl="0" indent="0" algn="just">
                  <a:buNone/>
                </a:pPr>
                <a:r>
                  <a:rPr lang="es-SV" sz="2800" dirty="0">
                    <a:latin typeface="Maiandra GD" pitchFamily="34" charset="0"/>
                  </a:rPr>
                  <a:t>3.- Encuentre la masa en libras de un cuerpo que posee una energía igual a 1800J y está situado a 850 cm sobre un marco referencial.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 u="sng">
                          <a:latin typeface="Cambria Math" panose="02040503050406030204" pitchFamily="18" charset="0"/>
                        </a:rPr>
                        <m:t>𝑫𝑨𝑻𝑶𝑺</m:t>
                      </m:r>
                    </m:oMath>
                  </m:oMathPara>
                </a14:m>
                <a:endParaRPr lang="es-SV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𝒄𝒖𝒆𝒓𝒑𝒐</m:t>
                          </m:r>
                        </m:sub>
                      </m:sSub>
                      <m:r>
                        <a:rPr lang="es-SV" b="1" i="1">
                          <a:latin typeface="Cambria Math" panose="02040503050406030204" pitchFamily="18" charset="0"/>
                        </a:rPr>
                        <m:t>=????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𝟏𝟖𝟎𝟎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𝑱𝒐𝒖𝒍𝒆𝒔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b="1" i="1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𝟖𝟓𝟎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𝒄𝒎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SV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SV" b="1" i="1">
                              <a:latin typeface="Cambria Math" panose="02040503050406030204" pitchFamily="18" charset="0"/>
                            </a:rPr>
                            <m:t>𝒄𝒎</m:t>
                          </m:r>
                        </m:den>
                      </m:f>
                      <m:r>
                        <a:rPr lang="es-SV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b="1" i="1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s-SV" dirty="0"/>
              </a:p>
              <a:p>
                <a:pPr marL="0" indent="0">
                  <a:buNone/>
                </a:pPr>
                <a:endParaRPr lang="es-SV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435280" cy="5976664"/>
              </a:xfrm>
              <a:blipFill rotWithShape="1">
                <a:blip r:embed="rId2"/>
                <a:stretch>
                  <a:fillRect l="-1445" t="-1019" r="-1445"/>
                </a:stretch>
              </a:blipFill>
            </p:spPr>
            <p:txBody>
              <a:bodyPr/>
              <a:lstStyle/>
              <a:p>
                <a:r>
                  <a:rPr lang="es-S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588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1269</Words>
  <Application>Microsoft Office PowerPoint</Application>
  <PresentationFormat>Presentación en pantalla (4:3)</PresentationFormat>
  <Paragraphs>186</Paragraphs>
  <Slides>24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Maiandra GD</vt:lpstr>
      <vt:lpstr>Tema de Office</vt:lpstr>
      <vt:lpstr>COLEGIO SALESIANO SANTA CECILIA</vt:lpstr>
      <vt:lpstr>ENERGÍA: DEFINICIÓN, TIPOS Y CONVERSIÓN.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ENERGÍA: DEFINICIÓN, TIPOS Y CONVERSIÓN.</dc:title>
  <dc:creator>Francisco Soto</dc:creator>
  <cp:lastModifiedBy>Cuellar Melendez, Diego Roberto</cp:lastModifiedBy>
  <cp:revision>25</cp:revision>
  <dcterms:created xsi:type="dcterms:W3CDTF">2009-08-21T05:09:17Z</dcterms:created>
  <dcterms:modified xsi:type="dcterms:W3CDTF">2020-06-23T03:15:38Z</dcterms:modified>
</cp:coreProperties>
</file>