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SV"/>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SV"/>
          </a:p>
        </p:txBody>
      </p:sp>
      <p:sp>
        <p:nvSpPr>
          <p:cNvPr id="4" name="Marcador de fecha 3"/>
          <p:cNvSpPr>
            <a:spLocks noGrp="1"/>
          </p:cNvSpPr>
          <p:nvPr>
            <p:ph type="dt" sz="half" idx="10"/>
          </p:nvPr>
        </p:nvSpPr>
        <p:spPr/>
        <p:txBody>
          <a:bodyPr/>
          <a:lstStyle/>
          <a:p>
            <a:fld id="{A95B7412-E6B7-4527-90AE-4FE7B71241D6}" type="datetimeFigureOut">
              <a:rPr lang="es-SV" smtClean="0"/>
              <a:t>20/5/2020</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168217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SV"/>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p:cNvSpPr>
            <a:spLocks noGrp="1"/>
          </p:cNvSpPr>
          <p:nvPr>
            <p:ph type="dt" sz="half" idx="10"/>
          </p:nvPr>
        </p:nvSpPr>
        <p:spPr/>
        <p:txBody>
          <a:bodyPr/>
          <a:lstStyle/>
          <a:p>
            <a:fld id="{A95B7412-E6B7-4527-90AE-4FE7B71241D6}" type="datetimeFigureOut">
              <a:rPr lang="es-SV" smtClean="0"/>
              <a:t>20/5/2020</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429038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SV"/>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p:cNvSpPr>
            <a:spLocks noGrp="1"/>
          </p:cNvSpPr>
          <p:nvPr>
            <p:ph type="dt" sz="half" idx="10"/>
          </p:nvPr>
        </p:nvSpPr>
        <p:spPr/>
        <p:txBody>
          <a:bodyPr/>
          <a:lstStyle/>
          <a:p>
            <a:fld id="{A95B7412-E6B7-4527-90AE-4FE7B71241D6}" type="datetimeFigureOut">
              <a:rPr lang="es-SV" smtClean="0"/>
              <a:t>20/5/2020</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345443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SV"/>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p:cNvSpPr>
            <a:spLocks noGrp="1"/>
          </p:cNvSpPr>
          <p:nvPr>
            <p:ph type="dt" sz="half" idx="10"/>
          </p:nvPr>
        </p:nvSpPr>
        <p:spPr/>
        <p:txBody>
          <a:bodyPr/>
          <a:lstStyle/>
          <a:p>
            <a:fld id="{A95B7412-E6B7-4527-90AE-4FE7B71241D6}" type="datetimeFigureOut">
              <a:rPr lang="es-SV" smtClean="0"/>
              <a:t>20/5/2020</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62664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SV"/>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95B7412-E6B7-4527-90AE-4FE7B71241D6}" type="datetimeFigureOut">
              <a:rPr lang="es-SV" smtClean="0"/>
              <a:t>20/5/2020</a:t>
            </a:fld>
            <a:endParaRPr lang="es-SV"/>
          </a:p>
        </p:txBody>
      </p:sp>
      <p:sp>
        <p:nvSpPr>
          <p:cNvPr id="5" name="Marcador de pie de página 4"/>
          <p:cNvSpPr>
            <a:spLocks noGrp="1"/>
          </p:cNvSpPr>
          <p:nvPr>
            <p:ph type="ftr" sz="quarter" idx="11"/>
          </p:nvPr>
        </p:nvSpPr>
        <p:spPr/>
        <p:txBody>
          <a:bodyPr/>
          <a:lstStyle/>
          <a:p>
            <a:endParaRPr lang="es-SV"/>
          </a:p>
        </p:txBody>
      </p:sp>
      <p:sp>
        <p:nvSpPr>
          <p:cNvPr id="6" name="Marcador de número de diapositiva 5"/>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273500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SV"/>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fecha 4"/>
          <p:cNvSpPr>
            <a:spLocks noGrp="1"/>
          </p:cNvSpPr>
          <p:nvPr>
            <p:ph type="dt" sz="half" idx="10"/>
          </p:nvPr>
        </p:nvSpPr>
        <p:spPr/>
        <p:txBody>
          <a:bodyPr/>
          <a:lstStyle/>
          <a:p>
            <a:fld id="{A95B7412-E6B7-4527-90AE-4FE7B71241D6}" type="datetimeFigureOut">
              <a:rPr lang="es-SV" smtClean="0"/>
              <a:t>20/5/2020</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29483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SV"/>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7" name="Marcador de fecha 6"/>
          <p:cNvSpPr>
            <a:spLocks noGrp="1"/>
          </p:cNvSpPr>
          <p:nvPr>
            <p:ph type="dt" sz="half" idx="10"/>
          </p:nvPr>
        </p:nvSpPr>
        <p:spPr/>
        <p:txBody>
          <a:bodyPr/>
          <a:lstStyle/>
          <a:p>
            <a:fld id="{A95B7412-E6B7-4527-90AE-4FE7B71241D6}" type="datetimeFigureOut">
              <a:rPr lang="es-SV" smtClean="0"/>
              <a:t>20/5/2020</a:t>
            </a:fld>
            <a:endParaRPr lang="es-SV"/>
          </a:p>
        </p:txBody>
      </p:sp>
      <p:sp>
        <p:nvSpPr>
          <p:cNvPr id="8" name="Marcador de pie de página 7"/>
          <p:cNvSpPr>
            <a:spLocks noGrp="1"/>
          </p:cNvSpPr>
          <p:nvPr>
            <p:ph type="ftr" sz="quarter" idx="11"/>
          </p:nvPr>
        </p:nvSpPr>
        <p:spPr/>
        <p:txBody>
          <a:bodyPr/>
          <a:lstStyle/>
          <a:p>
            <a:endParaRPr lang="es-SV"/>
          </a:p>
        </p:txBody>
      </p:sp>
      <p:sp>
        <p:nvSpPr>
          <p:cNvPr id="9" name="Marcador de número de diapositiva 8"/>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281583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SV"/>
          </a:p>
        </p:txBody>
      </p:sp>
      <p:sp>
        <p:nvSpPr>
          <p:cNvPr id="3" name="Marcador de fecha 2"/>
          <p:cNvSpPr>
            <a:spLocks noGrp="1"/>
          </p:cNvSpPr>
          <p:nvPr>
            <p:ph type="dt" sz="half" idx="10"/>
          </p:nvPr>
        </p:nvSpPr>
        <p:spPr/>
        <p:txBody>
          <a:bodyPr/>
          <a:lstStyle/>
          <a:p>
            <a:fld id="{A95B7412-E6B7-4527-90AE-4FE7B71241D6}" type="datetimeFigureOut">
              <a:rPr lang="es-SV" smtClean="0"/>
              <a:t>20/5/2020</a:t>
            </a:fld>
            <a:endParaRPr lang="es-SV"/>
          </a:p>
        </p:txBody>
      </p:sp>
      <p:sp>
        <p:nvSpPr>
          <p:cNvPr id="4" name="Marcador de pie de página 3"/>
          <p:cNvSpPr>
            <a:spLocks noGrp="1"/>
          </p:cNvSpPr>
          <p:nvPr>
            <p:ph type="ftr" sz="quarter" idx="11"/>
          </p:nvPr>
        </p:nvSpPr>
        <p:spPr/>
        <p:txBody>
          <a:bodyPr/>
          <a:lstStyle/>
          <a:p>
            <a:endParaRPr lang="es-SV"/>
          </a:p>
        </p:txBody>
      </p:sp>
      <p:sp>
        <p:nvSpPr>
          <p:cNvPr id="5" name="Marcador de número de diapositiva 4"/>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366163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95B7412-E6B7-4527-90AE-4FE7B71241D6}" type="datetimeFigureOut">
              <a:rPr lang="es-SV" smtClean="0"/>
              <a:t>20/5/2020</a:t>
            </a:fld>
            <a:endParaRPr lang="es-SV"/>
          </a:p>
        </p:txBody>
      </p:sp>
      <p:sp>
        <p:nvSpPr>
          <p:cNvPr id="3" name="Marcador de pie de página 2"/>
          <p:cNvSpPr>
            <a:spLocks noGrp="1"/>
          </p:cNvSpPr>
          <p:nvPr>
            <p:ph type="ftr" sz="quarter" idx="11"/>
          </p:nvPr>
        </p:nvSpPr>
        <p:spPr/>
        <p:txBody>
          <a:bodyPr/>
          <a:lstStyle/>
          <a:p>
            <a:endParaRPr lang="es-SV"/>
          </a:p>
        </p:txBody>
      </p:sp>
      <p:sp>
        <p:nvSpPr>
          <p:cNvPr id="4" name="Marcador de número de diapositiva 3"/>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318018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95B7412-E6B7-4527-90AE-4FE7B71241D6}" type="datetimeFigureOut">
              <a:rPr lang="es-SV" smtClean="0"/>
              <a:t>20/5/2020</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118708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95B7412-E6B7-4527-90AE-4FE7B71241D6}" type="datetimeFigureOut">
              <a:rPr lang="es-SV" smtClean="0"/>
              <a:t>20/5/2020</a:t>
            </a:fld>
            <a:endParaRPr lang="es-SV"/>
          </a:p>
        </p:txBody>
      </p:sp>
      <p:sp>
        <p:nvSpPr>
          <p:cNvPr id="6" name="Marcador de pie de página 5"/>
          <p:cNvSpPr>
            <a:spLocks noGrp="1"/>
          </p:cNvSpPr>
          <p:nvPr>
            <p:ph type="ftr" sz="quarter" idx="11"/>
          </p:nvPr>
        </p:nvSpPr>
        <p:spPr/>
        <p:txBody>
          <a:bodyPr/>
          <a:lstStyle/>
          <a:p>
            <a:endParaRPr lang="es-SV"/>
          </a:p>
        </p:txBody>
      </p:sp>
      <p:sp>
        <p:nvSpPr>
          <p:cNvPr id="7" name="Marcador de número de diapositiva 6"/>
          <p:cNvSpPr>
            <a:spLocks noGrp="1"/>
          </p:cNvSpPr>
          <p:nvPr>
            <p:ph type="sldNum" sz="quarter" idx="12"/>
          </p:nvPr>
        </p:nvSpPr>
        <p:spPr/>
        <p:txBody>
          <a:bodyPr/>
          <a:lstStyle/>
          <a:p>
            <a:fld id="{4F66E4D1-6EC0-49F7-8C21-709D503985F2}" type="slidenum">
              <a:rPr lang="es-SV" smtClean="0"/>
              <a:t>‹Nº›</a:t>
            </a:fld>
            <a:endParaRPr lang="es-SV"/>
          </a:p>
        </p:txBody>
      </p:sp>
    </p:spTree>
    <p:extLst>
      <p:ext uri="{BB962C8B-B14F-4D97-AF65-F5344CB8AC3E}">
        <p14:creationId xmlns:p14="http://schemas.microsoft.com/office/powerpoint/2010/main" val="24545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B7412-E6B7-4527-90AE-4FE7B71241D6}" type="datetimeFigureOut">
              <a:rPr lang="es-SV" smtClean="0"/>
              <a:t>20/5/2020</a:t>
            </a:fld>
            <a:endParaRPr lang="es-SV"/>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SV"/>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6E4D1-6EC0-49F7-8C21-709D503985F2}" type="slidenum">
              <a:rPr lang="es-SV" smtClean="0"/>
              <a:t>‹Nº›</a:t>
            </a:fld>
            <a:endParaRPr lang="es-SV"/>
          </a:p>
        </p:txBody>
      </p:sp>
    </p:spTree>
    <p:extLst>
      <p:ext uri="{BB962C8B-B14F-4D97-AF65-F5344CB8AC3E}">
        <p14:creationId xmlns:p14="http://schemas.microsoft.com/office/powerpoint/2010/main" val="239290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29215"/>
            <a:ext cx="9144000" cy="1480747"/>
          </a:xfrm>
        </p:spPr>
        <p:txBody>
          <a:bodyPr>
            <a:normAutofit/>
          </a:bodyPr>
          <a:lstStyle/>
          <a:p>
            <a:r>
              <a:rPr lang="en-US" sz="4000" dirty="0"/>
              <a:t>Actores sociales en tiempos de paz</a:t>
            </a:r>
            <a:endParaRPr lang="es-SV" sz="4000" dirty="0"/>
          </a:p>
        </p:txBody>
      </p:sp>
      <p:sp>
        <p:nvSpPr>
          <p:cNvPr id="3" name="Subtítulo 2"/>
          <p:cNvSpPr>
            <a:spLocks noGrp="1"/>
          </p:cNvSpPr>
          <p:nvPr>
            <p:ph type="subTitle" idx="1"/>
          </p:nvPr>
        </p:nvSpPr>
        <p:spPr/>
        <p:txBody>
          <a:bodyPr>
            <a:normAutofit/>
          </a:bodyPr>
          <a:lstStyle/>
          <a:p>
            <a:r>
              <a:rPr lang="en-US" dirty="0"/>
              <a:t>Pensamiento</a:t>
            </a:r>
          </a:p>
          <a:p>
            <a:r>
              <a:rPr lang="en-US" dirty="0"/>
              <a:t>“La paz no puede mantenerse por la Fuerza solo puede lograrse con la comprensión””.</a:t>
            </a:r>
          </a:p>
          <a:p>
            <a:pPr algn="r"/>
            <a:r>
              <a:rPr lang="en-US" sz="2000" dirty="0"/>
              <a:t>Albert Einstein</a:t>
            </a:r>
            <a:endParaRPr lang="es-SV"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67" y="1000982"/>
            <a:ext cx="2378510" cy="187231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3046" y="1439154"/>
            <a:ext cx="1180121" cy="1180121"/>
          </a:xfrm>
          <a:prstGeom prst="rect">
            <a:avLst/>
          </a:prstGeom>
        </p:spPr>
      </p:pic>
    </p:spTree>
    <p:extLst>
      <p:ext uri="{BB962C8B-B14F-4D97-AF65-F5344CB8AC3E}">
        <p14:creationId xmlns:p14="http://schemas.microsoft.com/office/powerpoint/2010/main" val="44461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7177414" y="2167003"/>
            <a:ext cx="3632548" cy="2800767"/>
          </a:xfrm>
          <a:prstGeom prst="rect">
            <a:avLst/>
          </a:prstGeom>
          <a:noFill/>
        </p:spPr>
        <p:txBody>
          <a:bodyPr wrap="square" rtlCol="0">
            <a:spAutoFit/>
          </a:bodyPr>
          <a:lstStyle/>
          <a:p>
            <a:pPr algn="just"/>
            <a:r>
              <a:rPr lang="en-US" sz="2200" dirty="0"/>
              <a:t>La historia de el Salvador se va escribiendo por una gran diversidad de actores sociales, los cuales son sujetos colectivos, que organizados en torno a un objetivo común buccan los medios para conseguirlo</a:t>
            </a:r>
            <a:endParaRPr lang="es-SV" sz="22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793" y="1528175"/>
            <a:ext cx="5048862" cy="4342021"/>
          </a:xfrm>
          <a:prstGeom prst="rect">
            <a:avLst/>
          </a:prstGeom>
        </p:spPr>
      </p:pic>
    </p:spTree>
    <p:extLst>
      <p:ext uri="{BB962C8B-B14F-4D97-AF65-F5344CB8AC3E}">
        <p14:creationId xmlns:p14="http://schemas.microsoft.com/office/powerpoint/2010/main" val="373128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67211" y="926926"/>
            <a:ext cx="7352778" cy="2862322"/>
          </a:xfrm>
          <a:prstGeom prst="rect">
            <a:avLst/>
          </a:prstGeom>
          <a:noFill/>
        </p:spPr>
        <p:txBody>
          <a:bodyPr wrap="square" rtlCol="0">
            <a:spAutoFit/>
          </a:bodyPr>
          <a:lstStyle/>
          <a:p>
            <a:pPr algn="just"/>
            <a:r>
              <a:rPr lang="en-US" dirty="0"/>
              <a:t>Posterior a los Acuerdos de Paz se realizó un replanteamiento de los actores sociales colectivos para participar en una nueva campana de concientización de fomenter la paz y Garantizar así el proceso de democracia, del cual se había hablado tanto y hasta combatido. Pero hasta la fecha ese proceso de pacificación social ni tan siquiera ha podido pasar de una mera especulación ciudadana, cada vez que se dice paz y democracia el pueblo recibe un revez y represión política. Aún estamos en la imperante necesidad de generar cambios desde la raíz, pero ésto solo se logrará hasta que el pueblo tome la decisión de cambiar piezas que están dañando la integridad de la Constitución de la República.</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40" y="4159596"/>
            <a:ext cx="2066438" cy="1105420"/>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820" y="4476675"/>
            <a:ext cx="1781827" cy="1576682"/>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602" y="4183143"/>
            <a:ext cx="1378907" cy="1378907"/>
          </a:xfrm>
          <a:prstGeom prst="rect">
            <a:avLst/>
          </a:prstGeom>
        </p:spPr>
      </p:pic>
      <p:sp>
        <p:nvSpPr>
          <p:cNvPr id="6" name="CuadroTexto 5"/>
          <p:cNvSpPr txBox="1"/>
          <p:nvPr/>
        </p:nvSpPr>
        <p:spPr>
          <a:xfrm>
            <a:off x="2430049" y="5562050"/>
            <a:ext cx="1089765" cy="369332"/>
          </a:xfrm>
          <a:prstGeom prst="rect">
            <a:avLst/>
          </a:prstGeom>
          <a:noFill/>
        </p:spPr>
        <p:txBody>
          <a:bodyPr wrap="square" rtlCol="0">
            <a:spAutoFit/>
          </a:bodyPr>
          <a:lstStyle/>
          <a:p>
            <a:r>
              <a:rPr lang="en-US" dirty="0"/>
              <a:t>elegimos</a:t>
            </a:r>
            <a:endParaRPr lang="es-SV" dirty="0"/>
          </a:p>
        </p:txBody>
      </p:sp>
      <p:sp>
        <p:nvSpPr>
          <p:cNvPr id="7" name="CuadroTexto 6"/>
          <p:cNvSpPr txBox="1"/>
          <p:nvPr/>
        </p:nvSpPr>
        <p:spPr>
          <a:xfrm>
            <a:off x="5586608" y="6053357"/>
            <a:ext cx="1302707" cy="369332"/>
          </a:xfrm>
          <a:prstGeom prst="rect">
            <a:avLst/>
          </a:prstGeom>
          <a:noFill/>
        </p:spPr>
        <p:txBody>
          <a:bodyPr wrap="square" rtlCol="0">
            <a:spAutoFit/>
          </a:bodyPr>
          <a:lstStyle/>
          <a:p>
            <a:r>
              <a:rPr lang="en-US" dirty="0"/>
              <a:t>nos unimos</a:t>
            </a:r>
            <a:endParaRPr lang="es-SV" dirty="0"/>
          </a:p>
        </p:txBody>
      </p:sp>
      <p:sp>
        <p:nvSpPr>
          <p:cNvPr id="8" name="CuadroTexto 7"/>
          <p:cNvSpPr txBox="1"/>
          <p:nvPr/>
        </p:nvSpPr>
        <p:spPr>
          <a:xfrm>
            <a:off x="8491602" y="5771279"/>
            <a:ext cx="1378907" cy="369332"/>
          </a:xfrm>
          <a:prstGeom prst="rect">
            <a:avLst/>
          </a:prstGeom>
          <a:noFill/>
        </p:spPr>
        <p:txBody>
          <a:bodyPr wrap="square" rtlCol="0">
            <a:spAutoFit/>
          </a:bodyPr>
          <a:lstStyle/>
          <a:p>
            <a:r>
              <a:rPr lang="en-US" dirty="0"/>
              <a:t>construimos</a:t>
            </a:r>
            <a:endParaRPr lang="es-SV" dirty="0"/>
          </a:p>
        </p:txBody>
      </p:sp>
    </p:spTree>
    <p:extLst>
      <p:ext uri="{BB962C8B-B14F-4D97-AF65-F5344CB8AC3E}">
        <p14:creationId xmlns:p14="http://schemas.microsoft.com/office/powerpoint/2010/main" val="99538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478071"/>
            <a:ext cx="9144000" cy="1653436"/>
          </a:xfrm>
        </p:spPr>
        <p:txBody>
          <a:bodyPr/>
          <a:lstStyle/>
          <a:p>
            <a:r>
              <a:rPr lang="en-US" dirty="0"/>
              <a:t>Herencias de posguerra y paz</a:t>
            </a:r>
            <a:endParaRPr lang="es-SV" dirty="0"/>
          </a:p>
        </p:txBody>
      </p:sp>
      <p:sp>
        <p:nvSpPr>
          <p:cNvPr id="3" name="Subtítulo 2"/>
          <p:cNvSpPr>
            <a:spLocks noGrp="1"/>
          </p:cNvSpPr>
          <p:nvPr>
            <p:ph type="subTitle" idx="1"/>
          </p:nvPr>
        </p:nvSpPr>
        <p:spPr/>
        <p:txBody>
          <a:bodyPr>
            <a:normAutofit/>
          </a:bodyPr>
          <a:lstStyle/>
          <a:p>
            <a:r>
              <a:rPr lang="en-US" dirty="0"/>
              <a:t>Pensamiento</a:t>
            </a:r>
          </a:p>
          <a:p>
            <a:r>
              <a:rPr lang="es-SV" dirty="0"/>
              <a:t>No basta con hablar de paz. Uno debe creer en ella y trabajar para conseguirla.</a:t>
            </a:r>
          </a:p>
          <a:p>
            <a:pPr algn="r"/>
            <a:r>
              <a:rPr lang="es-SV" sz="2000" dirty="0"/>
              <a:t>Eleanor Roosevelt</a:t>
            </a:r>
            <a:endParaRPr lang="en-US" sz="2000" dirty="0"/>
          </a:p>
          <a:p>
            <a:endParaRPr lang="es-SV"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076" y="1177446"/>
            <a:ext cx="1205631" cy="72337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315" y="912430"/>
            <a:ext cx="1836433" cy="1392359"/>
          </a:xfrm>
          <a:prstGeom prst="rect">
            <a:avLst/>
          </a:prstGeom>
        </p:spPr>
      </p:pic>
      <p:sp>
        <p:nvSpPr>
          <p:cNvPr id="6" name="CuadroTexto 5"/>
          <p:cNvSpPr txBox="1"/>
          <p:nvPr/>
        </p:nvSpPr>
        <p:spPr>
          <a:xfrm>
            <a:off x="2592171" y="982983"/>
            <a:ext cx="1114816" cy="369332"/>
          </a:xfrm>
          <a:prstGeom prst="rect">
            <a:avLst/>
          </a:prstGeom>
          <a:noFill/>
        </p:spPr>
        <p:txBody>
          <a:bodyPr wrap="square" rtlCol="0">
            <a:spAutoFit/>
          </a:bodyPr>
          <a:lstStyle/>
          <a:p>
            <a:r>
              <a:rPr lang="en-US" dirty="0"/>
              <a:t>    P   A   Z</a:t>
            </a:r>
            <a:endParaRPr lang="es-SV" dirty="0"/>
          </a:p>
        </p:txBody>
      </p:sp>
    </p:spTree>
    <p:extLst>
      <p:ext uri="{BB962C8B-B14F-4D97-AF65-F5344CB8AC3E}">
        <p14:creationId xmlns:p14="http://schemas.microsoft.com/office/powerpoint/2010/main" val="428381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92263" y="701458"/>
            <a:ext cx="7515616" cy="2862322"/>
          </a:xfrm>
          <a:prstGeom prst="rect">
            <a:avLst/>
          </a:prstGeom>
          <a:noFill/>
        </p:spPr>
        <p:txBody>
          <a:bodyPr wrap="square" rtlCol="0">
            <a:spAutoFit/>
          </a:bodyPr>
          <a:lstStyle/>
          <a:p>
            <a:pPr algn="just"/>
            <a:r>
              <a:rPr lang="en-US" dirty="0"/>
              <a:t>La violencia en el Salvador ha cambiado su origen, pero no su Intensidad, tuvo en los ochenta un carácter político posterior a la guerra es violencia social. Pero aquí cabe la pregunta: </a:t>
            </a:r>
          </a:p>
          <a:p>
            <a:pPr algn="just"/>
            <a:r>
              <a:rPr lang="en-US" dirty="0"/>
              <a:t>En los hombros de Quiénes cae la responsabilidad de haber gestado la violencia que actualmente se vive y que no ha permitido un desarrollo social ni mucho menos el foment de la democracia?</a:t>
            </a:r>
          </a:p>
          <a:p>
            <a:pPr algn="just"/>
            <a:endParaRPr lang="en-US" dirty="0"/>
          </a:p>
          <a:p>
            <a:pPr algn="just"/>
            <a:r>
              <a:rPr lang="en-US" dirty="0"/>
              <a:t>Respondiendo  a la pregunta podemos decir entonces que los falsos servidores de la patria han socavado los simientos de la paz y violentado los derechos de la ciudadania hasta el borde de la desesperación.</a:t>
            </a:r>
            <a:endParaRPr lang="es-SV"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817" y="3756698"/>
            <a:ext cx="3524250" cy="2676525"/>
          </a:xfrm>
          <a:prstGeom prst="rect">
            <a:avLst/>
          </a:prstGeom>
        </p:spPr>
      </p:pic>
      <p:sp>
        <p:nvSpPr>
          <p:cNvPr id="4" name="CuadroTexto 3"/>
          <p:cNvSpPr txBox="1"/>
          <p:nvPr/>
        </p:nvSpPr>
        <p:spPr>
          <a:xfrm>
            <a:off x="9118948" y="4020855"/>
            <a:ext cx="1089764" cy="369332"/>
          </a:xfrm>
          <a:prstGeom prst="rect">
            <a:avLst/>
          </a:prstGeom>
          <a:noFill/>
        </p:spPr>
        <p:txBody>
          <a:bodyPr wrap="square" rtlCol="0">
            <a:spAutoFit/>
          </a:bodyPr>
          <a:lstStyle/>
          <a:p>
            <a:r>
              <a:rPr lang="en-US" dirty="0"/>
              <a:t>violencia</a:t>
            </a:r>
            <a:endParaRPr lang="es-SV" dirty="0"/>
          </a:p>
        </p:txBody>
      </p:sp>
      <p:sp>
        <p:nvSpPr>
          <p:cNvPr id="5" name="CuadroTexto 4"/>
          <p:cNvSpPr txBox="1"/>
          <p:nvPr/>
        </p:nvSpPr>
        <p:spPr>
          <a:xfrm>
            <a:off x="9356943" y="4421377"/>
            <a:ext cx="1415441" cy="369332"/>
          </a:xfrm>
          <a:prstGeom prst="rect">
            <a:avLst/>
          </a:prstGeom>
          <a:noFill/>
        </p:spPr>
        <p:txBody>
          <a:bodyPr wrap="square" rtlCol="0">
            <a:spAutoFit/>
          </a:bodyPr>
          <a:lstStyle/>
          <a:p>
            <a:r>
              <a:rPr lang="en-US" dirty="0"/>
              <a:t>pobreza</a:t>
            </a:r>
            <a:endParaRPr lang="es-SV" dirty="0"/>
          </a:p>
        </p:txBody>
      </p:sp>
      <p:sp>
        <p:nvSpPr>
          <p:cNvPr id="6" name="CuadroTexto 5"/>
          <p:cNvSpPr txBox="1"/>
          <p:nvPr/>
        </p:nvSpPr>
        <p:spPr>
          <a:xfrm>
            <a:off x="9532305" y="5358653"/>
            <a:ext cx="926926" cy="369332"/>
          </a:xfrm>
          <a:prstGeom prst="rect">
            <a:avLst/>
          </a:prstGeom>
          <a:noFill/>
        </p:spPr>
        <p:txBody>
          <a:bodyPr wrap="square" rtlCol="0">
            <a:spAutoFit/>
          </a:bodyPr>
          <a:lstStyle/>
          <a:p>
            <a:r>
              <a:rPr lang="en-US" dirty="0"/>
              <a:t>vicios</a:t>
            </a:r>
            <a:endParaRPr lang="es-SV" dirty="0"/>
          </a:p>
        </p:txBody>
      </p:sp>
      <p:sp>
        <p:nvSpPr>
          <p:cNvPr id="7" name="CuadroTexto 6"/>
          <p:cNvSpPr txBox="1"/>
          <p:nvPr/>
        </p:nvSpPr>
        <p:spPr>
          <a:xfrm>
            <a:off x="9388257" y="4948763"/>
            <a:ext cx="1691013" cy="369332"/>
          </a:xfrm>
          <a:prstGeom prst="rect">
            <a:avLst/>
          </a:prstGeom>
          <a:noFill/>
        </p:spPr>
        <p:txBody>
          <a:bodyPr wrap="square" rtlCol="0">
            <a:spAutoFit/>
          </a:bodyPr>
          <a:lstStyle/>
          <a:p>
            <a:r>
              <a:rPr lang="en-US" dirty="0"/>
              <a:t>falsas promesas</a:t>
            </a:r>
            <a:endParaRPr lang="es-SV" dirty="0"/>
          </a:p>
        </p:txBody>
      </p:sp>
      <p:sp>
        <p:nvSpPr>
          <p:cNvPr id="9" name="CuadroTexto 8"/>
          <p:cNvSpPr txBox="1"/>
          <p:nvPr/>
        </p:nvSpPr>
        <p:spPr>
          <a:xfrm>
            <a:off x="9118948" y="5768543"/>
            <a:ext cx="1415441" cy="369332"/>
          </a:xfrm>
          <a:prstGeom prst="rect">
            <a:avLst/>
          </a:prstGeom>
          <a:noFill/>
        </p:spPr>
        <p:txBody>
          <a:bodyPr wrap="square" rtlCol="0">
            <a:spAutoFit/>
          </a:bodyPr>
          <a:lstStyle/>
          <a:p>
            <a:r>
              <a:rPr lang="en-US" dirty="0"/>
              <a:t> bandalismo</a:t>
            </a:r>
            <a:endParaRPr lang="es-SV" dirty="0"/>
          </a:p>
        </p:txBody>
      </p:sp>
      <p:cxnSp>
        <p:nvCxnSpPr>
          <p:cNvPr id="13" name="Conector recto de flecha 12"/>
          <p:cNvCxnSpPr>
            <a:stCxn id="7" idx="1"/>
          </p:cNvCxnSpPr>
          <p:nvPr/>
        </p:nvCxnSpPr>
        <p:spPr>
          <a:xfrm flipH="1">
            <a:off x="8217074" y="5133429"/>
            <a:ext cx="1171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5" idx="1"/>
          </p:cNvCxnSpPr>
          <p:nvPr/>
        </p:nvCxnSpPr>
        <p:spPr>
          <a:xfrm flipH="1">
            <a:off x="8229600" y="4606043"/>
            <a:ext cx="1127343" cy="52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4" idx="1"/>
          </p:cNvCxnSpPr>
          <p:nvPr/>
        </p:nvCxnSpPr>
        <p:spPr>
          <a:xfrm flipH="1">
            <a:off x="8238014" y="4205521"/>
            <a:ext cx="880934" cy="927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6" idx="1"/>
          </p:cNvCxnSpPr>
          <p:nvPr/>
        </p:nvCxnSpPr>
        <p:spPr>
          <a:xfrm flipH="1" flipV="1">
            <a:off x="8229600" y="5133429"/>
            <a:ext cx="1302705" cy="409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9" idx="1"/>
          </p:cNvCxnSpPr>
          <p:nvPr/>
        </p:nvCxnSpPr>
        <p:spPr>
          <a:xfrm flipH="1" flipV="1">
            <a:off x="8265221" y="5153708"/>
            <a:ext cx="853727" cy="799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060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3150" y="270119"/>
            <a:ext cx="11223217" cy="6130682"/>
          </a:xfrm>
          <a:prstGeom prst="rect">
            <a:avLst/>
          </a:prstGeom>
        </p:spPr>
      </p:pic>
      <p:sp>
        <p:nvSpPr>
          <p:cNvPr id="2" name="CuadroTexto 1"/>
          <p:cNvSpPr txBox="1"/>
          <p:nvPr/>
        </p:nvSpPr>
        <p:spPr>
          <a:xfrm>
            <a:off x="1828800" y="764088"/>
            <a:ext cx="3056351" cy="369332"/>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Niveles que afecta la violencia</a:t>
            </a:r>
            <a:endParaRPr lang="es-SV" dirty="0"/>
          </a:p>
        </p:txBody>
      </p:sp>
      <p:cxnSp>
        <p:nvCxnSpPr>
          <p:cNvPr id="4" name="Conector recto 3"/>
          <p:cNvCxnSpPr>
            <a:endCxn id="2" idx="1"/>
          </p:cNvCxnSpPr>
          <p:nvPr/>
        </p:nvCxnSpPr>
        <p:spPr>
          <a:xfrm>
            <a:off x="1440493" y="948754"/>
            <a:ext cx="388307" cy="0"/>
          </a:xfrm>
          <a:prstGeom prst="line">
            <a:avLst/>
          </a:prstGeom>
        </p:spPr>
        <p:style>
          <a:lnRef idx="1">
            <a:schemeClr val="dk1"/>
          </a:lnRef>
          <a:fillRef idx="0">
            <a:schemeClr val="dk1"/>
          </a:fillRef>
          <a:effectRef idx="0">
            <a:schemeClr val="dk1"/>
          </a:effectRef>
          <a:fontRef idx="minor">
            <a:schemeClr val="tx1"/>
          </a:fontRef>
        </p:style>
      </p:cxnSp>
      <p:cxnSp>
        <p:nvCxnSpPr>
          <p:cNvPr id="6" name="Conector recto 5"/>
          <p:cNvCxnSpPr/>
          <p:nvPr/>
        </p:nvCxnSpPr>
        <p:spPr>
          <a:xfrm>
            <a:off x="1453019" y="948754"/>
            <a:ext cx="12526" cy="1080462"/>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p:cNvCxnSpPr/>
          <p:nvPr/>
        </p:nvCxnSpPr>
        <p:spPr>
          <a:xfrm>
            <a:off x="1478071" y="2029216"/>
            <a:ext cx="776614" cy="0"/>
          </a:xfrm>
          <a:prstGeom prst="line">
            <a:avLst/>
          </a:prstGeom>
        </p:spPr>
        <p:style>
          <a:lnRef idx="1">
            <a:schemeClr val="dk1"/>
          </a:lnRef>
          <a:fillRef idx="0">
            <a:schemeClr val="dk1"/>
          </a:fillRef>
          <a:effectRef idx="0">
            <a:schemeClr val="dk1"/>
          </a:effectRef>
          <a:fontRef idx="minor">
            <a:schemeClr val="tx1"/>
          </a:fontRef>
        </p:style>
      </p:cxnSp>
      <p:sp>
        <p:nvSpPr>
          <p:cNvPr id="9" name="CuadroTexto 8"/>
          <p:cNvSpPr txBox="1"/>
          <p:nvPr/>
        </p:nvSpPr>
        <p:spPr>
          <a:xfrm>
            <a:off x="2304789" y="1844550"/>
            <a:ext cx="1465545" cy="369332"/>
          </a:xfrm>
          <a:prstGeom prst="rect">
            <a:avLst/>
          </a:prstGeom>
          <a:solidFill>
            <a:schemeClr val="accent6">
              <a:lumMod val="20000"/>
              <a:lumOff val="80000"/>
            </a:schemeClr>
          </a:solidFill>
        </p:spPr>
        <p:txBody>
          <a:bodyPr wrap="square" rtlCol="0">
            <a:spAutoFit/>
          </a:bodyPr>
          <a:lstStyle/>
          <a:p>
            <a:r>
              <a:rPr lang="en-US" dirty="0"/>
              <a:t>Estructural</a:t>
            </a:r>
            <a:endParaRPr lang="es-SV" dirty="0"/>
          </a:p>
        </p:txBody>
      </p:sp>
      <p:cxnSp>
        <p:nvCxnSpPr>
          <p:cNvPr id="11" name="Conector recto 10"/>
          <p:cNvCxnSpPr/>
          <p:nvPr/>
        </p:nvCxnSpPr>
        <p:spPr>
          <a:xfrm>
            <a:off x="1177447" y="948754"/>
            <a:ext cx="300624" cy="0"/>
          </a:xfrm>
          <a:prstGeom prst="line">
            <a:avLst/>
          </a:prstGeom>
        </p:spPr>
        <p:style>
          <a:lnRef idx="1">
            <a:schemeClr val="dk1"/>
          </a:lnRef>
          <a:fillRef idx="0">
            <a:schemeClr val="dk1"/>
          </a:fillRef>
          <a:effectRef idx="0">
            <a:schemeClr val="dk1"/>
          </a:effectRef>
          <a:fontRef idx="minor">
            <a:schemeClr val="tx1"/>
          </a:fontRef>
        </p:style>
      </p:cxnSp>
      <p:cxnSp>
        <p:nvCxnSpPr>
          <p:cNvPr id="13" name="Conector recto 12"/>
          <p:cNvCxnSpPr/>
          <p:nvPr/>
        </p:nvCxnSpPr>
        <p:spPr>
          <a:xfrm>
            <a:off x="1177447" y="948754"/>
            <a:ext cx="0" cy="2195279"/>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cto 14"/>
          <p:cNvCxnSpPr/>
          <p:nvPr/>
        </p:nvCxnSpPr>
        <p:spPr>
          <a:xfrm flipV="1">
            <a:off x="1177447" y="3093929"/>
            <a:ext cx="1002082" cy="12526"/>
          </a:xfrm>
          <a:prstGeom prst="line">
            <a:avLst/>
          </a:prstGeom>
        </p:spPr>
        <p:style>
          <a:lnRef idx="1">
            <a:schemeClr val="dk1"/>
          </a:lnRef>
          <a:fillRef idx="0">
            <a:schemeClr val="dk1"/>
          </a:fillRef>
          <a:effectRef idx="0">
            <a:schemeClr val="dk1"/>
          </a:effectRef>
          <a:fontRef idx="minor">
            <a:schemeClr val="tx1"/>
          </a:fontRef>
        </p:style>
      </p:cxnSp>
      <p:sp>
        <p:nvSpPr>
          <p:cNvPr id="16" name="CuadroTexto 15"/>
          <p:cNvSpPr txBox="1"/>
          <p:nvPr/>
        </p:nvSpPr>
        <p:spPr>
          <a:xfrm>
            <a:off x="2254685" y="2909263"/>
            <a:ext cx="1453020" cy="369332"/>
          </a:xfrm>
          <a:prstGeom prst="rect">
            <a:avLst/>
          </a:prstGeom>
          <a:solidFill>
            <a:schemeClr val="accent4">
              <a:lumMod val="20000"/>
              <a:lumOff val="80000"/>
            </a:schemeClr>
          </a:solidFill>
        </p:spPr>
        <p:txBody>
          <a:bodyPr wrap="square" rtlCol="0">
            <a:spAutoFit/>
          </a:bodyPr>
          <a:lstStyle/>
          <a:p>
            <a:r>
              <a:rPr lang="en-US" dirty="0"/>
              <a:t>Institucional</a:t>
            </a:r>
            <a:endParaRPr lang="es-SV" dirty="0"/>
          </a:p>
        </p:txBody>
      </p:sp>
      <p:cxnSp>
        <p:nvCxnSpPr>
          <p:cNvPr id="19" name="Conector recto 18"/>
          <p:cNvCxnSpPr/>
          <p:nvPr/>
        </p:nvCxnSpPr>
        <p:spPr>
          <a:xfrm>
            <a:off x="939452" y="948754"/>
            <a:ext cx="237995" cy="0"/>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cto 20"/>
          <p:cNvCxnSpPr/>
          <p:nvPr/>
        </p:nvCxnSpPr>
        <p:spPr>
          <a:xfrm>
            <a:off x="939452" y="948754"/>
            <a:ext cx="0" cy="3172309"/>
          </a:xfrm>
          <a:prstGeom prst="line">
            <a:avLst/>
          </a:prstGeom>
        </p:spPr>
        <p:style>
          <a:lnRef idx="1">
            <a:schemeClr val="dk1"/>
          </a:lnRef>
          <a:fillRef idx="0">
            <a:schemeClr val="dk1"/>
          </a:fillRef>
          <a:effectRef idx="0">
            <a:schemeClr val="dk1"/>
          </a:effectRef>
          <a:fontRef idx="minor">
            <a:schemeClr val="tx1"/>
          </a:fontRef>
        </p:style>
      </p:cxnSp>
      <p:cxnSp>
        <p:nvCxnSpPr>
          <p:cNvPr id="23" name="Conector recto 22"/>
          <p:cNvCxnSpPr/>
          <p:nvPr/>
        </p:nvCxnSpPr>
        <p:spPr>
          <a:xfrm flipV="1">
            <a:off x="939452" y="4058433"/>
            <a:ext cx="1240077" cy="12526"/>
          </a:xfrm>
          <a:prstGeom prst="line">
            <a:avLst/>
          </a:prstGeom>
        </p:spPr>
        <p:style>
          <a:lnRef idx="1">
            <a:schemeClr val="dk1"/>
          </a:lnRef>
          <a:fillRef idx="0">
            <a:schemeClr val="dk1"/>
          </a:fillRef>
          <a:effectRef idx="0">
            <a:schemeClr val="dk1"/>
          </a:effectRef>
          <a:fontRef idx="minor">
            <a:schemeClr val="tx1"/>
          </a:fontRef>
        </p:style>
      </p:cxnSp>
      <p:sp>
        <p:nvSpPr>
          <p:cNvPr id="24" name="CuadroTexto 23"/>
          <p:cNvSpPr txBox="1"/>
          <p:nvPr/>
        </p:nvSpPr>
        <p:spPr>
          <a:xfrm>
            <a:off x="2304789" y="3820438"/>
            <a:ext cx="1152395" cy="369332"/>
          </a:xfrm>
          <a:prstGeom prst="rect">
            <a:avLst/>
          </a:prstGeom>
          <a:solidFill>
            <a:schemeClr val="tx2">
              <a:lumMod val="20000"/>
              <a:lumOff val="80000"/>
            </a:schemeClr>
          </a:solidFill>
        </p:spPr>
        <p:txBody>
          <a:bodyPr wrap="square" rtlCol="0">
            <a:spAutoFit/>
          </a:bodyPr>
          <a:lstStyle/>
          <a:p>
            <a:r>
              <a:rPr lang="en-US" dirty="0"/>
              <a:t>Explicita</a:t>
            </a:r>
            <a:endParaRPr lang="es-SV" dirty="0"/>
          </a:p>
        </p:txBody>
      </p:sp>
      <p:sp>
        <p:nvSpPr>
          <p:cNvPr id="25" name="CuadroTexto 24"/>
          <p:cNvSpPr txBox="1"/>
          <p:nvPr/>
        </p:nvSpPr>
        <p:spPr>
          <a:xfrm>
            <a:off x="7214992" y="764088"/>
            <a:ext cx="3407079" cy="369332"/>
          </a:xfrm>
          <a:prstGeom prst="rect">
            <a:avLst/>
          </a:prstGeom>
          <a:solidFill>
            <a:schemeClr val="accent4"/>
          </a:solidFill>
        </p:spPr>
        <p:txBody>
          <a:bodyPr wrap="square" rtlCol="0">
            <a:spAutoFit/>
          </a:bodyPr>
          <a:lstStyle/>
          <a:p>
            <a:r>
              <a:rPr lang="en-US" dirty="0"/>
              <a:t>Sectores afectados por la violencia</a:t>
            </a:r>
            <a:endParaRPr lang="es-SV" dirty="0"/>
          </a:p>
        </p:txBody>
      </p:sp>
      <p:cxnSp>
        <p:nvCxnSpPr>
          <p:cNvPr id="27" name="Conector recto 26"/>
          <p:cNvCxnSpPr/>
          <p:nvPr/>
        </p:nvCxnSpPr>
        <p:spPr>
          <a:xfrm>
            <a:off x="6839211" y="2213882"/>
            <a:ext cx="4371584" cy="0"/>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cto 28"/>
          <p:cNvCxnSpPr/>
          <p:nvPr/>
        </p:nvCxnSpPr>
        <p:spPr>
          <a:xfrm>
            <a:off x="6832948" y="2226408"/>
            <a:ext cx="12526" cy="880047"/>
          </a:xfrm>
          <a:prstGeom prst="line">
            <a:avLst/>
          </a:prstGeom>
        </p:spPr>
        <p:style>
          <a:lnRef idx="1">
            <a:schemeClr val="dk1"/>
          </a:lnRef>
          <a:fillRef idx="0">
            <a:schemeClr val="dk1"/>
          </a:fillRef>
          <a:effectRef idx="0">
            <a:schemeClr val="dk1"/>
          </a:effectRef>
          <a:fontRef idx="minor">
            <a:schemeClr val="tx1"/>
          </a:fontRef>
        </p:style>
      </p:cxnSp>
      <p:sp>
        <p:nvSpPr>
          <p:cNvPr id="30" name="Elipse 29"/>
          <p:cNvSpPr/>
          <p:nvPr/>
        </p:nvSpPr>
        <p:spPr>
          <a:xfrm>
            <a:off x="6050071" y="3150110"/>
            <a:ext cx="1490597" cy="11559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 Familia</a:t>
            </a:r>
            <a:endParaRPr lang="es-SV" dirty="0"/>
          </a:p>
        </p:txBody>
      </p:sp>
      <p:cxnSp>
        <p:nvCxnSpPr>
          <p:cNvPr id="32" name="Conector recto 31"/>
          <p:cNvCxnSpPr/>
          <p:nvPr/>
        </p:nvCxnSpPr>
        <p:spPr>
          <a:xfrm>
            <a:off x="9025003" y="2213882"/>
            <a:ext cx="0" cy="591948"/>
          </a:xfrm>
          <a:prstGeom prst="line">
            <a:avLst/>
          </a:prstGeom>
        </p:spPr>
        <p:style>
          <a:lnRef idx="1">
            <a:schemeClr val="dk1"/>
          </a:lnRef>
          <a:fillRef idx="0">
            <a:schemeClr val="dk1"/>
          </a:fillRef>
          <a:effectRef idx="0">
            <a:schemeClr val="dk1"/>
          </a:effectRef>
          <a:fontRef idx="minor">
            <a:schemeClr val="tx1"/>
          </a:fontRef>
        </p:style>
      </p:cxnSp>
      <p:sp>
        <p:nvSpPr>
          <p:cNvPr id="33" name="Rectángulo: esquinas redondeadas 32"/>
          <p:cNvSpPr/>
          <p:nvPr/>
        </p:nvSpPr>
        <p:spPr>
          <a:xfrm>
            <a:off x="8367386" y="2909263"/>
            <a:ext cx="1553228" cy="4602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Económico</a:t>
            </a:r>
            <a:endParaRPr lang="es-SV" dirty="0"/>
          </a:p>
        </p:txBody>
      </p:sp>
      <p:cxnSp>
        <p:nvCxnSpPr>
          <p:cNvPr id="35" name="Conector recto 34"/>
          <p:cNvCxnSpPr/>
          <p:nvPr/>
        </p:nvCxnSpPr>
        <p:spPr>
          <a:xfrm>
            <a:off x="11210795" y="2213881"/>
            <a:ext cx="0" cy="930152"/>
          </a:xfrm>
          <a:prstGeom prst="line">
            <a:avLst/>
          </a:prstGeom>
        </p:spPr>
        <p:style>
          <a:lnRef idx="1">
            <a:schemeClr val="dk1"/>
          </a:lnRef>
          <a:fillRef idx="0">
            <a:schemeClr val="dk1"/>
          </a:fillRef>
          <a:effectRef idx="0">
            <a:schemeClr val="dk1"/>
          </a:effectRef>
          <a:fontRef idx="minor">
            <a:schemeClr val="tx1"/>
          </a:fontRef>
        </p:style>
      </p:cxnSp>
      <p:sp>
        <p:nvSpPr>
          <p:cNvPr id="36" name="Elipse 35"/>
          <p:cNvSpPr/>
          <p:nvPr/>
        </p:nvSpPr>
        <p:spPr>
          <a:xfrm>
            <a:off x="10468627" y="3256767"/>
            <a:ext cx="1484336" cy="10493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 juventud</a:t>
            </a:r>
            <a:endParaRPr lang="es-SV" dirty="0"/>
          </a:p>
        </p:txBody>
      </p:sp>
      <p:sp>
        <p:nvSpPr>
          <p:cNvPr id="37" name="Flecha: hacia abajo 36"/>
          <p:cNvSpPr/>
          <p:nvPr/>
        </p:nvSpPr>
        <p:spPr>
          <a:xfrm>
            <a:off x="8793271" y="1133420"/>
            <a:ext cx="350729" cy="1080461"/>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Tree>
    <p:extLst>
      <p:ext uri="{BB962C8B-B14F-4D97-AF65-F5344CB8AC3E}">
        <p14:creationId xmlns:p14="http://schemas.microsoft.com/office/powerpoint/2010/main" val="6892300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346</Words>
  <Application>Microsoft Office PowerPoint</Application>
  <PresentationFormat>Panorámica</PresentationFormat>
  <Paragraphs>31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Actores sociales en tiempos de paz</vt:lpstr>
      <vt:lpstr>Presentación de PowerPoint</vt:lpstr>
      <vt:lpstr>Presentación de PowerPoint</vt:lpstr>
      <vt:lpstr>Herencias de posguerra y paz</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Actores sociales en tiempos de paz</dc:title>
  <dc:creator>dell</dc:creator>
  <cp:lastModifiedBy>Chobe Cuellar</cp:lastModifiedBy>
  <cp:revision>9</cp:revision>
  <dcterms:created xsi:type="dcterms:W3CDTF">2020-05-19T17:59:27Z</dcterms:created>
  <dcterms:modified xsi:type="dcterms:W3CDTF">2020-05-20T15:25:15Z</dcterms:modified>
</cp:coreProperties>
</file>