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51010" y="1504625"/>
            <a:ext cx="8915399" cy="1866377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Desafios de la </a:t>
            </a:r>
            <a:r>
              <a:rPr lang="en-US" sz="4000" dirty="0" err="1"/>
              <a:t>institucionalización</a:t>
            </a:r>
            <a:r>
              <a:rPr lang="en-US" sz="4000" dirty="0"/>
              <a:t> Democrática</a:t>
            </a:r>
            <a:endParaRPr lang="es-SV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3594971"/>
            <a:ext cx="8915399" cy="165343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Pensamiento</a:t>
            </a:r>
          </a:p>
          <a:p>
            <a:pPr algn="ctr"/>
            <a:r>
              <a:rPr lang="es-SV" dirty="0">
                <a:solidFill>
                  <a:schemeClr val="tx1"/>
                </a:solidFill>
              </a:rPr>
              <a:t>Una gran democracia debe progresar o pronto dejará de ser o grande o democracia</a:t>
            </a:r>
          </a:p>
          <a:p>
            <a:pPr algn="ctr"/>
            <a:r>
              <a:rPr lang="es-SV" dirty="0">
                <a:solidFill>
                  <a:schemeClr val="tx1"/>
                </a:solidFill>
              </a:rPr>
              <a:t>Theodore Roosevelt</a:t>
            </a:r>
          </a:p>
          <a:p>
            <a:pPr algn="ctr"/>
            <a:endParaRPr lang="es-SV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730" y="792143"/>
            <a:ext cx="1424965" cy="142496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457151" y="6237962"/>
            <a:ext cx="170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07-07-2020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197948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853" y="3151659"/>
            <a:ext cx="1792102" cy="142571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99" y="2370997"/>
            <a:ext cx="2106168" cy="149352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312" y="2685126"/>
            <a:ext cx="2244377" cy="165575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8842" y="3532340"/>
            <a:ext cx="2326971" cy="146242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171167" y="1064712"/>
            <a:ext cx="4809995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Espacios de democracia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90365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156559" y="2379945"/>
            <a:ext cx="61628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Preámbulo</a:t>
            </a:r>
          </a:p>
          <a:p>
            <a:endParaRPr lang="es-SV" dirty="0"/>
          </a:p>
          <a:p>
            <a:pPr algn="just"/>
            <a:r>
              <a:rPr lang="es-SV" dirty="0"/>
              <a:t>Construir una democracia real frente al poder empresarial y financiero exige replantear el poder y la agencia, y explorar los enfoques creativos, experimentales, emancipadores y de intercambio de conocimientos de los movimientos sociales.</a:t>
            </a:r>
          </a:p>
        </p:txBody>
      </p:sp>
    </p:spTree>
    <p:extLst>
      <p:ext uri="{BB962C8B-B14F-4D97-AF65-F5344CB8AC3E}">
        <p14:creationId xmlns:p14="http://schemas.microsoft.com/office/powerpoint/2010/main" val="258460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851770" y="2906039"/>
            <a:ext cx="2693096" cy="107723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 Salvador</a:t>
            </a:r>
            <a:endParaRPr lang="es-SV" dirty="0"/>
          </a:p>
        </p:txBody>
      </p:sp>
      <p:sp>
        <p:nvSpPr>
          <p:cNvPr id="3" name="Abrir llave 2"/>
          <p:cNvSpPr/>
          <p:nvPr/>
        </p:nvSpPr>
        <p:spPr>
          <a:xfrm>
            <a:off x="3845491" y="1114817"/>
            <a:ext cx="375781" cy="46596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4" name="CuadroTexto 3"/>
          <p:cNvSpPr txBox="1"/>
          <p:nvPr/>
        </p:nvSpPr>
        <p:spPr>
          <a:xfrm>
            <a:off x="4384111" y="1227551"/>
            <a:ext cx="3732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El presidente y sus funcionarios afirman que el país es una nación democratica.</a:t>
            </a:r>
            <a:endParaRPr lang="es-SV" dirty="0"/>
          </a:p>
        </p:txBody>
      </p:sp>
      <p:sp>
        <p:nvSpPr>
          <p:cNvPr id="5" name="CuadroTexto 4"/>
          <p:cNvSpPr txBox="1"/>
          <p:nvPr/>
        </p:nvSpPr>
        <p:spPr>
          <a:xfrm>
            <a:off x="4221272" y="4446740"/>
            <a:ext cx="3908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Los partidos políticos se autodenominan democráticos</a:t>
            </a:r>
            <a:endParaRPr lang="es-SV" dirty="0"/>
          </a:p>
        </p:txBody>
      </p:sp>
      <p:cxnSp>
        <p:nvCxnSpPr>
          <p:cNvPr id="7" name="Conector recto 6"/>
          <p:cNvCxnSpPr>
            <a:stCxn id="4" idx="3"/>
          </p:cNvCxnSpPr>
          <p:nvPr/>
        </p:nvCxnSpPr>
        <p:spPr>
          <a:xfrm>
            <a:off x="8116867" y="1689216"/>
            <a:ext cx="1327758" cy="1003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V="1">
            <a:off x="8279706" y="3407079"/>
            <a:ext cx="1164919" cy="1327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660" y="2394331"/>
            <a:ext cx="1315304" cy="131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9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78071" y="2868460"/>
            <a:ext cx="166596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Democracia</a:t>
            </a:r>
            <a:endParaRPr lang="es-SV" dirty="0"/>
          </a:p>
        </p:txBody>
      </p:sp>
      <p:sp>
        <p:nvSpPr>
          <p:cNvPr id="4" name="CuadroTexto 3"/>
          <p:cNvSpPr txBox="1"/>
          <p:nvPr/>
        </p:nvSpPr>
        <p:spPr>
          <a:xfrm>
            <a:off x="3269293" y="2054268"/>
            <a:ext cx="202921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demos = pueblo</a:t>
            </a:r>
            <a:endParaRPr lang="es-SV" dirty="0"/>
          </a:p>
        </p:txBody>
      </p:sp>
      <p:sp>
        <p:nvSpPr>
          <p:cNvPr id="5" name="CuadroTexto 4"/>
          <p:cNvSpPr txBox="1"/>
          <p:nvPr/>
        </p:nvSpPr>
        <p:spPr>
          <a:xfrm>
            <a:off x="3432132" y="3776411"/>
            <a:ext cx="20041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kratos= poder</a:t>
            </a:r>
            <a:endParaRPr lang="es-SV" dirty="0"/>
          </a:p>
        </p:txBody>
      </p:sp>
      <p:sp>
        <p:nvSpPr>
          <p:cNvPr id="6" name="Abrir llave 5"/>
          <p:cNvSpPr/>
          <p:nvPr/>
        </p:nvSpPr>
        <p:spPr>
          <a:xfrm>
            <a:off x="3144033" y="2238934"/>
            <a:ext cx="125260" cy="176939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7" name="CuadroTexto 6"/>
          <p:cNvSpPr txBox="1"/>
          <p:nvPr/>
        </p:nvSpPr>
        <p:spPr>
          <a:xfrm>
            <a:off x="5436297" y="2868460"/>
            <a:ext cx="390811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El poder ejercido por el pueblo</a:t>
            </a:r>
            <a:endParaRPr lang="es-SV" dirty="0"/>
          </a:p>
        </p:txBody>
      </p:sp>
      <p:sp>
        <p:nvSpPr>
          <p:cNvPr id="8" name="Nube 7"/>
          <p:cNvSpPr/>
          <p:nvPr/>
        </p:nvSpPr>
        <p:spPr>
          <a:xfrm>
            <a:off x="9945666" y="1327759"/>
            <a:ext cx="2029216" cy="1421518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9" name="CuadroTexto 8"/>
          <p:cNvSpPr txBox="1"/>
          <p:nvPr/>
        </p:nvSpPr>
        <p:spPr>
          <a:xfrm>
            <a:off x="10189923" y="1853852"/>
            <a:ext cx="154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Pero es así?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96653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720230" y="789140"/>
            <a:ext cx="4835047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 Consolidación de la democracia</a:t>
            </a:r>
            <a:endParaRPr lang="es-SV" sz="2000" dirty="0"/>
          </a:p>
        </p:txBody>
      </p:sp>
      <p:cxnSp>
        <p:nvCxnSpPr>
          <p:cNvPr id="4" name="Conector recto de flecha 3"/>
          <p:cNvCxnSpPr/>
          <p:nvPr/>
        </p:nvCxnSpPr>
        <p:spPr>
          <a:xfrm flipH="1">
            <a:off x="6131491" y="1452296"/>
            <a:ext cx="12527" cy="965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3832964" y="2680570"/>
            <a:ext cx="4597052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Consolidación de un verdadero Estado de derecho democrático</a:t>
            </a:r>
            <a:endParaRPr lang="es-SV" dirty="0"/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6131491" y="3582444"/>
            <a:ext cx="12527" cy="926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3832964" y="4997885"/>
            <a:ext cx="449684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El cual esta regido por las leyes sin excepción de personas y situaciones</a:t>
            </a:r>
            <a:endParaRPr lang="es-SV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931" y="4509370"/>
            <a:ext cx="1553228" cy="1923874"/>
          </a:xfrm>
          <a:prstGeom prst="rect">
            <a:avLst/>
          </a:prstGeom>
        </p:spPr>
      </p:pic>
      <p:cxnSp>
        <p:nvCxnSpPr>
          <p:cNvPr id="13" name="Conector recto de flecha 12"/>
          <p:cNvCxnSpPr/>
          <p:nvPr/>
        </p:nvCxnSpPr>
        <p:spPr>
          <a:xfrm flipH="1">
            <a:off x="8555277" y="5423770"/>
            <a:ext cx="1127342" cy="125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13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427968" y="3331923"/>
            <a:ext cx="2279736" cy="70788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Construcción de la democracia</a:t>
            </a:r>
            <a:endParaRPr lang="es-SV" sz="2000" dirty="0"/>
          </a:p>
        </p:txBody>
      </p:sp>
      <p:sp>
        <p:nvSpPr>
          <p:cNvPr id="4" name="Abrir llave 3"/>
          <p:cNvSpPr/>
          <p:nvPr/>
        </p:nvSpPr>
        <p:spPr>
          <a:xfrm>
            <a:off x="4171167" y="1465545"/>
            <a:ext cx="551145" cy="4572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" name="CuadroTexto 4"/>
          <p:cNvSpPr txBox="1"/>
          <p:nvPr/>
        </p:nvSpPr>
        <p:spPr>
          <a:xfrm>
            <a:off x="4634630" y="1678488"/>
            <a:ext cx="149059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Gobierno</a:t>
            </a:r>
            <a:endParaRPr lang="es-SV" dirty="0"/>
          </a:p>
        </p:txBody>
      </p:sp>
      <p:sp>
        <p:nvSpPr>
          <p:cNvPr id="6" name="CuadroTexto 5"/>
          <p:cNvSpPr txBox="1"/>
          <p:nvPr/>
        </p:nvSpPr>
        <p:spPr>
          <a:xfrm>
            <a:off x="4722312" y="2741588"/>
            <a:ext cx="232984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Empresa privada</a:t>
            </a:r>
            <a:endParaRPr lang="es-SV" dirty="0"/>
          </a:p>
        </p:txBody>
      </p:sp>
      <p:sp>
        <p:nvSpPr>
          <p:cNvPr id="7" name="CuadroTexto 6"/>
          <p:cNvSpPr txBox="1"/>
          <p:nvPr/>
        </p:nvSpPr>
        <p:spPr>
          <a:xfrm>
            <a:off x="4722312" y="3911345"/>
            <a:ext cx="306887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Movimientos sociales</a:t>
            </a:r>
            <a:endParaRPr lang="es-SV" dirty="0"/>
          </a:p>
        </p:txBody>
      </p:sp>
      <p:sp>
        <p:nvSpPr>
          <p:cNvPr id="8" name="CuadroTexto 7"/>
          <p:cNvSpPr txBox="1"/>
          <p:nvPr/>
        </p:nvSpPr>
        <p:spPr>
          <a:xfrm>
            <a:off x="4722312" y="5260932"/>
            <a:ext cx="248015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Toda la población</a:t>
            </a:r>
            <a:endParaRPr lang="es-SV" dirty="0"/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7365304" y="5445598"/>
            <a:ext cx="12526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9006214" y="5085567"/>
            <a:ext cx="2642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 derecho a participar debe de ser conquistador por la misma sociedad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952142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4759890" y="2730674"/>
            <a:ext cx="2430050" cy="159080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Participación ciudadana</a:t>
            </a:r>
            <a:endParaRPr lang="es-SV" dirty="0"/>
          </a:p>
        </p:txBody>
      </p:sp>
      <p:sp>
        <p:nvSpPr>
          <p:cNvPr id="5" name="Elipse 4"/>
          <p:cNvSpPr/>
          <p:nvPr/>
        </p:nvSpPr>
        <p:spPr>
          <a:xfrm>
            <a:off x="6350696" y="876822"/>
            <a:ext cx="1741118" cy="149686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Inclusión</a:t>
            </a:r>
            <a:endParaRPr lang="es-SV" sz="1600" dirty="0"/>
          </a:p>
        </p:txBody>
      </p:sp>
      <p:sp>
        <p:nvSpPr>
          <p:cNvPr id="6" name="Elipse 5"/>
          <p:cNvSpPr/>
          <p:nvPr/>
        </p:nvSpPr>
        <p:spPr>
          <a:xfrm>
            <a:off x="8091814" y="2204580"/>
            <a:ext cx="1603331" cy="149059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Equidad</a:t>
            </a:r>
            <a:endParaRPr lang="es-SV" sz="1600" dirty="0"/>
          </a:p>
        </p:txBody>
      </p:sp>
      <p:sp>
        <p:nvSpPr>
          <p:cNvPr id="7" name="Elipse 6"/>
          <p:cNvSpPr/>
          <p:nvPr/>
        </p:nvSpPr>
        <p:spPr>
          <a:xfrm>
            <a:off x="7515616" y="4089748"/>
            <a:ext cx="1853852" cy="167848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Legalidad</a:t>
            </a:r>
            <a:endParaRPr lang="es-SV" sz="1600" dirty="0"/>
          </a:p>
        </p:txBody>
      </p:sp>
      <p:sp>
        <p:nvSpPr>
          <p:cNvPr id="8" name="Elipse 7"/>
          <p:cNvSpPr/>
          <p:nvPr/>
        </p:nvSpPr>
        <p:spPr>
          <a:xfrm>
            <a:off x="5223354" y="4997885"/>
            <a:ext cx="2016690" cy="165343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Flexibilidad</a:t>
            </a:r>
            <a:endParaRPr lang="es-SV" sz="1600" dirty="0"/>
          </a:p>
        </p:txBody>
      </p:sp>
      <p:sp>
        <p:nvSpPr>
          <p:cNvPr id="9" name="Elipse 8"/>
          <p:cNvSpPr/>
          <p:nvPr/>
        </p:nvSpPr>
        <p:spPr>
          <a:xfrm>
            <a:off x="3093928" y="4678470"/>
            <a:ext cx="1703539" cy="161585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Realismo</a:t>
            </a:r>
            <a:endParaRPr lang="es-SV" sz="1600" dirty="0"/>
          </a:p>
        </p:txBody>
      </p:sp>
      <p:sp>
        <p:nvSpPr>
          <p:cNvPr id="10" name="Elipse 9"/>
          <p:cNvSpPr/>
          <p:nvPr/>
        </p:nvSpPr>
        <p:spPr>
          <a:xfrm>
            <a:off x="2217108" y="2558441"/>
            <a:ext cx="2004163" cy="188516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Diferenciación</a:t>
            </a:r>
            <a:endParaRPr lang="es-SV" sz="1600" dirty="0"/>
          </a:p>
        </p:txBody>
      </p:sp>
      <p:sp>
        <p:nvSpPr>
          <p:cNvPr id="11" name="Elipse 10"/>
          <p:cNvSpPr/>
          <p:nvPr/>
        </p:nvSpPr>
        <p:spPr>
          <a:xfrm>
            <a:off x="3670126" y="676405"/>
            <a:ext cx="2032348" cy="169727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Aprendizaje</a:t>
            </a:r>
            <a:endParaRPr lang="es-SV" sz="1600" dirty="0"/>
          </a:p>
        </p:txBody>
      </p:sp>
      <p:cxnSp>
        <p:nvCxnSpPr>
          <p:cNvPr id="13" name="Conector recto 12"/>
          <p:cNvCxnSpPr/>
          <p:nvPr/>
        </p:nvCxnSpPr>
        <p:spPr>
          <a:xfrm flipV="1">
            <a:off x="6450904" y="2323580"/>
            <a:ext cx="375781" cy="407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2" idx="6"/>
          </p:cNvCxnSpPr>
          <p:nvPr/>
        </p:nvCxnSpPr>
        <p:spPr>
          <a:xfrm flipV="1">
            <a:off x="7189940" y="3181611"/>
            <a:ext cx="989556" cy="344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>
            <a:stCxn id="2" idx="5"/>
          </p:cNvCxnSpPr>
          <p:nvPr/>
        </p:nvCxnSpPr>
        <p:spPr>
          <a:xfrm>
            <a:off x="6834067" y="4088512"/>
            <a:ext cx="681549" cy="589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2" idx="4"/>
          </p:cNvCxnSpPr>
          <p:nvPr/>
        </p:nvCxnSpPr>
        <p:spPr>
          <a:xfrm>
            <a:off x="5974915" y="4321480"/>
            <a:ext cx="0" cy="676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endCxn id="2" idx="3"/>
          </p:cNvCxnSpPr>
          <p:nvPr/>
        </p:nvCxnSpPr>
        <p:spPr>
          <a:xfrm flipV="1">
            <a:off x="4384110" y="4088512"/>
            <a:ext cx="731653" cy="683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2" idx="2"/>
          </p:cNvCxnSpPr>
          <p:nvPr/>
        </p:nvCxnSpPr>
        <p:spPr>
          <a:xfrm flipH="1" flipV="1">
            <a:off x="4256278" y="3353844"/>
            <a:ext cx="503612" cy="172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 flipH="1" flipV="1">
            <a:off x="5123145" y="2323580"/>
            <a:ext cx="275573" cy="526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372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008" y="306903"/>
            <a:ext cx="8079287" cy="606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55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189" y="1047749"/>
            <a:ext cx="5258061" cy="5258061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 flipV="1">
            <a:off x="4985359" y="4020855"/>
            <a:ext cx="2329841" cy="2755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4171167" y="3745282"/>
            <a:ext cx="651354" cy="5511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4822521" y="2705622"/>
            <a:ext cx="388306" cy="2755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V="1">
            <a:off x="5311036" y="2880986"/>
            <a:ext cx="1327759" cy="1002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8477250" y="5022937"/>
            <a:ext cx="104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Pueblo</a:t>
            </a:r>
            <a:endParaRPr lang="es-SV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853819" y="1315233"/>
            <a:ext cx="126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Gobierno</a:t>
            </a:r>
            <a:endParaRPr lang="es-SV" dirty="0"/>
          </a:p>
        </p:txBody>
      </p:sp>
      <p:sp>
        <p:nvSpPr>
          <p:cNvPr id="13" name="Rectángulo 12"/>
          <p:cNvSpPr/>
          <p:nvPr/>
        </p:nvSpPr>
        <p:spPr>
          <a:xfrm>
            <a:off x="7622088" y="2931091"/>
            <a:ext cx="2091846" cy="5010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  O  D  E  R</a:t>
            </a:r>
            <a:endParaRPr lang="es-SV" dirty="0"/>
          </a:p>
        </p:txBody>
      </p:sp>
      <p:cxnSp>
        <p:nvCxnSpPr>
          <p:cNvPr id="15" name="Conector recto de flecha 14"/>
          <p:cNvCxnSpPr/>
          <p:nvPr/>
        </p:nvCxnSpPr>
        <p:spPr>
          <a:xfrm flipH="1" flipV="1">
            <a:off x="8642959" y="1684565"/>
            <a:ext cx="25052" cy="11964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H="1">
            <a:off x="8686800" y="3482236"/>
            <a:ext cx="4827" cy="1540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439521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</TotalTime>
  <Words>169</Words>
  <Application>Microsoft Office PowerPoint</Application>
  <PresentationFormat>Panorámica</PresentationFormat>
  <Paragraphs>37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Espiral</vt:lpstr>
      <vt:lpstr>Desafios de la institucionalización Democrática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Desafios de la institucionalizción Democrática</dc:title>
  <dc:creator>dell</dc:creator>
  <cp:lastModifiedBy>Cuellar Melendez, Diego Roberto</cp:lastModifiedBy>
  <cp:revision>7</cp:revision>
  <dcterms:created xsi:type="dcterms:W3CDTF">2020-07-07T03:01:32Z</dcterms:created>
  <dcterms:modified xsi:type="dcterms:W3CDTF">2020-07-14T14:37:53Z</dcterms:modified>
</cp:coreProperties>
</file>