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C902B-6CC3-42AF-B388-FEB283F6E420}"/>
              </a:ext>
            </a:extLst>
          </p:cNvPr>
          <p:cNvSpPr>
            <a:spLocks noGrp="1"/>
          </p:cNvSpPr>
          <p:nvPr>
            <p:ph type="ctrTitle"/>
          </p:nvPr>
        </p:nvSpPr>
        <p:spPr>
          <a:xfrm>
            <a:off x="1524000" y="1122363"/>
            <a:ext cx="9144000" cy="2387600"/>
          </a:xfrm>
        </p:spPr>
        <p:txBody>
          <a:bodyPr anchor="b"/>
          <a:lstStyle>
            <a:lvl1pPr algn="ctr">
              <a:defRPr sz="6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defRPr>
            </a:lvl1pPr>
          </a:lstStyle>
          <a:p>
            <a:r>
              <a:rPr lang="es-ES" dirty="0"/>
              <a:t>Haga clic para modificar el estilo de título del patrón</a:t>
            </a:r>
            <a:endParaRPr lang="es-SV" dirty="0"/>
          </a:p>
        </p:txBody>
      </p:sp>
      <p:sp>
        <p:nvSpPr>
          <p:cNvPr id="3" name="Subtítulo 2">
            <a:extLst>
              <a:ext uri="{FF2B5EF4-FFF2-40B4-BE49-F238E27FC236}">
                <a16:creationId xmlns:a16="http://schemas.microsoft.com/office/drawing/2014/main" id="{2F5B6351-2F3B-4E17-B83F-F0E8F4E36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SV"/>
          </a:p>
        </p:txBody>
      </p:sp>
      <p:sp>
        <p:nvSpPr>
          <p:cNvPr id="4" name="Marcador de fecha 3">
            <a:extLst>
              <a:ext uri="{FF2B5EF4-FFF2-40B4-BE49-F238E27FC236}">
                <a16:creationId xmlns:a16="http://schemas.microsoft.com/office/drawing/2014/main" id="{D6B3F0F6-A6A6-471B-94E4-1D1779DDA998}"/>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70BC0901-ED49-47EB-BF4C-24D7C517F5D4}"/>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D2DDCADD-EE37-49B0-B323-9FB327C414A1}"/>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107414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65D4E-1D66-418B-B864-E2B51ED3F2D8}"/>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5B0795F5-3592-4254-BFE0-BE57258045C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97751C12-ACF9-4BC2-8211-275E4C716EBA}"/>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2114B133-1793-460D-AF9E-722E971B5A04}"/>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CB7528D9-BAC8-4017-A30A-CC44E5FE5B53}"/>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288263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BBD646-37C4-4623-9628-3FBCD7E6B7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3DD1BF69-3607-47B6-8E9C-DE9DD3AC03A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389FC2C9-ED1C-4519-A5FB-157903C4C23D}"/>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BBB48346-CD6B-4271-9E21-56C30F4CBB0E}"/>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12767D7F-E1EE-4C7B-BB73-278454017143}"/>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25958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45032-B2C7-4FCD-A8F7-0A34879DB116}"/>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207B6EC7-8D87-4AC0-9AF9-609A16D6055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7AC10883-000D-4AB4-80BF-021ADC4542F5}"/>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A502FE5F-E77F-46D3-A950-54FB56B47479}"/>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D4DB3AEF-22C8-4267-B803-0B9291EC1EF9}"/>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26968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B71F-E78F-4DD6-B8F8-54683B30A9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4C965B39-DF11-4D62-9C49-B19EC5FE6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B5159D2-96F8-46E4-823F-BA8EED5EF8DE}"/>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3BD49B33-CFF8-45FA-B46E-A45165752DCF}"/>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88498D62-D2AF-4E84-80F8-84C9C80D59C4}"/>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278853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D488C-7B5B-4013-9469-C99F4CE4BC13}"/>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A578AF83-EECF-4AB5-9B04-DCD1EDC0948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a:extLst>
              <a:ext uri="{FF2B5EF4-FFF2-40B4-BE49-F238E27FC236}">
                <a16:creationId xmlns:a16="http://schemas.microsoft.com/office/drawing/2014/main" id="{8526854A-C94D-4C43-A6E4-6468770B7CA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a:extLst>
              <a:ext uri="{FF2B5EF4-FFF2-40B4-BE49-F238E27FC236}">
                <a16:creationId xmlns:a16="http://schemas.microsoft.com/office/drawing/2014/main" id="{BF2A6BA2-C5E7-4E38-A165-737EDC5CBFCA}"/>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6" name="Marcador de pie de página 5">
            <a:extLst>
              <a:ext uri="{FF2B5EF4-FFF2-40B4-BE49-F238E27FC236}">
                <a16:creationId xmlns:a16="http://schemas.microsoft.com/office/drawing/2014/main" id="{9574B3AC-3EA2-40E2-A724-71EC44398656}"/>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2535170B-7E07-47B2-9289-2B12A4B550BC}"/>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176525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44682-BE7A-448A-AD9F-8E69AF8451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8C734F39-A3D1-4405-84E5-00775D62C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A56E45-CB89-4320-A039-0E6A0A5769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a:extLst>
              <a:ext uri="{FF2B5EF4-FFF2-40B4-BE49-F238E27FC236}">
                <a16:creationId xmlns:a16="http://schemas.microsoft.com/office/drawing/2014/main" id="{5024D6A4-811E-419A-BCB8-71F65DD70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F8EE485-1637-48DB-A986-79F40FEAAB8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a:extLst>
              <a:ext uri="{FF2B5EF4-FFF2-40B4-BE49-F238E27FC236}">
                <a16:creationId xmlns:a16="http://schemas.microsoft.com/office/drawing/2014/main" id="{348BB775-F393-4C4B-99F3-15C5331FF31F}"/>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8" name="Marcador de pie de página 7">
            <a:extLst>
              <a:ext uri="{FF2B5EF4-FFF2-40B4-BE49-F238E27FC236}">
                <a16:creationId xmlns:a16="http://schemas.microsoft.com/office/drawing/2014/main" id="{7E98F04C-1758-4612-BBB5-8BE08C8746B2}"/>
              </a:ext>
            </a:extLst>
          </p:cNvPr>
          <p:cNvSpPr>
            <a:spLocks noGrp="1"/>
          </p:cNvSpPr>
          <p:nvPr>
            <p:ph type="ftr" sz="quarter" idx="11"/>
          </p:nvPr>
        </p:nvSpPr>
        <p:spPr/>
        <p:txBody>
          <a:bodyPr/>
          <a:lstStyle/>
          <a:p>
            <a:endParaRPr lang="es-SV"/>
          </a:p>
        </p:txBody>
      </p:sp>
      <p:sp>
        <p:nvSpPr>
          <p:cNvPr id="9" name="Marcador de número de diapositiva 8">
            <a:extLst>
              <a:ext uri="{FF2B5EF4-FFF2-40B4-BE49-F238E27FC236}">
                <a16:creationId xmlns:a16="http://schemas.microsoft.com/office/drawing/2014/main" id="{36001AEE-3DA4-46DB-923E-7E3988618E40}"/>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367502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DED4C-BED3-452B-A31E-1091A06864CD}"/>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fecha 2">
            <a:extLst>
              <a:ext uri="{FF2B5EF4-FFF2-40B4-BE49-F238E27FC236}">
                <a16:creationId xmlns:a16="http://schemas.microsoft.com/office/drawing/2014/main" id="{2F15ABA9-15D3-4DBF-B7C9-3B99E4F7767D}"/>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4" name="Marcador de pie de página 3">
            <a:extLst>
              <a:ext uri="{FF2B5EF4-FFF2-40B4-BE49-F238E27FC236}">
                <a16:creationId xmlns:a16="http://schemas.microsoft.com/office/drawing/2014/main" id="{FCA3144F-5508-46EE-BEDA-F98B0CC29BC6}"/>
              </a:ext>
            </a:extLst>
          </p:cNvPr>
          <p:cNvSpPr>
            <a:spLocks noGrp="1"/>
          </p:cNvSpPr>
          <p:nvPr>
            <p:ph type="ftr" sz="quarter" idx="11"/>
          </p:nvPr>
        </p:nvSpPr>
        <p:spPr/>
        <p:txBody>
          <a:bodyPr/>
          <a:lstStyle/>
          <a:p>
            <a:endParaRPr lang="es-SV"/>
          </a:p>
        </p:txBody>
      </p:sp>
      <p:sp>
        <p:nvSpPr>
          <p:cNvPr id="5" name="Marcador de número de diapositiva 4">
            <a:extLst>
              <a:ext uri="{FF2B5EF4-FFF2-40B4-BE49-F238E27FC236}">
                <a16:creationId xmlns:a16="http://schemas.microsoft.com/office/drawing/2014/main" id="{C313E1DB-8F9F-4012-A7FF-01519ABDA2B9}"/>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341863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BFB2524-6A13-449D-903A-2F07811F930C}"/>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3" name="Marcador de pie de página 2">
            <a:extLst>
              <a:ext uri="{FF2B5EF4-FFF2-40B4-BE49-F238E27FC236}">
                <a16:creationId xmlns:a16="http://schemas.microsoft.com/office/drawing/2014/main" id="{185C9993-632A-4B3D-980A-25BA2ACEA112}"/>
              </a:ext>
            </a:extLst>
          </p:cNvPr>
          <p:cNvSpPr>
            <a:spLocks noGrp="1"/>
          </p:cNvSpPr>
          <p:nvPr>
            <p:ph type="ftr" sz="quarter" idx="11"/>
          </p:nvPr>
        </p:nvSpPr>
        <p:spPr/>
        <p:txBody>
          <a:bodyPr/>
          <a:lstStyle/>
          <a:p>
            <a:endParaRPr lang="es-SV"/>
          </a:p>
        </p:txBody>
      </p:sp>
      <p:sp>
        <p:nvSpPr>
          <p:cNvPr id="4" name="Marcador de número de diapositiva 3">
            <a:extLst>
              <a:ext uri="{FF2B5EF4-FFF2-40B4-BE49-F238E27FC236}">
                <a16:creationId xmlns:a16="http://schemas.microsoft.com/office/drawing/2014/main" id="{D7020B9C-E143-448B-B7BB-D5CF17357456}"/>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219499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70172-C764-41CB-905D-B7E38DE9D5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8A63DC59-ADA5-4292-A172-B0132EA1B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a:extLst>
              <a:ext uri="{FF2B5EF4-FFF2-40B4-BE49-F238E27FC236}">
                <a16:creationId xmlns:a16="http://schemas.microsoft.com/office/drawing/2014/main" id="{AAFE97C2-664A-45F5-A2E8-0BA92E1A3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F94DD6-6033-4EDA-B684-6120EF37603C}"/>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6" name="Marcador de pie de página 5">
            <a:extLst>
              <a:ext uri="{FF2B5EF4-FFF2-40B4-BE49-F238E27FC236}">
                <a16:creationId xmlns:a16="http://schemas.microsoft.com/office/drawing/2014/main" id="{CAB085BC-EB75-48AB-B54E-4AD07357DCDF}"/>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74D2FC5F-14AB-4A06-8B73-C1E084094D33}"/>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5421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456BC-DC46-4E22-8EB1-5AF454F429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a:extLst>
              <a:ext uri="{FF2B5EF4-FFF2-40B4-BE49-F238E27FC236}">
                <a16:creationId xmlns:a16="http://schemas.microsoft.com/office/drawing/2014/main" id="{2E932516-745F-4FAE-9BD7-11A4AE23A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a:extLst>
              <a:ext uri="{FF2B5EF4-FFF2-40B4-BE49-F238E27FC236}">
                <a16:creationId xmlns:a16="http://schemas.microsoft.com/office/drawing/2014/main" id="{779C5941-510B-425D-9F30-42DFF4DC7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32BBEB-4519-4667-94FE-15DEF3880949}"/>
              </a:ext>
            </a:extLst>
          </p:cNvPr>
          <p:cNvSpPr>
            <a:spLocks noGrp="1"/>
          </p:cNvSpPr>
          <p:nvPr>
            <p:ph type="dt" sz="half" idx="10"/>
          </p:nvPr>
        </p:nvSpPr>
        <p:spPr/>
        <p:txBody>
          <a:bodyPr/>
          <a:lstStyle/>
          <a:p>
            <a:fld id="{091F3307-02D2-49D2-9236-DD98BF6522E2}" type="datetimeFigureOut">
              <a:rPr lang="es-SV" smtClean="0"/>
              <a:t>10/6/2020</a:t>
            </a:fld>
            <a:endParaRPr lang="es-SV"/>
          </a:p>
        </p:txBody>
      </p:sp>
      <p:sp>
        <p:nvSpPr>
          <p:cNvPr id="6" name="Marcador de pie de página 5">
            <a:extLst>
              <a:ext uri="{FF2B5EF4-FFF2-40B4-BE49-F238E27FC236}">
                <a16:creationId xmlns:a16="http://schemas.microsoft.com/office/drawing/2014/main" id="{958D681A-6008-422C-9051-C11CC11494F9}"/>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3159FDED-617D-4455-8D80-DCF0D768EDBA}"/>
              </a:ext>
            </a:extLst>
          </p:cNvPr>
          <p:cNvSpPr>
            <a:spLocks noGrp="1"/>
          </p:cNvSpPr>
          <p:nvPr>
            <p:ph type="sldNum" sz="quarter" idx="12"/>
          </p:nvPr>
        </p:nvSpPr>
        <p:spPr/>
        <p:txBody>
          <a:bodyPr/>
          <a:lstStyle/>
          <a:p>
            <a:fld id="{185E9BF2-4C20-436F-8EE8-807427C31EBD}" type="slidenum">
              <a:rPr lang="es-SV" smtClean="0"/>
              <a:t>‹Nº›</a:t>
            </a:fld>
            <a:endParaRPr lang="es-SV"/>
          </a:p>
        </p:txBody>
      </p:sp>
    </p:spTree>
    <p:extLst>
      <p:ext uri="{BB962C8B-B14F-4D97-AF65-F5344CB8AC3E}">
        <p14:creationId xmlns:p14="http://schemas.microsoft.com/office/powerpoint/2010/main" val="136079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2000"/>
            <a:lum/>
          </a:blip>
          <a:srcRect/>
          <a:stretch>
            <a:fillRect l="-4000" r="-4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AF299C-66FD-478B-8C88-5F38EA3BC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5677B026-CED6-4CDB-B657-F674ABD49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7BD15AFE-BC9F-4624-A6CF-E995A8943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F3307-02D2-49D2-9236-DD98BF6522E2}" type="datetimeFigureOut">
              <a:rPr lang="es-SV" smtClean="0"/>
              <a:t>10/6/2020</a:t>
            </a:fld>
            <a:endParaRPr lang="es-SV"/>
          </a:p>
        </p:txBody>
      </p:sp>
      <p:sp>
        <p:nvSpPr>
          <p:cNvPr id="5" name="Marcador de pie de página 4">
            <a:extLst>
              <a:ext uri="{FF2B5EF4-FFF2-40B4-BE49-F238E27FC236}">
                <a16:creationId xmlns:a16="http://schemas.microsoft.com/office/drawing/2014/main" id="{3623EE6B-210A-4368-B63D-2660D9A77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a:extLst>
              <a:ext uri="{FF2B5EF4-FFF2-40B4-BE49-F238E27FC236}">
                <a16:creationId xmlns:a16="http://schemas.microsoft.com/office/drawing/2014/main" id="{AD7159BA-BF2B-4DFC-93DE-738A1285D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E9BF2-4C20-436F-8EE8-807427C31EBD}" type="slidenum">
              <a:rPr lang="es-SV" smtClean="0"/>
              <a:t>‹Nº›</a:t>
            </a:fld>
            <a:endParaRPr lang="es-SV"/>
          </a:p>
        </p:txBody>
      </p:sp>
    </p:spTree>
    <p:extLst>
      <p:ext uri="{BB962C8B-B14F-4D97-AF65-F5344CB8AC3E}">
        <p14:creationId xmlns:p14="http://schemas.microsoft.com/office/powerpoint/2010/main" val="250985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F0FCF-AB23-4064-89E8-F647915B7ED6}"/>
              </a:ext>
            </a:extLst>
          </p:cNvPr>
          <p:cNvSpPr>
            <a:spLocks noGrp="1"/>
          </p:cNvSpPr>
          <p:nvPr>
            <p:ph type="ctrTitle"/>
          </p:nvPr>
        </p:nvSpPr>
        <p:spPr/>
        <p:txBody>
          <a:bodyPr>
            <a:normAutofit fontScale="90000"/>
          </a:bodyPr>
          <a:lstStyle/>
          <a:p>
            <a:r>
              <a:rPr lang="es-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pitchFamily="34" charset="0"/>
                <a:ea typeface="Verdana" panose="020B0604030504040204" pitchFamily="34" charset="0"/>
              </a:rPr>
              <a:t>Transición democrática en El Salvador </a:t>
            </a:r>
            <a:endParaRPr lang="es-SV"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pitchFamily="34" charset="0"/>
              <a:ea typeface="Verdana" panose="020B0604030504040204" pitchFamily="34" charset="0"/>
            </a:endParaRPr>
          </a:p>
        </p:txBody>
      </p:sp>
      <p:sp>
        <p:nvSpPr>
          <p:cNvPr id="3" name="Subtítulo 2">
            <a:extLst>
              <a:ext uri="{FF2B5EF4-FFF2-40B4-BE49-F238E27FC236}">
                <a16:creationId xmlns:a16="http://schemas.microsoft.com/office/drawing/2014/main" id="{E266115F-6112-4746-954C-F9A3995E44D0}"/>
              </a:ext>
            </a:extLst>
          </p:cNvPr>
          <p:cNvSpPr>
            <a:spLocks noGrp="1"/>
          </p:cNvSpPr>
          <p:nvPr>
            <p:ph type="subTitle" idx="1"/>
          </p:nvPr>
        </p:nvSpPr>
        <p:spPr/>
        <p:txBody>
          <a:bodyPr/>
          <a:lstStyle/>
          <a:p>
            <a:pPr algn="l"/>
            <a:r>
              <a:rPr lang="es-US" dirty="0">
                <a:ln w="0"/>
                <a:effectLst>
                  <a:outerShdw blurRad="38100" dist="19050" dir="2700000" algn="tl" rotWithShape="0">
                    <a:schemeClr val="dk1">
                      <a:alpha val="40000"/>
                    </a:schemeClr>
                  </a:outerShdw>
                </a:effectLst>
              </a:rPr>
              <a:t>Diego Roberto Cuéllar Meléndez 41 “B”</a:t>
            </a:r>
          </a:p>
          <a:p>
            <a:pPr algn="l"/>
            <a:r>
              <a:rPr lang="es-US" dirty="0">
                <a:ln w="0"/>
                <a:effectLst>
                  <a:outerShdw blurRad="38100" dist="19050" dir="2700000" algn="tl" rotWithShape="0">
                    <a:schemeClr val="dk1">
                      <a:alpha val="40000"/>
                    </a:schemeClr>
                  </a:outerShdw>
                </a:effectLst>
              </a:rPr>
              <a:t>Línea de tiempo</a:t>
            </a:r>
          </a:p>
          <a:p>
            <a:pPr algn="l"/>
            <a:r>
              <a:rPr lang="es-US" dirty="0">
                <a:ln w="0"/>
                <a:effectLst>
                  <a:outerShdw blurRad="38100" dist="19050" dir="2700000" algn="tl" rotWithShape="0">
                    <a:schemeClr val="dk1">
                      <a:alpha val="40000"/>
                    </a:schemeClr>
                  </a:outerShdw>
                </a:effectLst>
              </a:rPr>
              <a:t>Estudios sociales </a:t>
            </a:r>
            <a:endParaRPr lang="es-SV"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426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AAF8732-1C76-479E-88FB-70EBC7D6FC7B}"/>
              </a:ext>
            </a:extLst>
          </p:cNvPr>
          <p:cNvSpPr/>
          <p:nvPr/>
        </p:nvSpPr>
        <p:spPr>
          <a:xfrm>
            <a:off x="-26504" y="0"/>
            <a:ext cx="6122504" cy="160043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s-ES" sz="1600" dirty="0">
                <a:latin typeface="Verdana" panose="020B0604030504040204" pitchFamily="34" charset="0"/>
                <a:ea typeface="Verdana" panose="020B0604030504040204" pitchFamily="34" charset="0"/>
              </a:rPr>
              <a:t>José María Lemus. Militar y político salvadoreño. Ministro del Interior de 1949-1955, fue elegido presidente de la República de El Salvador de 1956 a 1960. Su gobierno, de carácter liberal, permitió el regreso de exiliados y la liberación de numerosos presos políticos.</a:t>
            </a:r>
          </a:p>
          <a:p>
            <a:endParaRPr lang="es-ES" dirty="0"/>
          </a:p>
        </p:txBody>
      </p:sp>
      <p:sp>
        <p:nvSpPr>
          <p:cNvPr id="4" name="Flecha: a la izquierda y derecha 3">
            <a:extLst>
              <a:ext uri="{FF2B5EF4-FFF2-40B4-BE49-F238E27FC236}">
                <a16:creationId xmlns:a16="http://schemas.microsoft.com/office/drawing/2014/main" id="{B01B7F48-09DD-4D7D-8078-72786CF0EBD7}"/>
              </a:ext>
            </a:extLst>
          </p:cNvPr>
          <p:cNvSpPr/>
          <p:nvPr/>
        </p:nvSpPr>
        <p:spPr>
          <a:xfrm>
            <a:off x="185530" y="3238373"/>
            <a:ext cx="11900453" cy="72071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6" name="Rectángulo 5">
            <a:extLst>
              <a:ext uri="{FF2B5EF4-FFF2-40B4-BE49-F238E27FC236}">
                <a16:creationId xmlns:a16="http://schemas.microsoft.com/office/drawing/2014/main" id="{6BC42544-841E-4D3B-B7AC-23F4B5CFF8F5}"/>
              </a:ext>
            </a:extLst>
          </p:cNvPr>
          <p:cNvSpPr/>
          <p:nvPr/>
        </p:nvSpPr>
        <p:spPr>
          <a:xfrm>
            <a:off x="0" y="3959086"/>
            <a:ext cx="1197996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s-ES" sz="1400" dirty="0">
              <a:latin typeface="Verdana" panose="020B0604030504040204" pitchFamily="34" charset="0"/>
              <a:ea typeface="Verdana" panose="020B0604030504040204" pitchFamily="34" charset="0"/>
            </a:endParaRPr>
          </a:p>
          <a:p>
            <a:r>
              <a:rPr lang="es-ES" sz="1400" dirty="0">
                <a:latin typeface="Verdana" panose="020B0604030504040204" pitchFamily="34" charset="0"/>
                <a:ea typeface="Verdana" panose="020B0604030504040204" pitchFamily="34" charset="0"/>
              </a:rPr>
              <a:t>En el gobierno de Lemus, se construyeron importantes obras de infraestructura que estimularon aún más el desarrollo del sector industrial. La parte agro-industrial-financiera, que mantenía teorías capitalistas más nuevas y expansivas, consiguió en la etapa de 1948 a 1960, determinar el papel del Estado dentro de la economía salvadoreña, en función de sus intereses de clase, privilegiando de esta forma el desarrollo industrial de base agrícola y moviéndose a otros rumbos productivos no tradicionales hasta ese momento.</a:t>
            </a:r>
          </a:p>
          <a:p>
            <a:endParaRPr lang="es-ES" sz="1400" dirty="0">
              <a:latin typeface="Verdana" panose="020B0604030504040204" pitchFamily="34" charset="0"/>
              <a:ea typeface="Verdana" panose="020B0604030504040204" pitchFamily="34" charset="0"/>
            </a:endParaRPr>
          </a:p>
          <a:p>
            <a:r>
              <a:rPr lang="es-ES" sz="1400" dirty="0">
                <a:latin typeface="Verdana" panose="020B0604030504040204" pitchFamily="34" charset="0"/>
                <a:ea typeface="Verdana" panose="020B0604030504040204" pitchFamily="34" charset="0"/>
              </a:rPr>
              <a:t>Los incentivos fiscales, la protección arancelaria para importar maquinaria, el crédito amplio y refinanciable, son algunos ejemplos de cómo el Estado liberal pasó a intervenir en favor de este sector, a la vez que empezó a proyectar y ejecutar un plan de infraestructuras, en el que sobresalen el programa hidroeléctrico nacional, la carretera del litoral y sus caminos de acceso, la construcción del puerto de Acajutla y del aeropuerto de Ilopango, el Puente de Oro sobre el Río Lempa; obras que contribuyeron a fortalecer un nuevo modelo capitalista de crecimiento de una parte de la burguesía cafetalera salvadoreña.</a:t>
            </a:r>
            <a:endParaRPr lang="es-SV" sz="1400" dirty="0">
              <a:latin typeface="Verdana" panose="020B0604030504040204" pitchFamily="34" charset="0"/>
              <a:ea typeface="Verdana" panose="020B0604030504040204" pitchFamily="34" charset="0"/>
            </a:endParaRPr>
          </a:p>
        </p:txBody>
      </p:sp>
      <p:sp>
        <p:nvSpPr>
          <p:cNvPr id="7" name="Rectángulo 6">
            <a:extLst>
              <a:ext uri="{FF2B5EF4-FFF2-40B4-BE49-F238E27FC236}">
                <a16:creationId xmlns:a16="http://schemas.microsoft.com/office/drawing/2014/main" id="{8653E777-9A0D-40A3-816A-399FF270D26D}"/>
              </a:ext>
            </a:extLst>
          </p:cNvPr>
          <p:cNvSpPr/>
          <p:nvPr/>
        </p:nvSpPr>
        <p:spPr>
          <a:xfrm>
            <a:off x="6021870" y="42609"/>
            <a:ext cx="3423566" cy="523220"/>
          </a:xfrm>
          <a:prstGeom prst="rect">
            <a:avLst/>
          </a:prstGeom>
        </p:spPr>
        <p:txBody>
          <a:bodyPr wrap="none">
            <a:spAutoFit/>
          </a:bodyPr>
          <a:lstStyle/>
          <a:p>
            <a:r>
              <a:rPr lang="es-ES" sz="2800" dirty="0">
                <a:latin typeface="Verdana" panose="020B0604030504040204" pitchFamily="34" charset="0"/>
                <a:ea typeface="Verdana" panose="020B0604030504040204" pitchFamily="34" charset="0"/>
              </a:rPr>
              <a:t>Reformas sociales</a:t>
            </a:r>
          </a:p>
        </p:txBody>
      </p:sp>
      <p:sp>
        <p:nvSpPr>
          <p:cNvPr id="8" name="Rectángulo 7">
            <a:extLst>
              <a:ext uri="{FF2B5EF4-FFF2-40B4-BE49-F238E27FC236}">
                <a16:creationId xmlns:a16="http://schemas.microsoft.com/office/drawing/2014/main" id="{89E257B0-3AC5-42DC-AE23-6DEBB65C3CD2}"/>
              </a:ext>
            </a:extLst>
          </p:cNvPr>
          <p:cNvSpPr/>
          <p:nvPr/>
        </p:nvSpPr>
        <p:spPr>
          <a:xfrm>
            <a:off x="1" y="1734494"/>
            <a:ext cx="658633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1400" dirty="0">
                <a:latin typeface="Verdana" panose="020B0604030504040204" pitchFamily="34" charset="0"/>
                <a:ea typeface="Verdana" panose="020B0604030504040204" pitchFamily="34" charset="0"/>
              </a:rPr>
              <a:t>Un ejemplo de su disposición a cumplir con sus acuerdos, fue la anulación de la Ley de Defensa del Orden Democrático y Constitucional, que tenía aspectos claramente antidemocráticos. La referente tolerancia expuesta por la política de Lemus aprobó la reactivación de los sindicatos, las organizaciones estudiantiles y las formaciones políticas.</a:t>
            </a:r>
          </a:p>
        </p:txBody>
      </p:sp>
      <p:pic>
        <p:nvPicPr>
          <p:cNvPr id="10" name="Imagen 9" descr="Foto blanco y negro de un hombre con un traje de color negro&#10;&#10;Descripción generada automáticamente">
            <a:extLst>
              <a:ext uri="{FF2B5EF4-FFF2-40B4-BE49-F238E27FC236}">
                <a16:creationId xmlns:a16="http://schemas.microsoft.com/office/drawing/2014/main" id="{52B434A0-17F7-41FB-B230-E7478360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66" y="608438"/>
            <a:ext cx="1757156" cy="2495879"/>
          </a:xfrm>
          <a:prstGeom prst="rect">
            <a:avLst/>
          </a:prstGeom>
        </p:spPr>
      </p:pic>
    </p:spTree>
    <p:extLst>
      <p:ext uri="{BB962C8B-B14F-4D97-AF65-F5344CB8AC3E}">
        <p14:creationId xmlns:p14="http://schemas.microsoft.com/office/powerpoint/2010/main" val="78957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27A8026C-9097-4C66-BB77-D0924A409322}"/>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3" name="CuadroTexto 2">
            <a:extLst>
              <a:ext uri="{FF2B5EF4-FFF2-40B4-BE49-F238E27FC236}">
                <a16:creationId xmlns:a16="http://schemas.microsoft.com/office/drawing/2014/main" id="{A13DDF53-7011-4ADF-ACE2-B8AF1BFAB055}"/>
              </a:ext>
            </a:extLst>
          </p:cNvPr>
          <p:cNvSpPr txBox="1"/>
          <p:nvPr/>
        </p:nvSpPr>
        <p:spPr>
          <a:xfrm>
            <a:off x="185530" y="4068418"/>
            <a:ext cx="5208104"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 sz="1600" dirty="0">
                <a:latin typeface="Verdana" panose="020B0604030504040204" pitchFamily="34" charset="0"/>
                <a:ea typeface="Verdana" panose="020B0604030504040204" pitchFamily="34" charset="0"/>
              </a:rPr>
              <a:t>Fue elegido por la asamblea Julio Adalberto Rivera</a:t>
            </a:r>
          </a:p>
          <a:p>
            <a:r>
              <a:rPr lang="es-ES" sz="1600" dirty="0">
                <a:latin typeface="Verdana" panose="020B0604030504040204" pitchFamily="34" charset="0"/>
                <a:ea typeface="Verdana" panose="020B0604030504040204" pitchFamily="34" charset="0"/>
              </a:rPr>
              <a:t>siendo el primer ganador del Partido de</a:t>
            </a:r>
          </a:p>
          <a:p>
            <a:r>
              <a:rPr lang="es-ES" sz="1600" dirty="0">
                <a:latin typeface="Verdana" panose="020B0604030504040204" pitchFamily="34" charset="0"/>
                <a:ea typeface="Verdana" panose="020B0604030504040204" pitchFamily="34" charset="0"/>
              </a:rPr>
              <a:t>Concertación Nacional en 1962 , y su gran logro</a:t>
            </a:r>
          </a:p>
          <a:p>
            <a:r>
              <a:rPr lang="es-ES" sz="1600" dirty="0">
                <a:latin typeface="Verdana" panose="020B0604030504040204" pitchFamily="34" charset="0"/>
                <a:ea typeface="Verdana" panose="020B0604030504040204" pitchFamily="34" charset="0"/>
              </a:rPr>
              <a:t>fue la introducción de distintos partidos en la</a:t>
            </a:r>
          </a:p>
          <a:p>
            <a:r>
              <a:rPr lang="es-ES" sz="1600" dirty="0">
                <a:latin typeface="Verdana" panose="020B0604030504040204" pitchFamily="34" charset="0"/>
                <a:ea typeface="Verdana" panose="020B0604030504040204" pitchFamily="34" charset="0"/>
              </a:rPr>
              <a:t>asamblea legislativa dando espacio a partidos</a:t>
            </a:r>
          </a:p>
          <a:p>
            <a:r>
              <a:rPr lang="es-ES" sz="1600" dirty="0">
                <a:latin typeface="Verdana" panose="020B0604030504040204" pitchFamily="34" charset="0"/>
                <a:ea typeface="Verdana" panose="020B0604030504040204" pitchFamily="34" charset="0"/>
              </a:rPr>
              <a:t>marginados y ampliar la legitimación de partidos</a:t>
            </a:r>
          </a:p>
          <a:p>
            <a:r>
              <a:rPr lang="es-ES" sz="1600" dirty="0">
                <a:latin typeface="Verdana" panose="020B0604030504040204" pitchFamily="34" charset="0"/>
                <a:ea typeface="Verdana" panose="020B0604030504040204" pitchFamily="34" charset="0"/>
              </a:rPr>
              <a:t>opuestos.</a:t>
            </a:r>
            <a:endParaRPr lang="es-SV" sz="1600" dirty="0">
              <a:latin typeface="Verdana" panose="020B0604030504040204" pitchFamily="34" charset="0"/>
              <a:ea typeface="Verdana" panose="020B0604030504040204" pitchFamily="34" charset="0"/>
            </a:endParaRPr>
          </a:p>
        </p:txBody>
      </p:sp>
      <p:pic>
        <p:nvPicPr>
          <p:cNvPr id="5" name="Imagen 4" descr="Imagen que contiene dibujo&#10;&#10;Descripción generada automáticamente">
            <a:extLst>
              <a:ext uri="{FF2B5EF4-FFF2-40B4-BE49-F238E27FC236}">
                <a16:creationId xmlns:a16="http://schemas.microsoft.com/office/drawing/2014/main" id="{ADB466C5-AC49-44B1-BBC2-7857ACCB7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 y="410199"/>
            <a:ext cx="3197294" cy="2379382"/>
          </a:xfrm>
          <a:prstGeom prst="rect">
            <a:avLst/>
          </a:prstGeom>
        </p:spPr>
      </p:pic>
      <p:sp>
        <p:nvSpPr>
          <p:cNvPr id="7" name="Rectángulo 6">
            <a:extLst>
              <a:ext uri="{FF2B5EF4-FFF2-40B4-BE49-F238E27FC236}">
                <a16:creationId xmlns:a16="http://schemas.microsoft.com/office/drawing/2014/main" id="{4901435D-E86F-4134-85D3-F8BFF1E503CC}"/>
              </a:ext>
            </a:extLst>
          </p:cNvPr>
          <p:cNvSpPr/>
          <p:nvPr/>
        </p:nvSpPr>
        <p:spPr>
          <a:xfrm>
            <a:off x="5393634" y="676560"/>
            <a:ext cx="6096000" cy="184665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s-ES" sz="1600">
                <a:latin typeface="Verdana" panose="020B0604030504040204" pitchFamily="34" charset="0"/>
                <a:ea typeface="Verdana" panose="020B0604030504040204" pitchFamily="34" charset="0"/>
              </a:rPr>
              <a:t>Posteriormente llego el gobierno de Fidel</a:t>
            </a:r>
          </a:p>
          <a:p>
            <a:r>
              <a:rPr lang="es-ES" sz="1600">
                <a:latin typeface="Verdana" panose="020B0604030504040204" pitchFamily="34" charset="0"/>
                <a:ea typeface="Verdana" panose="020B0604030504040204" pitchFamily="34" charset="0"/>
              </a:rPr>
              <a:t>Sánchez Hernández en 1967 quien contaba con</a:t>
            </a:r>
          </a:p>
          <a:p>
            <a:r>
              <a:rPr lang="es-ES" sz="1600">
                <a:latin typeface="Verdana" panose="020B0604030504040204" pitchFamily="34" charset="0"/>
                <a:ea typeface="Verdana" panose="020B0604030504040204" pitchFamily="34" charset="0"/>
              </a:rPr>
              <a:t>el apoyo del pueblo debido a las mejoras en la</a:t>
            </a:r>
          </a:p>
          <a:p>
            <a:r>
              <a:rPr lang="es-ES" sz="1600">
                <a:latin typeface="Verdana" panose="020B0604030504040204" pitchFamily="34" charset="0"/>
                <a:ea typeface="Verdana" panose="020B0604030504040204" pitchFamily="34" charset="0"/>
              </a:rPr>
              <a:t>infraestructura , como viviendas , la biblioteca</a:t>
            </a:r>
          </a:p>
          <a:p>
            <a:r>
              <a:rPr lang="es-ES" sz="1600">
                <a:latin typeface="Verdana" panose="020B0604030504040204" pitchFamily="34" charset="0"/>
                <a:ea typeface="Verdana" panose="020B0604030504040204" pitchFamily="34" charset="0"/>
              </a:rPr>
              <a:t>nacional y la corte suprema sin embargo el se</a:t>
            </a:r>
          </a:p>
          <a:p>
            <a:r>
              <a:rPr lang="es-ES" sz="1600">
                <a:latin typeface="Verdana" panose="020B0604030504040204" pitchFamily="34" charset="0"/>
                <a:ea typeface="Verdana" panose="020B0604030504040204" pitchFamily="34" charset="0"/>
              </a:rPr>
              <a:t>enfrento a la Guerra de las 100 horas en 1969 lo</a:t>
            </a:r>
          </a:p>
          <a:p>
            <a:r>
              <a:rPr lang="es-ES" sz="1600">
                <a:latin typeface="Verdana" panose="020B0604030504040204" pitchFamily="34" charset="0"/>
                <a:ea typeface="Verdana" panose="020B0604030504040204" pitchFamily="34" charset="0"/>
              </a:rPr>
              <a:t>cual estanco la economía salvadoreña</a:t>
            </a:r>
            <a:endParaRPr lang="es-ES" sz="1600" dirty="0">
              <a:latin typeface="Verdana" panose="020B0604030504040204" pitchFamily="34" charset="0"/>
              <a:ea typeface="Verdana" panose="020B0604030504040204" pitchFamily="34" charset="0"/>
            </a:endParaRPr>
          </a:p>
        </p:txBody>
      </p:sp>
      <p:sp>
        <p:nvSpPr>
          <p:cNvPr id="9" name="Rectángulo 8">
            <a:extLst>
              <a:ext uri="{FF2B5EF4-FFF2-40B4-BE49-F238E27FC236}">
                <a16:creationId xmlns:a16="http://schemas.microsoft.com/office/drawing/2014/main" id="{85FE07B1-BB3D-46B1-80DF-630D791AA6F9}"/>
              </a:ext>
            </a:extLst>
          </p:cNvPr>
          <p:cNvSpPr/>
          <p:nvPr/>
        </p:nvSpPr>
        <p:spPr>
          <a:xfrm>
            <a:off x="5751443" y="4068418"/>
            <a:ext cx="6096000" cy="2123658"/>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r>
              <a:rPr lang="es-ES" sz="1600" dirty="0">
                <a:latin typeface="Verdana" panose="020B0604030504040204" pitchFamily="34" charset="0"/>
                <a:ea typeface="Verdana" panose="020B0604030504040204" pitchFamily="34" charset="0"/>
              </a:rPr>
              <a:t>Finalmente el ultimo gobierno de militarismo , fue de</a:t>
            </a:r>
          </a:p>
          <a:p>
            <a:r>
              <a:rPr lang="es-ES" sz="1600" dirty="0">
                <a:latin typeface="Verdana" panose="020B0604030504040204" pitchFamily="34" charset="0"/>
                <a:ea typeface="Verdana" panose="020B0604030504040204" pitchFamily="34" charset="0"/>
              </a:rPr>
              <a:t>Carlos Humberto Romero llegando al poder de manera</a:t>
            </a:r>
          </a:p>
          <a:p>
            <a:r>
              <a:rPr lang="es-ES" sz="1600" dirty="0">
                <a:latin typeface="Verdana" panose="020B0604030504040204" pitchFamily="34" charset="0"/>
                <a:ea typeface="Verdana" panose="020B0604030504040204" pitchFamily="34" charset="0"/>
              </a:rPr>
              <a:t>de fraude electoral , y su objetivo era mayormente</a:t>
            </a:r>
          </a:p>
          <a:p>
            <a:r>
              <a:rPr lang="es-ES" sz="1600" dirty="0">
                <a:latin typeface="Verdana" panose="020B0604030504040204" pitchFamily="34" charset="0"/>
                <a:ea typeface="Verdana" panose="020B0604030504040204" pitchFamily="34" charset="0"/>
              </a:rPr>
              <a:t>reprimir las huelgas y protestas , 2 años después se vio</a:t>
            </a:r>
          </a:p>
          <a:p>
            <a:r>
              <a:rPr lang="es-ES" sz="1600" dirty="0">
                <a:latin typeface="Verdana" panose="020B0604030504040204" pitchFamily="34" charset="0"/>
                <a:ea typeface="Verdana" panose="020B0604030504040204" pitchFamily="34" charset="0"/>
              </a:rPr>
              <a:t>obligado a renunciar por presión por la comunidad</a:t>
            </a:r>
          </a:p>
          <a:p>
            <a:r>
              <a:rPr lang="es-ES" sz="1600" dirty="0">
                <a:latin typeface="Verdana" panose="020B0604030504040204" pitchFamily="34" charset="0"/>
                <a:ea typeface="Verdana" panose="020B0604030504040204" pitchFamily="34" charset="0"/>
              </a:rPr>
              <a:t>internacional porque cuando lo hizo el país estaba al</a:t>
            </a:r>
          </a:p>
          <a:p>
            <a:r>
              <a:rPr lang="es-ES" sz="1600" dirty="0">
                <a:latin typeface="Verdana" panose="020B0604030504040204" pitchFamily="34" charset="0"/>
                <a:ea typeface="Verdana" panose="020B0604030504040204" pitchFamily="34" charset="0"/>
              </a:rPr>
              <a:t>borde del caos siendo acusado </a:t>
            </a:r>
            <a:r>
              <a:rPr lang="es-ES" sz="1600" dirty="0" err="1">
                <a:latin typeface="Verdana" panose="020B0604030504040204" pitchFamily="34" charset="0"/>
                <a:ea typeface="Verdana" panose="020B0604030504040204" pitchFamily="34" charset="0"/>
              </a:rPr>
              <a:t>asi</a:t>
            </a:r>
            <a:r>
              <a:rPr lang="es-ES" sz="1600" dirty="0">
                <a:latin typeface="Verdana" panose="020B0604030504040204" pitchFamily="34" charset="0"/>
                <a:ea typeface="Verdana" panose="020B0604030504040204" pitchFamily="34" charset="0"/>
              </a:rPr>
              <a:t> de violación de</a:t>
            </a:r>
          </a:p>
          <a:p>
            <a:r>
              <a:rPr lang="es-ES" sz="1600" dirty="0">
                <a:latin typeface="Verdana" panose="020B0604030504040204" pitchFamily="34" charset="0"/>
                <a:ea typeface="Verdana" panose="020B0604030504040204" pitchFamily="34" charset="0"/>
              </a:rPr>
              <a:t>derechos humanos</a:t>
            </a:r>
            <a:endParaRPr lang="es-SV" sz="1600" dirty="0">
              <a:latin typeface="Verdana" panose="020B0604030504040204" pitchFamily="34" charset="0"/>
              <a:ea typeface="Verdana" panose="020B0604030504040204" pitchFamily="34" charset="0"/>
            </a:endParaRPr>
          </a:p>
        </p:txBody>
      </p:sp>
      <p:sp>
        <p:nvSpPr>
          <p:cNvPr id="11" name="Flecha: a la izquierda y derecha 10">
            <a:extLst>
              <a:ext uri="{FF2B5EF4-FFF2-40B4-BE49-F238E27FC236}">
                <a16:creationId xmlns:a16="http://schemas.microsoft.com/office/drawing/2014/main" id="{C48B00BC-7063-4E6C-875F-C8177358B2C0}"/>
              </a:ext>
            </a:extLst>
          </p:cNvPr>
          <p:cNvSpPr/>
          <p:nvPr/>
        </p:nvSpPr>
        <p:spPr>
          <a:xfrm rot="5400000">
            <a:off x="1490972" y="3024810"/>
            <a:ext cx="1350065" cy="737152"/>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SV" dirty="0"/>
          </a:p>
        </p:txBody>
      </p:sp>
      <p:sp>
        <p:nvSpPr>
          <p:cNvPr id="12" name="Flecha: a la izquierda y derecha 11">
            <a:extLst>
              <a:ext uri="{FF2B5EF4-FFF2-40B4-BE49-F238E27FC236}">
                <a16:creationId xmlns:a16="http://schemas.microsoft.com/office/drawing/2014/main" id="{96CD81B3-0CF8-4515-815E-BC24262C07BD}"/>
              </a:ext>
            </a:extLst>
          </p:cNvPr>
          <p:cNvSpPr/>
          <p:nvPr/>
        </p:nvSpPr>
        <p:spPr>
          <a:xfrm rot="5400000">
            <a:off x="7496745" y="2829676"/>
            <a:ext cx="1350065" cy="737152"/>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SV" dirty="0"/>
          </a:p>
        </p:txBody>
      </p:sp>
      <p:sp>
        <p:nvSpPr>
          <p:cNvPr id="13" name="Flecha: a la izquierda y derecha 12">
            <a:extLst>
              <a:ext uri="{FF2B5EF4-FFF2-40B4-BE49-F238E27FC236}">
                <a16:creationId xmlns:a16="http://schemas.microsoft.com/office/drawing/2014/main" id="{0729B7E2-2433-4160-8F6C-1C07F5603A24}"/>
              </a:ext>
            </a:extLst>
          </p:cNvPr>
          <p:cNvSpPr/>
          <p:nvPr/>
        </p:nvSpPr>
        <p:spPr>
          <a:xfrm rot="7024661">
            <a:off x="3803050" y="2734297"/>
            <a:ext cx="1893607" cy="737152"/>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SV" dirty="0"/>
          </a:p>
        </p:txBody>
      </p:sp>
    </p:spTree>
    <p:extLst>
      <p:ext uri="{BB962C8B-B14F-4D97-AF65-F5344CB8AC3E}">
        <p14:creationId xmlns:p14="http://schemas.microsoft.com/office/powerpoint/2010/main" val="419009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96A62-15A5-485A-BCF1-32DD15C9F2D8}"/>
              </a:ext>
            </a:extLst>
          </p:cNvPr>
          <p:cNvSpPr>
            <a:spLocks noGrp="1"/>
          </p:cNvSpPr>
          <p:nvPr>
            <p:ph type="title"/>
          </p:nvPr>
        </p:nvSpPr>
        <p:spPr>
          <a:xfrm>
            <a:off x="838200" y="365125"/>
            <a:ext cx="10515600" cy="1490971"/>
          </a:xfrm>
        </p:spPr>
        <p:txBody>
          <a:bodyPr/>
          <a:lstStyle/>
          <a:p>
            <a:r>
              <a:rPr lang="es-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¿Qué es la transición democrática?</a:t>
            </a:r>
            <a:endParaRPr lang="es-SV"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ángulo: esquinas redondeadas 3">
            <a:extLst>
              <a:ext uri="{FF2B5EF4-FFF2-40B4-BE49-F238E27FC236}">
                <a16:creationId xmlns:a16="http://schemas.microsoft.com/office/drawing/2014/main" id="{3D400DD5-E7D6-46D5-9DE4-0794E80C2317}"/>
              </a:ext>
            </a:extLst>
          </p:cNvPr>
          <p:cNvSpPr/>
          <p:nvPr/>
        </p:nvSpPr>
        <p:spPr>
          <a:xfrm>
            <a:off x="1789043" y="1856096"/>
            <a:ext cx="9564757" cy="14909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US" sz="2400" dirty="0">
                <a:ln w="0"/>
                <a:solidFill>
                  <a:schemeClr val="tx1"/>
                </a:solidFill>
                <a:effectLst>
                  <a:outerShdw blurRad="38100" dist="19050" dir="2700000" algn="tl" rotWithShape="0">
                    <a:schemeClr val="dk1">
                      <a:alpha val="40000"/>
                    </a:schemeClr>
                  </a:outerShdw>
                </a:effectLst>
              </a:rPr>
              <a:t>Se define como el cambio de etapas en la democracia de El Salvador específicamente en los sucesos que aportaron a este cambio.</a:t>
            </a:r>
            <a:endParaRPr lang="es-SV"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830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echa: a la izquierda y derecha 2">
            <a:extLst>
              <a:ext uri="{FF2B5EF4-FFF2-40B4-BE49-F238E27FC236}">
                <a16:creationId xmlns:a16="http://schemas.microsoft.com/office/drawing/2014/main" id="{6EDD517C-A37A-4DD2-BD20-B448F88C48E6}"/>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a:p>
        </p:txBody>
      </p:sp>
      <p:sp>
        <p:nvSpPr>
          <p:cNvPr id="4" name="Rectángulo: esquinas redondeadas 3">
            <a:extLst>
              <a:ext uri="{FF2B5EF4-FFF2-40B4-BE49-F238E27FC236}">
                <a16:creationId xmlns:a16="http://schemas.microsoft.com/office/drawing/2014/main" id="{D9A0511F-3DFB-40D5-BF12-49F8C22583AA}"/>
              </a:ext>
            </a:extLst>
          </p:cNvPr>
          <p:cNvSpPr/>
          <p:nvPr/>
        </p:nvSpPr>
        <p:spPr>
          <a:xfrm>
            <a:off x="622852" y="304800"/>
            <a:ext cx="4015409" cy="23191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r>
              <a:rPr lang="es-ES" sz="1600" dirty="0">
                <a:solidFill>
                  <a:schemeClr val="tx1"/>
                </a:solidFill>
                <a:latin typeface="Verdana" panose="020B0604030504040204" pitchFamily="34" charset="0"/>
                <a:ea typeface="Verdana" panose="020B0604030504040204" pitchFamily="34" charset="0"/>
              </a:rPr>
              <a:t>Tomas Regalado , fue presidente desde 1898 hasta 1903 y los impactos de su gobierno fueron :</a:t>
            </a:r>
          </a:p>
          <a:p>
            <a:pPr marL="285750" indent="-285750">
              <a:buFont typeface="Arial" panose="020B0604020202020204" pitchFamily="34" charset="0"/>
              <a:buChar char="•"/>
            </a:pPr>
            <a:r>
              <a:rPr lang="es-ES" sz="1600" dirty="0">
                <a:solidFill>
                  <a:schemeClr val="tx1"/>
                </a:solidFill>
                <a:latin typeface="Verdana" panose="020B0604030504040204" pitchFamily="34" charset="0"/>
                <a:ea typeface="Verdana" panose="020B0604030504040204" pitchFamily="34" charset="0"/>
              </a:rPr>
              <a:t> Fortalecimiento del ejercito. </a:t>
            </a:r>
          </a:p>
          <a:p>
            <a:pPr marL="285750" indent="-285750">
              <a:buFont typeface="Arial" panose="020B0604020202020204" pitchFamily="34" charset="0"/>
              <a:buChar char="•"/>
            </a:pPr>
            <a:r>
              <a:rPr lang="es-ES" sz="1600" dirty="0">
                <a:solidFill>
                  <a:schemeClr val="tx1"/>
                </a:solidFill>
                <a:latin typeface="Verdana" panose="020B0604030504040204" pitchFamily="34" charset="0"/>
                <a:ea typeface="Verdana" panose="020B0604030504040204" pitchFamily="34" charset="0"/>
              </a:rPr>
              <a:t> Aumento en la seguridad rural por la mano de obra agraria. </a:t>
            </a:r>
            <a:endParaRPr lang="es-SV" sz="1600" dirty="0">
              <a:solidFill>
                <a:schemeClr val="tx1"/>
              </a:solidFill>
              <a:latin typeface="Verdana" panose="020B0604030504040204" pitchFamily="34" charset="0"/>
              <a:ea typeface="Verdana" panose="020B0604030504040204" pitchFamily="34" charset="0"/>
            </a:endParaRPr>
          </a:p>
        </p:txBody>
      </p:sp>
      <p:sp>
        <p:nvSpPr>
          <p:cNvPr id="5" name="Flecha: hacia abajo 4">
            <a:extLst>
              <a:ext uri="{FF2B5EF4-FFF2-40B4-BE49-F238E27FC236}">
                <a16:creationId xmlns:a16="http://schemas.microsoft.com/office/drawing/2014/main" id="{8D579FBA-F80F-43CC-931F-98783B4971EA}"/>
              </a:ext>
            </a:extLst>
          </p:cNvPr>
          <p:cNvSpPr/>
          <p:nvPr/>
        </p:nvSpPr>
        <p:spPr>
          <a:xfrm>
            <a:off x="2067339" y="2623929"/>
            <a:ext cx="861391" cy="530087"/>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SV"/>
          </a:p>
        </p:txBody>
      </p:sp>
      <p:pic>
        <p:nvPicPr>
          <p:cNvPr id="7" name="Imagen 6" descr="Foto blanco y negro de un hombre con traje&#10;&#10;Descripción generada automáticamente">
            <a:extLst>
              <a:ext uri="{FF2B5EF4-FFF2-40B4-BE49-F238E27FC236}">
                <a16:creationId xmlns:a16="http://schemas.microsoft.com/office/drawing/2014/main" id="{D9E5F210-8C69-43C3-9905-BD6D0F6FD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437" y="3959086"/>
            <a:ext cx="1730237" cy="24931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Rectángulo: esquinas redondeadas 7">
            <a:extLst>
              <a:ext uri="{FF2B5EF4-FFF2-40B4-BE49-F238E27FC236}">
                <a16:creationId xmlns:a16="http://schemas.microsoft.com/office/drawing/2014/main" id="{F89B8784-55B4-4314-8B08-6ECE2A34D646}"/>
              </a:ext>
            </a:extLst>
          </p:cNvPr>
          <p:cNvSpPr/>
          <p:nvPr/>
        </p:nvSpPr>
        <p:spPr>
          <a:xfrm>
            <a:off x="6082748" y="304799"/>
            <a:ext cx="4015409" cy="23191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r>
              <a:rPr lang="es-ES" sz="1400" dirty="0">
                <a:solidFill>
                  <a:schemeClr val="tx1"/>
                </a:solidFill>
                <a:latin typeface="Verdana" panose="020B0604030504040204" pitchFamily="34" charset="0"/>
                <a:ea typeface="Verdana" panose="020B0604030504040204" pitchFamily="34" charset="0"/>
              </a:rPr>
              <a:t>Fernando Figueroa fue presidente desde 1907 hasta 1911 y los impactos de su gobierno fueron : </a:t>
            </a:r>
          </a:p>
          <a:p>
            <a:pPr marL="285750" indent="-285750">
              <a:buFont typeface="Arial" panose="020B0604020202020204" pitchFamily="34" charset="0"/>
              <a:buChar char="•"/>
            </a:pPr>
            <a:r>
              <a:rPr lang="es-ES" sz="1400" dirty="0">
                <a:solidFill>
                  <a:schemeClr val="tx1"/>
                </a:solidFill>
                <a:latin typeface="Verdana" panose="020B0604030504040204" pitchFamily="34" charset="0"/>
                <a:ea typeface="Verdana" panose="020B0604030504040204" pitchFamily="34" charset="0"/>
              </a:rPr>
              <a:t> Control a la oposición , y censura de prensa.</a:t>
            </a:r>
          </a:p>
          <a:p>
            <a:pPr marL="285750" indent="-285750">
              <a:buFont typeface="Arial" panose="020B0604020202020204" pitchFamily="34" charset="0"/>
              <a:buChar char="•"/>
            </a:pPr>
            <a:r>
              <a:rPr lang="es-ES" sz="1400" dirty="0">
                <a:solidFill>
                  <a:schemeClr val="tx1"/>
                </a:solidFill>
                <a:latin typeface="Verdana" panose="020B0604030504040204" pitchFamily="34" charset="0"/>
                <a:ea typeface="Verdana" panose="020B0604030504040204" pitchFamily="34" charset="0"/>
              </a:rPr>
              <a:t>  Termina la construcción del palacio nacional.</a:t>
            </a:r>
          </a:p>
          <a:p>
            <a:pPr marL="285750" indent="-285750">
              <a:buFont typeface="Arial" panose="020B0604020202020204" pitchFamily="34" charset="0"/>
              <a:buChar char="•"/>
            </a:pPr>
            <a:r>
              <a:rPr lang="es-ES" sz="1400" dirty="0">
                <a:solidFill>
                  <a:schemeClr val="tx1"/>
                </a:solidFill>
                <a:latin typeface="Verdana" panose="020B0604030504040204" pitchFamily="34" charset="0"/>
                <a:ea typeface="Verdana" panose="020B0604030504040204" pitchFamily="34" charset="0"/>
              </a:rPr>
              <a:t>Después de dejar la política en 1909, Figueroa se alejó a su hogar de San Salvador, lugar en el que murió diez años más tarde. </a:t>
            </a:r>
            <a:endParaRPr lang="es-SV" sz="1400" dirty="0">
              <a:solidFill>
                <a:schemeClr val="tx1"/>
              </a:solidFill>
              <a:latin typeface="Verdana" panose="020B0604030504040204" pitchFamily="34" charset="0"/>
              <a:ea typeface="Verdana" panose="020B0604030504040204" pitchFamily="34" charset="0"/>
            </a:endParaRPr>
          </a:p>
        </p:txBody>
      </p:sp>
      <p:sp>
        <p:nvSpPr>
          <p:cNvPr id="9" name="Flecha: hacia abajo 8">
            <a:extLst>
              <a:ext uri="{FF2B5EF4-FFF2-40B4-BE49-F238E27FC236}">
                <a16:creationId xmlns:a16="http://schemas.microsoft.com/office/drawing/2014/main" id="{E623F736-5CA9-4642-B69C-8774F39B1B13}"/>
              </a:ext>
            </a:extLst>
          </p:cNvPr>
          <p:cNvSpPr/>
          <p:nvPr/>
        </p:nvSpPr>
        <p:spPr>
          <a:xfrm>
            <a:off x="7659756" y="2633868"/>
            <a:ext cx="861391" cy="530087"/>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SV"/>
          </a:p>
        </p:txBody>
      </p:sp>
      <p:pic>
        <p:nvPicPr>
          <p:cNvPr id="11" name="Imagen 10" descr="Imagen en blanco y negro de un hombre con traje y corbata&#10;&#10;Descripción generada automáticamente">
            <a:extLst>
              <a:ext uri="{FF2B5EF4-FFF2-40B4-BE49-F238E27FC236}">
                <a16:creationId xmlns:a16="http://schemas.microsoft.com/office/drawing/2014/main" id="{47B35183-A78B-43FD-A835-76C5235A6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047" y="3858084"/>
            <a:ext cx="2099553" cy="25941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9199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echa: a la izquierda y derecha 2">
            <a:extLst>
              <a:ext uri="{FF2B5EF4-FFF2-40B4-BE49-F238E27FC236}">
                <a16:creationId xmlns:a16="http://schemas.microsoft.com/office/drawing/2014/main" id="{05A74A20-18E3-43EE-9A73-12C62E3FD86C}"/>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a:p>
        </p:txBody>
      </p:sp>
      <p:sp>
        <p:nvSpPr>
          <p:cNvPr id="4" name="Rectángulo: esquinas redondeadas 3">
            <a:extLst>
              <a:ext uri="{FF2B5EF4-FFF2-40B4-BE49-F238E27FC236}">
                <a16:creationId xmlns:a16="http://schemas.microsoft.com/office/drawing/2014/main" id="{B555FDBD-6D4F-4DA8-975E-856BFFE3F843}"/>
              </a:ext>
            </a:extLst>
          </p:cNvPr>
          <p:cNvSpPr/>
          <p:nvPr/>
        </p:nvSpPr>
        <p:spPr>
          <a:xfrm>
            <a:off x="622852" y="304799"/>
            <a:ext cx="4015409" cy="259411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r>
              <a:rPr lang="es-ES" sz="1400" dirty="0">
                <a:latin typeface="Verdana" panose="020B0604030504040204" pitchFamily="34" charset="0"/>
                <a:ea typeface="Verdana" panose="020B0604030504040204" pitchFamily="34" charset="0"/>
              </a:rPr>
              <a:t>Manuel Enrique Araujo. Médico y político salvadoreño, Presidente de la República en el período de 1911 a 1913, es el único gobernante salvadoreño que ha sido asesinado en ejercicio de sus funciones. su gabinete estaba formado por profesionales. </a:t>
            </a:r>
          </a:p>
          <a:p>
            <a:pPr marL="285750" indent="-285750">
              <a:buFont typeface="Arial" panose="020B0604020202020204" pitchFamily="34" charset="0"/>
              <a:buChar char="•"/>
            </a:pPr>
            <a:r>
              <a:rPr lang="es-ES" sz="1400" dirty="0">
                <a:latin typeface="Verdana" panose="020B0604030504040204" pitchFamily="34" charset="0"/>
                <a:ea typeface="Verdana" panose="020B0604030504040204" pitchFamily="34" charset="0"/>
              </a:rPr>
              <a:t> Promovía distintas clases sociales. </a:t>
            </a:r>
          </a:p>
          <a:p>
            <a:pPr marL="285750" indent="-285750">
              <a:buFont typeface="Arial" panose="020B0604020202020204" pitchFamily="34" charset="0"/>
              <a:buChar char="•"/>
            </a:pPr>
            <a:r>
              <a:rPr lang="es-ES" sz="1400" dirty="0">
                <a:latin typeface="Verdana" panose="020B0604030504040204" pitchFamily="34" charset="0"/>
                <a:ea typeface="Verdana" panose="020B0604030504040204" pitchFamily="34" charset="0"/>
              </a:rPr>
              <a:t> Creo impuestos , tuvo consecuencias. </a:t>
            </a:r>
          </a:p>
          <a:p>
            <a:pPr marL="285750" indent="-285750">
              <a:buFont typeface="Arial" panose="020B0604020202020204" pitchFamily="34" charset="0"/>
              <a:buChar char="•"/>
            </a:pPr>
            <a:r>
              <a:rPr lang="es-ES" sz="1400" dirty="0">
                <a:latin typeface="Verdana" panose="020B0604030504040204" pitchFamily="34" charset="0"/>
                <a:ea typeface="Verdana" panose="020B0604030504040204" pitchFamily="34" charset="0"/>
              </a:rPr>
              <a:t> Reformas.</a:t>
            </a:r>
            <a:endParaRPr lang="es-SV" sz="1400" dirty="0">
              <a:solidFill>
                <a:schemeClr val="tx1"/>
              </a:solidFill>
              <a:latin typeface="Verdana" panose="020B0604030504040204" pitchFamily="34" charset="0"/>
              <a:ea typeface="Verdana" panose="020B0604030504040204" pitchFamily="34" charset="0"/>
            </a:endParaRPr>
          </a:p>
        </p:txBody>
      </p:sp>
      <p:sp>
        <p:nvSpPr>
          <p:cNvPr id="5" name="Flecha: hacia abajo 4">
            <a:extLst>
              <a:ext uri="{FF2B5EF4-FFF2-40B4-BE49-F238E27FC236}">
                <a16:creationId xmlns:a16="http://schemas.microsoft.com/office/drawing/2014/main" id="{6C7C7F9D-502A-4903-8400-FB7C2679D0E8}"/>
              </a:ext>
            </a:extLst>
          </p:cNvPr>
          <p:cNvSpPr/>
          <p:nvPr/>
        </p:nvSpPr>
        <p:spPr>
          <a:xfrm>
            <a:off x="2067339" y="2898912"/>
            <a:ext cx="861391" cy="1060174"/>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SV"/>
          </a:p>
        </p:txBody>
      </p:sp>
      <p:sp>
        <p:nvSpPr>
          <p:cNvPr id="6" name="Rectángulo: esquinas redondeadas 5">
            <a:extLst>
              <a:ext uri="{FF2B5EF4-FFF2-40B4-BE49-F238E27FC236}">
                <a16:creationId xmlns:a16="http://schemas.microsoft.com/office/drawing/2014/main" id="{7B3D04A8-CE52-4070-B851-B80FC444C253}"/>
              </a:ext>
            </a:extLst>
          </p:cNvPr>
          <p:cNvSpPr/>
          <p:nvPr/>
        </p:nvSpPr>
        <p:spPr>
          <a:xfrm>
            <a:off x="7553739" y="1014402"/>
            <a:ext cx="4015409" cy="23191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r>
              <a:rPr lang="es-ES" sz="1600" dirty="0">
                <a:solidFill>
                  <a:schemeClr val="tx1"/>
                </a:solidFill>
                <a:latin typeface="Verdana" panose="020B0604030504040204" pitchFamily="34" charset="0"/>
                <a:ea typeface="Verdana" panose="020B0604030504040204" pitchFamily="34" charset="0"/>
              </a:rPr>
              <a:t>Por eso Carlos Meléndez en 1913 , vio que el</a:t>
            </a:r>
          </a:p>
          <a:p>
            <a:r>
              <a:rPr lang="es-ES" sz="1600" dirty="0">
                <a:solidFill>
                  <a:schemeClr val="tx1"/>
                </a:solidFill>
                <a:latin typeface="Verdana" panose="020B0604030504040204" pitchFamily="34" charset="0"/>
                <a:ea typeface="Verdana" panose="020B0604030504040204" pitchFamily="34" charset="0"/>
              </a:rPr>
              <a:t>puesto estaba solo el era un empresario y</a:t>
            </a:r>
          </a:p>
          <a:p>
            <a:r>
              <a:rPr lang="es-ES" sz="1600" dirty="0">
                <a:solidFill>
                  <a:schemeClr val="tx1"/>
                </a:solidFill>
                <a:latin typeface="Verdana" panose="020B0604030504040204" pitchFamily="34" charset="0"/>
                <a:ea typeface="Verdana" panose="020B0604030504040204" pitchFamily="34" charset="0"/>
              </a:rPr>
              <a:t>terrateniente y ocupo el puesto de presidente, en ese momento inicia la dinastía Meléndez Quiñonez. </a:t>
            </a:r>
          </a:p>
        </p:txBody>
      </p:sp>
      <p:sp>
        <p:nvSpPr>
          <p:cNvPr id="9" name="Rectángulo 8">
            <a:extLst>
              <a:ext uri="{FF2B5EF4-FFF2-40B4-BE49-F238E27FC236}">
                <a16:creationId xmlns:a16="http://schemas.microsoft.com/office/drawing/2014/main" id="{1C2BCDBA-A749-469A-BB81-19DE11EE7021}"/>
              </a:ext>
            </a:extLst>
          </p:cNvPr>
          <p:cNvSpPr/>
          <p:nvPr/>
        </p:nvSpPr>
        <p:spPr>
          <a:xfrm>
            <a:off x="742121" y="3959086"/>
            <a:ext cx="4373217"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1600" b="0" i="0" dirty="0">
                <a:solidFill>
                  <a:srgbClr val="001133"/>
                </a:solidFill>
                <a:effectLst/>
                <a:latin typeface="Verdana" panose="020B0604030504040204" pitchFamily="34" charset="0"/>
                <a:ea typeface="Verdana" panose="020B0604030504040204" pitchFamily="34" charset="0"/>
              </a:rPr>
              <a:t>Su muerte es todavía un misterio sin resolver. Los tres indígenas capturados eran gente sencilla e ignorante que no tenía ni siquiera claro lo que hacía. Se llamaban Mulatillo, Fabián Graciano y Fermín Pérez. Fueron acusados de ser los autores materiales y sentenciados a fusilamiento diez días después de la muerte del Presidente.</a:t>
            </a:r>
            <a:endParaRPr lang="es-SV" sz="1600" dirty="0">
              <a:latin typeface="Verdana" panose="020B0604030504040204" pitchFamily="34" charset="0"/>
              <a:ea typeface="Verdana" panose="020B0604030504040204" pitchFamily="34" charset="0"/>
            </a:endParaRPr>
          </a:p>
        </p:txBody>
      </p:sp>
      <p:pic>
        <p:nvPicPr>
          <p:cNvPr id="11" name="Imagen 10" descr="Imagen que contiene foto, traje, hombre, persona&#10;&#10;Descripción generada automáticamente">
            <a:extLst>
              <a:ext uri="{FF2B5EF4-FFF2-40B4-BE49-F238E27FC236}">
                <a16:creationId xmlns:a16="http://schemas.microsoft.com/office/drawing/2014/main" id="{443C2BDA-D933-444D-AD0E-A11C608B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806" y="3959086"/>
            <a:ext cx="2095500" cy="25622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Flecha: a la izquierda y arriba 11">
            <a:extLst>
              <a:ext uri="{FF2B5EF4-FFF2-40B4-BE49-F238E27FC236}">
                <a16:creationId xmlns:a16="http://schemas.microsoft.com/office/drawing/2014/main" id="{93F65259-5736-4C13-A6B6-48CF8624FAEA}"/>
              </a:ext>
            </a:extLst>
          </p:cNvPr>
          <p:cNvSpPr/>
          <p:nvPr/>
        </p:nvSpPr>
        <p:spPr>
          <a:xfrm>
            <a:off x="7765774" y="3333532"/>
            <a:ext cx="2411896" cy="2319130"/>
          </a:xfrm>
          <a:prstGeom prst="leftUpArrow">
            <a:avLst>
              <a:gd name="adj1" fmla="val 25000"/>
              <a:gd name="adj2" fmla="val 2328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31238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9EAEBDEA-A284-49DE-8AD5-4408D89CD971}"/>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6" name="Rectángulo 5">
            <a:extLst>
              <a:ext uri="{FF2B5EF4-FFF2-40B4-BE49-F238E27FC236}">
                <a16:creationId xmlns:a16="http://schemas.microsoft.com/office/drawing/2014/main" id="{4E3E32FA-A656-407E-84B6-1F4FC4D3C177}"/>
              </a:ext>
            </a:extLst>
          </p:cNvPr>
          <p:cNvSpPr/>
          <p:nvPr/>
        </p:nvSpPr>
        <p:spPr>
          <a:xfrm>
            <a:off x="0" y="9940"/>
            <a:ext cx="6096000" cy="175432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ES" dirty="0">
                <a:latin typeface="Verdana" panose="020B0604030504040204" pitchFamily="34" charset="0"/>
                <a:ea typeface="Verdana" panose="020B0604030504040204" pitchFamily="34" charset="0"/>
              </a:rPr>
              <a:t>Si bien es cierto, no es una dinastía en la extensión del concepto, se le conoce como tal por la sucesión de miembros de una misma familia en los periodos presidenciales, amalgamados por una serie de irregularidades legales y electorales a continuación descritas.</a:t>
            </a:r>
            <a:endParaRPr lang="es-SV" dirty="0">
              <a:latin typeface="Verdana" panose="020B0604030504040204" pitchFamily="34" charset="0"/>
              <a:ea typeface="Verdana" panose="020B0604030504040204" pitchFamily="34" charset="0"/>
            </a:endParaRPr>
          </a:p>
        </p:txBody>
      </p:sp>
      <p:sp>
        <p:nvSpPr>
          <p:cNvPr id="7" name="CuadroTexto 6">
            <a:extLst>
              <a:ext uri="{FF2B5EF4-FFF2-40B4-BE49-F238E27FC236}">
                <a16:creationId xmlns:a16="http://schemas.microsoft.com/office/drawing/2014/main" id="{7EADADF7-EEC1-4AF7-85D7-90618B25F8C1}"/>
              </a:ext>
            </a:extLst>
          </p:cNvPr>
          <p:cNvSpPr txBox="1"/>
          <p:nvPr/>
        </p:nvSpPr>
        <p:spPr>
          <a:xfrm>
            <a:off x="0" y="1777591"/>
            <a:ext cx="3750365" cy="646331"/>
          </a:xfrm>
          <a:prstGeom prst="rect">
            <a:avLst/>
          </a:prstGeom>
          <a:noFill/>
        </p:spPr>
        <p:txBody>
          <a:bodyPr wrap="square" rtlCol="0">
            <a:spAutoFit/>
          </a:bodyPr>
          <a:lstStyle/>
          <a:p>
            <a:r>
              <a:rPr lang="es-US" b="1" dirty="0">
                <a:solidFill>
                  <a:srgbClr val="FF0000"/>
                </a:solidFill>
                <a:latin typeface="Verdana" panose="020B0604030504040204" pitchFamily="34" charset="0"/>
                <a:ea typeface="Verdana" panose="020B0604030504040204" pitchFamily="34" charset="0"/>
              </a:rPr>
              <a:t>SUCESORES DE LA DINASTIA:</a:t>
            </a:r>
            <a:endParaRPr lang="es-SV" b="1" dirty="0">
              <a:solidFill>
                <a:srgbClr val="FF0000"/>
              </a:solidFill>
              <a:latin typeface="Verdana" panose="020B0604030504040204" pitchFamily="34" charset="0"/>
              <a:ea typeface="Verdana" panose="020B0604030504040204" pitchFamily="34" charset="0"/>
            </a:endParaRPr>
          </a:p>
        </p:txBody>
      </p:sp>
      <p:sp>
        <p:nvSpPr>
          <p:cNvPr id="9" name="Rectángulo 8">
            <a:extLst>
              <a:ext uri="{FF2B5EF4-FFF2-40B4-BE49-F238E27FC236}">
                <a16:creationId xmlns:a16="http://schemas.microsoft.com/office/drawing/2014/main" id="{1FF96B0E-51B3-4D10-83C1-47E2461632B8}"/>
              </a:ext>
            </a:extLst>
          </p:cNvPr>
          <p:cNvSpPr/>
          <p:nvPr/>
        </p:nvSpPr>
        <p:spPr>
          <a:xfrm>
            <a:off x="854765" y="3959086"/>
            <a:ext cx="4386469"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sz="1400" dirty="0">
                <a:latin typeface="Verdana" panose="020B0604030504040204" pitchFamily="34" charset="0"/>
                <a:ea typeface="Verdana" panose="020B0604030504040204" pitchFamily="34" charset="0"/>
              </a:rPr>
              <a:t>Durante el periodo del 9 de febrero de 1913 al 29 de agosto de 1914, la presidencia fue ejercida por Carlos Meléndez, quien llegó al poder siendo el primer delegado a la presidencia. Tras el asesinato del presidente Manuel Enrique Araujo y la dimisión del vicepresidente Onofre Durán, el órgano legislativo nacional lo designó como presidente provisional, cargo al que renunció para poder ser candidato en las elecciones de 1915. Depositó el poder en su vicepresidente y cuñado, Alfonso Quiñónez Molina.</a:t>
            </a:r>
            <a:endParaRPr lang="es-SV" sz="1400" dirty="0">
              <a:latin typeface="Verdana" panose="020B0604030504040204" pitchFamily="34" charset="0"/>
              <a:ea typeface="Verdana" panose="020B0604030504040204" pitchFamily="34" charset="0"/>
            </a:endParaRPr>
          </a:p>
        </p:txBody>
      </p:sp>
      <p:sp>
        <p:nvSpPr>
          <p:cNvPr id="11" name="Rectángulo 10">
            <a:extLst>
              <a:ext uri="{FF2B5EF4-FFF2-40B4-BE49-F238E27FC236}">
                <a16:creationId xmlns:a16="http://schemas.microsoft.com/office/drawing/2014/main" id="{C283EBD0-F995-4477-9C49-5A473D4ACD47}"/>
              </a:ext>
            </a:extLst>
          </p:cNvPr>
          <p:cNvSpPr/>
          <p:nvPr/>
        </p:nvSpPr>
        <p:spPr>
          <a:xfrm>
            <a:off x="6255026" y="3851364"/>
            <a:ext cx="5082209"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sz="1400" dirty="0">
                <a:latin typeface="Verdana" panose="020B0604030504040204" pitchFamily="34" charset="0"/>
                <a:ea typeface="Verdana" panose="020B0604030504040204" pitchFamily="34" charset="0"/>
              </a:rPr>
              <a:t>Cuñado de Carlos y Jorge Meléndez, recibió la presidencia provisional el 29 de agosto de 1914 y la entregó el 1 de marzo de 1915, tras las elecciones que darían por ganador a su antecesor. Tras la renuncia de su cuñado Carlos, volvió a recibir el cargo provisional el 21 de diciembre de 1918, entregándolo el 1 de marzo de 1919. Retomó el cargo tras ganar unas elecciones, las cuales lo colocaron como presidente del 1 de marzo de 1923 al 1 de marzo de 1927.6​</a:t>
            </a:r>
          </a:p>
          <a:p>
            <a:endParaRPr lang="es-ES" sz="1400" dirty="0">
              <a:latin typeface="Verdana" panose="020B0604030504040204" pitchFamily="34" charset="0"/>
              <a:ea typeface="Verdana" panose="020B0604030504040204" pitchFamily="34" charset="0"/>
            </a:endParaRPr>
          </a:p>
          <a:p>
            <a:r>
              <a:rPr lang="es-ES" sz="1400" dirty="0">
                <a:latin typeface="Verdana" panose="020B0604030504040204" pitchFamily="34" charset="0"/>
                <a:ea typeface="Verdana" panose="020B0604030504040204" pitchFamily="34" charset="0"/>
              </a:rPr>
              <a:t>Durante su gestión, destaca la masacre a la primera manifestación femenina en el país.</a:t>
            </a:r>
            <a:endParaRPr lang="es-SV" sz="1400" dirty="0">
              <a:latin typeface="Verdana" panose="020B0604030504040204" pitchFamily="34" charset="0"/>
              <a:ea typeface="Verdana" panose="020B0604030504040204" pitchFamily="34" charset="0"/>
            </a:endParaRPr>
          </a:p>
        </p:txBody>
      </p:sp>
      <p:sp>
        <p:nvSpPr>
          <p:cNvPr id="12" name="Flecha: a la derecha con bandas 11">
            <a:extLst>
              <a:ext uri="{FF2B5EF4-FFF2-40B4-BE49-F238E27FC236}">
                <a16:creationId xmlns:a16="http://schemas.microsoft.com/office/drawing/2014/main" id="{323A1FD3-2C4A-4DCF-922A-B124B125AD3C}"/>
              </a:ext>
            </a:extLst>
          </p:cNvPr>
          <p:cNvSpPr/>
          <p:nvPr/>
        </p:nvSpPr>
        <p:spPr>
          <a:xfrm>
            <a:off x="5241234" y="4837043"/>
            <a:ext cx="1013792" cy="67586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11527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D7B15212-4E46-44CB-9216-4CDC46AE0296}"/>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3" name="Rectángulo 2">
            <a:extLst>
              <a:ext uri="{FF2B5EF4-FFF2-40B4-BE49-F238E27FC236}">
                <a16:creationId xmlns:a16="http://schemas.microsoft.com/office/drawing/2014/main" id="{0785617F-E3B2-49A3-B699-47CA40E40BA4}"/>
              </a:ext>
            </a:extLst>
          </p:cNvPr>
          <p:cNvSpPr/>
          <p:nvPr/>
        </p:nvSpPr>
        <p:spPr>
          <a:xfrm>
            <a:off x="1378226" y="590589"/>
            <a:ext cx="4717774"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sz="1600" b="0" i="0" dirty="0">
                <a:solidFill>
                  <a:srgbClr val="202122"/>
                </a:solidFill>
                <a:effectLst/>
                <a:latin typeface="Verdana" panose="020B0604030504040204" pitchFamily="34" charset="0"/>
                <a:ea typeface="Verdana" panose="020B0604030504040204" pitchFamily="34" charset="0"/>
              </a:rPr>
              <a:t>Hermano de Carlos Meléndez, ganó las elecciones que lo situaron como presidente del 1 de marzo 1919 al 1 de marzo de 1923, teniendo como vicepresidente a su cuñado, Alfonso Quiñones Molina. Su principal fuente de apoyo electoral fue la Liga Roja, movimiento sindical creado en 1918 para dar legitimidad aparente a los fraudes electorales consecutivos.</a:t>
            </a:r>
            <a:endParaRPr lang="es-SV" sz="1600" dirty="0">
              <a:latin typeface="Verdana" panose="020B0604030504040204" pitchFamily="34" charset="0"/>
              <a:ea typeface="Verdana" panose="020B0604030504040204" pitchFamily="34" charset="0"/>
            </a:endParaRPr>
          </a:p>
        </p:txBody>
      </p:sp>
      <p:sp>
        <p:nvSpPr>
          <p:cNvPr id="4" name="Flecha: a la derecha con bandas 3">
            <a:extLst>
              <a:ext uri="{FF2B5EF4-FFF2-40B4-BE49-F238E27FC236}">
                <a16:creationId xmlns:a16="http://schemas.microsoft.com/office/drawing/2014/main" id="{30394084-9618-4F43-9E0F-5C1108E9C295}"/>
              </a:ext>
            </a:extLst>
          </p:cNvPr>
          <p:cNvSpPr/>
          <p:nvPr/>
        </p:nvSpPr>
        <p:spPr>
          <a:xfrm rot="5400000">
            <a:off x="5290929" y="3114260"/>
            <a:ext cx="1013792" cy="67586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SV"/>
          </a:p>
        </p:txBody>
      </p:sp>
      <p:sp>
        <p:nvSpPr>
          <p:cNvPr id="6" name="Rectángulo 5">
            <a:extLst>
              <a:ext uri="{FF2B5EF4-FFF2-40B4-BE49-F238E27FC236}">
                <a16:creationId xmlns:a16="http://schemas.microsoft.com/office/drawing/2014/main" id="{BC626A57-D42A-4321-B216-8B23EC6BDA84}"/>
              </a:ext>
            </a:extLst>
          </p:cNvPr>
          <p:cNvSpPr/>
          <p:nvPr/>
        </p:nvSpPr>
        <p:spPr>
          <a:xfrm>
            <a:off x="1093303" y="3959086"/>
            <a:ext cx="1008490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sz="1600" dirty="0">
                <a:latin typeface="Verdana" panose="020B0604030504040204" pitchFamily="34" charset="0"/>
                <a:ea typeface="Verdana" panose="020B0604030504040204" pitchFamily="34" charset="0"/>
              </a:rPr>
              <a:t>Pese a no pertenecer a la familia Meléndez-Quiñones, se le considera parte de la dinastía puesto que era el médico particular familiar. Ascendió al poder mediante el apoyo de la familia gobernante el 1 de marzo de 1927 tras haberse desempeñado como ministro de guerra.2​ Sin embargo, ya en el poder, tomó medidas contrarias a los intereses de la familia Meléndez, lo cual orilló a la oligarquía a un fallido golpe de Estado en 1931.8​ Tomó medidas tales como la redistribución de la tierra, la cual fue una de las causas del levantamiento campesino de años más tarde; así como la libertad de prensa; la libertad de asociación; la no persecución a la oposición; y, además, convoca a elecciones libres, las cuales no fueron manipuladas y fueron respetadas.​ Tras acabar su periodo entregó la presidencia a Arturo Araujo, triunfante en las elecciones, el 1 de marzo de 1931, acabando así la dinastía.</a:t>
            </a:r>
            <a:endParaRPr lang="es-SV" sz="1600" dirty="0">
              <a:latin typeface="Verdana" panose="020B0604030504040204" pitchFamily="34" charset="0"/>
              <a:ea typeface="Verdana" panose="020B0604030504040204" pitchFamily="34" charset="0"/>
            </a:endParaRPr>
          </a:p>
        </p:txBody>
      </p:sp>
      <p:pic>
        <p:nvPicPr>
          <p:cNvPr id="8" name="Imagen 7" descr="Foto blanco y negro de un hombre con traje y lentes&#10;&#10;Descripción generada automáticamente">
            <a:extLst>
              <a:ext uri="{FF2B5EF4-FFF2-40B4-BE49-F238E27FC236}">
                <a16:creationId xmlns:a16="http://schemas.microsoft.com/office/drawing/2014/main" id="{1DE3584D-B474-415D-96D0-B7EE6E5B8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106" y="573176"/>
            <a:ext cx="1628775" cy="23431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Flecha: a la derecha con bandas 8">
            <a:extLst>
              <a:ext uri="{FF2B5EF4-FFF2-40B4-BE49-F238E27FC236}">
                <a16:creationId xmlns:a16="http://schemas.microsoft.com/office/drawing/2014/main" id="{7D90F337-8CE7-4F06-B3C0-3FE49158A415}"/>
              </a:ext>
            </a:extLst>
          </p:cNvPr>
          <p:cNvSpPr/>
          <p:nvPr/>
        </p:nvSpPr>
        <p:spPr>
          <a:xfrm rot="16200000">
            <a:off x="8610598" y="3114260"/>
            <a:ext cx="1013792" cy="67586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63488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558EA6A6-6ED0-4AF4-BCF3-01A03C2B12DA}"/>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4" name="Rectángulo 3">
            <a:extLst>
              <a:ext uri="{FF2B5EF4-FFF2-40B4-BE49-F238E27FC236}">
                <a16:creationId xmlns:a16="http://schemas.microsoft.com/office/drawing/2014/main" id="{80FB96A5-EB1A-43BF-8918-59BF89FFB028}"/>
              </a:ext>
            </a:extLst>
          </p:cNvPr>
          <p:cNvSpPr/>
          <p:nvPr/>
        </p:nvSpPr>
        <p:spPr>
          <a:xfrm>
            <a:off x="861391" y="3679642"/>
            <a:ext cx="7142922" cy="304698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ES" sz="1600" dirty="0">
                <a:latin typeface="Verdana" panose="020B0604030504040204" pitchFamily="34" charset="0"/>
                <a:ea typeface="Verdana" panose="020B0604030504040204" pitchFamily="34" charset="0"/>
              </a:rPr>
              <a:t>El partido Pro Patria lo postuló a la vicepresidencia en 1931 y nueve meses después, participó en el golpe de Estado contra el presidente Arturo Araujo tras el que se autonombró presidente. Llega al poder como Presidente de El Salvador el 2 de diciembre de 1931 y gobernó hasta 1944, prolongó su mandato durante trece años por medio de elecciones. Durante ese tiempo gobernó a su país de un modo personalista y autoritario, favoreciendo los intereses de la oligarquía terrateniente.</a:t>
            </a:r>
          </a:p>
          <a:p>
            <a:endParaRPr lang="es-ES" sz="1600" dirty="0">
              <a:latin typeface="Verdana" panose="020B0604030504040204" pitchFamily="34" charset="0"/>
              <a:ea typeface="Verdana" panose="020B0604030504040204" pitchFamily="34" charset="0"/>
            </a:endParaRPr>
          </a:p>
          <a:p>
            <a:r>
              <a:rPr lang="es-ES" sz="1600" dirty="0">
                <a:latin typeface="Verdana" panose="020B0604030504040204" pitchFamily="34" charset="0"/>
                <a:ea typeface="Verdana" panose="020B0604030504040204" pitchFamily="34" charset="0"/>
              </a:rPr>
              <a:t>Estableció en julio de 1932 el Fondo de Mejoramiento Social, la actividad principal estaba centrada en adquirir viviendas y facilitar créditos blandos a los campesinos para comprarlas.</a:t>
            </a:r>
            <a:endParaRPr lang="es-SV" sz="1600" dirty="0">
              <a:latin typeface="Verdana" panose="020B0604030504040204" pitchFamily="34" charset="0"/>
              <a:ea typeface="Verdana" panose="020B0604030504040204" pitchFamily="34" charset="0"/>
            </a:endParaRPr>
          </a:p>
        </p:txBody>
      </p:sp>
      <p:sp>
        <p:nvSpPr>
          <p:cNvPr id="6" name="Rectángulo 5">
            <a:extLst>
              <a:ext uri="{FF2B5EF4-FFF2-40B4-BE49-F238E27FC236}">
                <a16:creationId xmlns:a16="http://schemas.microsoft.com/office/drawing/2014/main" id="{6BA258F1-F872-49CA-9905-172D9DDEC02C}"/>
              </a:ext>
            </a:extLst>
          </p:cNvPr>
          <p:cNvSpPr/>
          <p:nvPr/>
        </p:nvSpPr>
        <p:spPr>
          <a:xfrm>
            <a:off x="0" y="131370"/>
            <a:ext cx="6096000" cy="83099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s-ES" sz="1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Maximiliano Hernández Martínez. Militar, político y presidente de El Salvador. Sus políticas estuvieron apegadas a sus creencias teosóficas.</a:t>
            </a:r>
            <a:endParaRPr lang="es-SV" sz="1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pic>
        <p:nvPicPr>
          <p:cNvPr id="8" name="Imagen 7" descr="Foto blanco y negro de un hombre con traje&#10;&#10;Descripción generada automáticamente">
            <a:extLst>
              <a:ext uri="{FF2B5EF4-FFF2-40B4-BE49-F238E27FC236}">
                <a16:creationId xmlns:a16="http://schemas.microsoft.com/office/drawing/2014/main" id="{BF153911-E796-4F70-AAD1-09E8431FA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39829"/>
            <a:ext cx="1795669" cy="19812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Flecha: a la izquierda y arriba 8">
            <a:extLst>
              <a:ext uri="{FF2B5EF4-FFF2-40B4-BE49-F238E27FC236}">
                <a16:creationId xmlns:a16="http://schemas.microsoft.com/office/drawing/2014/main" id="{FE2350BA-86F2-4C85-829F-4E28D4B01C92}"/>
              </a:ext>
            </a:extLst>
          </p:cNvPr>
          <p:cNvSpPr/>
          <p:nvPr/>
        </p:nvSpPr>
        <p:spPr>
          <a:xfrm rot="16200000">
            <a:off x="2814432" y="1874675"/>
            <a:ext cx="1537252" cy="1070113"/>
          </a:xfrm>
          <a:prstGeom prst="lef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222162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1E637174-E5FE-4622-8ECD-E495563E18D4}"/>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4" name="Rectángulo 3">
            <a:extLst>
              <a:ext uri="{FF2B5EF4-FFF2-40B4-BE49-F238E27FC236}">
                <a16:creationId xmlns:a16="http://schemas.microsoft.com/office/drawing/2014/main" id="{B0A4BC9A-D2E9-4E17-A08F-3079393D3968}"/>
              </a:ext>
            </a:extLst>
          </p:cNvPr>
          <p:cNvSpPr/>
          <p:nvPr/>
        </p:nvSpPr>
        <p:spPr>
          <a:xfrm>
            <a:off x="1219199" y="3796750"/>
            <a:ext cx="9342783" cy="280076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s-ES" sz="1600" dirty="0">
                <a:latin typeface="Verdana" panose="020B0604030504040204" pitchFamily="34" charset="0"/>
                <a:ea typeface="Verdana" panose="020B0604030504040204" pitchFamily="34" charset="0"/>
              </a:rPr>
              <a:t>El 21 de enero los periódicos anunciaban que el gobierno había abortado un complot comunista en la capital y declarado estado de sitio en seis departamentos. Cerca de la medianoche, entre el 22 y el 23 de enero, las fuerzas rebeldes atacaron comunidades en el oeste del país: Tacuba, Ahuachapán, Juayúa/Salcoatitán/Nahuizalco, Izalco, Sonsonate/</a:t>
            </a:r>
            <a:r>
              <a:rPr lang="es-ES" sz="1600" dirty="0" err="1">
                <a:latin typeface="Verdana" panose="020B0604030504040204" pitchFamily="34" charset="0"/>
                <a:ea typeface="Verdana" panose="020B0604030504040204" pitchFamily="34" charset="0"/>
              </a:rPr>
              <a:t>Sonzacate</a:t>
            </a:r>
            <a:r>
              <a:rPr lang="es-ES" sz="1600" dirty="0">
                <a:latin typeface="Verdana" panose="020B0604030504040204" pitchFamily="34" charset="0"/>
                <a:ea typeface="Verdana" panose="020B0604030504040204" pitchFamily="34" charset="0"/>
              </a:rPr>
              <a:t>, y Colón. Atacaron primero sitios estratégicos y las principales edificaciones que representaban el poder del estado: cuarteles de policía, oficinas de telégrafos, oficinas municipales. También asaltaron casas de terratenientes y saquearon comercios locales. Los rebeldes descargaron su ira contra miembros de los grupos de poder: alcaldes, cafetaleros, comerciantes, y comandantes militares. Decenas de personas murieron víctimas de los asaltos. Las estimaciones más altas en cuanto al número de muertos llegan al centenar.</a:t>
            </a:r>
            <a:endParaRPr lang="es-SV" sz="1600" dirty="0">
              <a:latin typeface="Verdana" panose="020B0604030504040204" pitchFamily="34" charset="0"/>
              <a:ea typeface="Verdana" panose="020B0604030504040204" pitchFamily="34" charset="0"/>
            </a:endParaRPr>
          </a:p>
        </p:txBody>
      </p:sp>
      <p:sp>
        <p:nvSpPr>
          <p:cNvPr id="5" name="CuadroTexto 4">
            <a:extLst>
              <a:ext uri="{FF2B5EF4-FFF2-40B4-BE49-F238E27FC236}">
                <a16:creationId xmlns:a16="http://schemas.microsoft.com/office/drawing/2014/main" id="{E511A07D-2AE7-4F79-BB16-56FF945E480B}"/>
              </a:ext>
            </a:extLst>
          </p:cNvPr>
          <p:cNvSpPr txBox="1"/>
          <p:nvPr/>
        </p:nvSpPr>
        <p:spPr>
          <a:xfrm>
            <a:off x="185530" y="198927"/>
            <a:ext cx="314076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US" dirty="0">
                <a:solidFill>
                  <a:schemeClr val="tx1"/>
                </a:solidFill>
              </a:rPr>
              <a:t>Levantamiento campesino 1932</a:t>
            </a:r>
            <a:endParaRPr lang="es-SV" dirty="0">
              <a:solidFill>
                <a:schemeClr val="tx1"/>
              </a:solidFill>
            </a:endParaRPr>
          </a:p>
        </p:txBody>
      </p:sp>
      <p:pic>
        <p:nvPicPr>
          <p:cNvPr id="7" name="Imagen 6" descr="Imagen que contiene persona, exterior, grupo, foto&#10;&#10;Descripción generada automáticamente">
            <a:extLst>
              <a:ext uri="{FF2B5EF4-FFF2-40B4-BE49-F238E27FC236}">
                <a16:creationId xmlns:a16="http://schemas.microsoft.com/office/drawing/2014/main" id="{FC202590-A3AD-48F5-A277-86039F0D9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869535"/>
            <a:ext cx="3233531" cy="20293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2802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izquierda y derecha 1">
            <a:extLst>
              <a:ext uri="{FF2B5EF4-FFF2-40B4-BE49-F238E27FC236}">
                <a16:creationId xmlns:a16="http://schemas.microsoft.com/office/drawing/2014/main" id="{1DC9C3A8-6C46-4B2B-B127-A3722AAFFBF5}"/>
              </a:ext>
            </a:extLst>
          </p:cNvPr>
          <p:cNvSpPr/>
          <p:nvPr/>
        </p:nvSpPr>
        <p:spPr>
          <a:xfrm>
            <a:off x="185530" y="2898913"/>
            <a:ext cx="11900453" cy="1060173"/>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SV" dirty="0"/>
          </a:p>
        </p:txBody>
      </p:sp>
      <p:sp>
        <p:nvSpPr>
          <p:cNvPr id="4" name="Rectángulo 3">
            <a:extLst>
              <a:ext uri="{FF2B5EF4-FFF2-40B4-BE49-F238E27FC236}">
                <a16:creationId xmlns:a16="http://schemas.microsoft.com/office/drawing/2014/main" id="{BC860F61-1CE0-421F-8347-F3BD98F1EE2D}"/>
              </a:ext>
            </a:extLst>
          </p:cNvPr>
          <p:cNvSpPr/>
          <p:nvPr/>
        </p:nvSpPr>
        <p:spPr>
          <a:xfrm>
            <a:off x="0" y="0"/>
            <a:ext cx="6096000" cy="92333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r>
              <a:rPr lang="es-ES" dirty="0"/>
              <a:t>Salvador Castañeda Castro. Militar y político salvadoreño. Fue presidente de la República de El Salvador a partir del 1 de marzo de 1945 al 14 de diciembre de 1948.</a:t>
            </a:r>
            <a:endParaRPr lang="es-SV" dirty="0"/>
          </a:p>
        </p:txBody>
      </p:sp>
      <p:sp>
        <p:nvSpPr>
          <p:cNvPr id="6" name="Rectángulo 5">
            <a:extLst>
              <a:ext uri="{FF2B5EF4-FFF2-40B4-BE49-F238E27FC236}">
                <a16:creationId xmlns:a16="http://schemas.microsoft.com/office/drawing/2014/main" id="{1C9FCF18-8965-45D3-8748-2D6A38358131}"/>
              </a:ext>
            </a:extLst>
          </p:cNvPr>
          <p:cNvSpPr/>
          <p:nvPr/>
        </p:nvSpPr>
        <p:spPr>
          <a:xfrm>
            <a:off x="185530" y="3959086"/>
            <a:ext cx="6096000" cy="2831544"/>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s-ES" sz="1600" dirty="0">
                <a:latin typeface="Verdana" panose="020B0604030504040204" pitchFamily="34" charset="0"/>
                <a:ea typeface="Verdana" panose="020B0604030504040204" pitchFamily="34" charset="0"/>
              </a:rPr>
              <a:t>En el transcurso de su mandato promovió el turismo en El Salvador, creando la Comisión Nacional de Turismo. Transformó la administración pública y puso a las notarías bajo la dirección de la Corte Suprema.</a:t>
            </a:r>
          </a:p>
          <a:p>
            <a:endParaRPr lang="es-ES" sz="1600" dirty="0">
              <a:latin typeface="Verdana" panose="020B0604030504040204" pitchFamily="34" charset="0"/>
              <a:ea typeface="Verdana" panose="020B0604030504040204" pitchFamily="34" charset="0"/>
            </a:endParaRPr>
          </a:p>
          <a:p>
            <a:r>
              <a:rPr lang="es-ES" sz="1600" dirty="0">
                <a:latin typeface="Verdana" panose="020B0604030504040204" pitchFamily="34" charset="0"/>
                <a:ea typeface="Verdana" panose="020B0604030504040204" pitchFamily="34" charset="0"/>
              </a:rPr>
              <a:t>El 3 de octubre de 1945, el presidente General Castañeda Castro, emitió el Decreto Ejecutivo de Creación de la Comisión Ejecutiva Hidroeléctrica del Río Lempa (CEL), que fue anunciado en el Diario Oficial No. 139 del 8 de octubre del mismo año. El primer paso para la electrificación de El Salvador</a:t>
            </a:r>
            <a:r>
              <a:rPr lang="es-ES" dirty="0"/>
              <a:t>.</a:t>
            </a:r>
            <a:endParaRPr lang="es-SV" dirty="0"/>
          </a:p>
        </p:txBody>
      </p:sp>
      <p:pic>
        <p:nvPicPr>
          <p:cNvPr id="8" name="Imagen 7" descr="Imagen en blanco y negro de una persona&#10;&#10;Descripción generada automáticamente">
            <a:extLst>
              <a:ext uri="{FF2B5EF4-FFF2-40B4-BE49-F238E27FC236}">
                <a16:creationId xmlns:a16="http://schemas.microsoft.com/office/drawing/2014/main" id="{415C87B3-13AF-4B44-9F55-1CC62818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45" y="1153028"/>
            <a:ext cx="1739767" cy="19081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Rectángulo 9">
            <a:extLst>
              <a:ext uri="{FF2B5EF4-FFF2-40B4-BE49-F238E27FC236}">
                <a16:creationId xmlns:a16="http://schemas.microsoft.com/office/drawing/2014/main" id="{76875587-CD9A-419B-8CBF-2A76757E6F85}"/>
              </a:ext>
            </a:extLst>
          </p:cNvPr>
          <p:cNvSpPr/>
          <p:nvPr/>
        </p:nvSpPr>
        <p:spPr>
          <a:xfrm>
            <a:off x="5459896" y="1229930"/>
            <a:ext cx="6096000" cy="156966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s-ES" sz="1600" dirty="0">
                <a:latin typeface="Verdana" panose="020B0604030504040204" pitchFamily="34" charset="0"/>
                <a:ea typeface="Verdana" panose="020B0604030504040204" pitchFamily="34" charset="0"/>
              </a:rPr>
              <a:t>Hasta que los gobiernos del PRUD partido</a:t>
            </a:r>
          </a:p>
          <a:p>
            <a:r>
              <a:rPr lang="es-ES" sz="1600" dirty="0">
                <a:latin typeface="Verdana" panose="020B0604030504040204" pitchFamily="34" charset="0"/>
                <a:ea typeface="Verdana" panose="020B0604030504040204" pitchFamily="34" charset="0"/>
              </a:rPr>
              <a:t>revolucionario de unificación demócrata</a:t>
            </a:r>
          </a:p>
          <a:p>
            <a:r>
              <a:rPr lang="es-ES" sz="1600" dirty="0">
                <a:latin typeface="Verdana" panose="020B0604030504040204" pitchFamily="34" charset="0"/>
                <a:ea typeface="Verdana" panose="020B0604030504040204" pitchFamily="34" charset="0"/>
              </a:rPr>
              <a:t>postuló a Oscar Osorio ganando así las</a:t>
            </a:r>
          </a:p>
          <a:p>
            <a:r>
              <a:rPr lang="es-ES" sz="1600" dirty="0">
                <a:latin typeface="Verdana" panose="020B0604030504040204" pitchFamily="34" charset="0"/>
                <a:ea typeface="Verdana" panose="020B0604030504040204" pitchFamily="34" charset="0"/>
              </a:rPr>
              <a:t>elecciones de 1950 quien desarrollo el seguro</a:t>
            </a:r>
          </a:p>
          <a:p>
            <a:r>
              <a:rPr lang="es-ES" sz="1600" dirty="0">
                <a:latin typeface="Verdana" panose="020B0604030504040204" pitchFamily="34" charset="0"/>
                <a:ea typeface="Verdana" panose="020B0604030504040204" pitchFamily="34" charset="0"/>
              </a:rPr>
              <a:t>social , electrificación nacional con la presa 5 de</a:t>
            </a:r>
          </a:p>
          <a:p>
            <a:r>
              <a:rPr lang="es-ES" sz="1600" dirty="0">
                <a:latin typeface="Verdana" panose="020B0604030504040204" pitchFamily="34" charset="0"/>
                <a:ea typeface="Verdana" panose="020B0604030504040204" pitchFamily="34" charset="0"/>
              </a:rPr>
              <a:t>noviembre e hizo aportes en la educación.</a:t>
            </a:r>
            <a:endParaRPr lang="es-SV"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87743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1714</Words>
  <Application>Microsoft Office PowerPoint</Application>
  <PresentationFormat>Panorámica</PresentationFormat>
  <Paragraphs>74</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Verdana</vt:lpstr>
      <vt:lpstr>Tema de Office</vt:lpstr>
      <vt:lpstr>Transición democrática en El Salvador </vt:lpstr>
      <vt:lpstr>¿Qué es la transición democrática?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Transición democrática en El Salvador</dc:title>
  <dc:creator>Cuellar Melendez, Diego Roberto</dc:creator>
  <cp:lastModifiedBy>Cuellar Melendez, Diego Roberto</cp:lastModifiedBy>
  <cp:revision>13</cp:revision>
  <dcterms:created xsi:type="dcterms:W3CDTF">2020-06-10T17:40:30Z</dcterms:created>
  <dcterms:modified xsi:type="dcterms:W3CDTF">2020-06-10T19:55:40Z</dcterms:modified>
</cp:coreProperties>
</file>