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C5661-73FA-4C1A-B3E0-CD40BD74A216}" type="datetimeFigureOut">
              <a:rPr lang="es-SV" smtClean="0"/>
              <a:t>21/6/2020</a:t>
            </a:fld>
            <a:endParaRPr lang="es-SV"/>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13A78-CB55-41BA-AD32-31D42C56527A}" type="slidenum">
              <a:rPr lang="es-SV" smtClean="0"/>
              <a:t>‹Nº›</a:t>
            </a:fld>
            <a:endParaRPr lang="es-SV"/>
          </a:p>
        </p:txBody>
      </p:sp>
    </p:spTree>
    <p:extLst>
      <p:ext uri="{BB962C8B-B14F-4D97-AF65-F5344CB8AC3E}">
        <p14:creationId xmlns:p14="http://schemas.microsoft.com/office/powerpoint/2010/main" val="382138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mayo de 1990 nace windows3.0, </a:t>
            </a:r>
            <a:r>
              <a:rPr lang="es-ES" dirty="0" err="1"/>
              <a:t>existia</a:t>
            </a:r>
            <a:r>
              <a:rPr lang="es-ES" dirty="0"/>
              <a:t> el soporte de red.</a:t>
            </a:r>
            <a:endParaRPr lang="es-SV" dirty="0"/>
          </a:p>
        </p:txBody>
      </p:sp>
      <p:sp>
        <p:nvSpPr>
          <p:cNvPr id="4" name="Marcador de número de diapositiva 3"/>
          <p:cNvSpPr>
            <a:spLocks noGrp="1"/>
          </p:cNvSpPr>
          <p:nvPr>
            <p:ph type="sldNum" sz="quarter" idx="5"/>
          </p:nvPr>
        </p:nvSpPr>
        <p:spPr/>
        <p:txBody>
          <a:bodyPr/>
          <a:lstStyle/>
          <a:p>
            <a:fld id="{BBE13A78-CB55-41BA-AD32-31D42C56527A}" type="slidenum">
              <a:rPr lang="es-SV" smtClean="0"/>
              <a:t>5</a:t>
            </a:fld>
            <a:endParaRPr lang="es-SV"/>
          </a:p>
        </p:txBody>
      </p:sp>
    </p:spTree>
    <p:extLst>
      <p:ext uri="{BB962C8B-B14F-4D97-AF65-F5344CB8AC3E}">
        <p14:creationId xmlns:p14="http://schemas.microsoft.com/office/powerpoint/2010/main" val="23801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25 de octubre 2001</a:t>
            </a:r>
            <a:endParaRPr lang="es-SV" dirty="0"/>
          </a:p>
        </p:txBody>
      </p:sp>
      <p:sp>
        <p:nvSpPr>
          <p:cNvPr id="4" name="Marcador de número de diapositiva 3"/>
          <p:cNvSpPr>
            <a:spLocks noGrp="1"/>
          </p:cNvSpPr>
          <p:nvPr>
            <p:ph type="sldNum" sz="quarter" idx="5"/>
          </p:nvPr>
        </p:nvSpPr>
        <p:spPr/>
        <p:txBody>
          <a:bodyPr/>
          <a:lstStyle/>
          <a:p>
            <a:fld id="{BBE13A78-CB55-41BA-AD32-31D42C56527A}" type="slidenum">
              <a:rPr lang="es-SV" smtClean="0"/>
              <a:t>11</a:t>
            </a:fld>
            <a:endParaRPr lang="es-SV"/>
          </a:p>
        </p:txBody>
      </p:sp>
    </p:spTree>
    <p:extLst>
      <p:ext uri="{BB962C8B-B14F-4D97-AF65-F5344CB8AC3E}">
        <p14:creationId xmlns:p14="http://schemas.microsoft.com/office/powerpoint/2010/main" val="326472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5"/>
          </p:nvPr>
        </p:nvSpPr>
        <p:spPr/>
        <p:txBody>
          <a:bodyPr/>
          <a:lstStyle/>
          <a:p>
            <a:fld id="{BBE13A78-CB55-41BA-AD32-31D42C56527A}" type="slidenum">
              <a:rPr lang="es-SV" smtClean="0"/>
              <a:t>12</a:t>
            </a:fld>
            <a:endParaRPr lang="es-SV"/>
          </a:p>
        </p:txBody>
      </p:sp>
    </p:spTree>
    <p:extLst>
      <p:ext uri="{BB962C8B-B14F-4D97-AF65-F5344CB8AC3E}">
        <p14:creationId xmlns:p14="http://schemas.microsoft.com/office/powerpoint/2010/main" val="296153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20 de julio 2009</a:t>
            </a:r>
            <a:endParaRPr lang="es-SV" dirty="0"/>
          </a:p>
        </p:txBody>
      </p:sp>
      <p:sp>
        <p:nvSpPr>
          <p:cNvPr id="4" name="Marcador de número de diapositiva 3"/>
          <p:cNvSpPr>
            <a:spLocks noGrp="1"/>
          </p:cNvSpPr>
          <p:nvPr>
            <p:ph type="sldNum" sz="quarter" idx="5"/>
          </p:nvPr>
        </p:nvSpPr>
        <p:spPr/>
        <p:txBody>
          <a:bodyPr/>
          <a:lstStyle/>
          <a:p>
            <a:fld id="{BBE13A78-CB55-41BA-AD32-31D42C56527A}" type="slidenum">
              <a:rPr lang="es-SV" smtClean="0"/>
              <a:t>13</a:t>
            </a:fld>
            <a:endParaRPr lang="es-SV"/>
          </a:p>
        </p:txBody>
      </p:sp>
    </p:spTree>
    <p:extLst>
      <p:ext uri="{BB962C8B-B14F-4D97-AF65-F5344CB8AC3E}">
        <p14:creationId xmlns:p14="http://schemas.microsoft.com/office/powerpoint/2010/main" val="246000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SV"/>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SV"/>
          </a:p>
        </p:txBody>
      </p:sp>
      <p:sp>
        <p:nvSpPr>
          <p:cNvPr id="4" name="3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SV"/>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3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SV"/>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3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SV"/>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3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SV"/>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SV"/>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4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SV"/>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7" name="6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8" name="7 Marcador de pie de página"/>
          <p:cNvSpPr>
            <a:spLocks noGrp="1"/>
          </p:cNvSpPr>
          <p:nvPr>
            <p:ph type="ftr" sz="quarter" idx="11"/>
          </p:nvPr>
        </p:nvSpPr>
        <p:spPr/>
        <p:txBody>
          <a:bodyPr/>
          <a:lstStyle/>
          <a:p>
            <a:endParaRPr lang="es-SV"/>
          </a:p>
        </p:txBody>
      </p:sp>
      <p:sp>
        <p:nvSpPr>
          <p:cNvPr id="9" name="8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SV"/>
          </a:p>
        </p:txBody>
      </p:sp>
      <p:sp>
        <p:nvSpPr>
          <p:cNvPr id="3" name="2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4" name="3 Marcador de pie de página"/>
          <p:cNvSpPr>
            <a:spLocks noGrp="1"/>
          </p:cNvSpPr>
          <p:nvPr>
            <p:ph type="ftr" sz="quarter" idx="11"/>
          </p:nvPr>
        </p:nvSpPr>
        <p:spPr/>
        <p:txBody>
          <a:bodyPr/>
          <a:lstStyle/>
          <a:p>
            <a:endParaRPr lang="es-SV"/>
          </a:p>
        </p:txBody>
      </p:sp>
      <p:sp>
        <p:nvSpPr>
          <p:cNvPr id="5" name="4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3" name="2 Marcador de pie de página"/>
          <p:cNvSpPr>
            <a:spLocks noGrp="1"/>
          </p:cNvSpPr>
          <p:nvPr>
            <p:ph type="ftr" sz="quarter" idx="11"/>
          </p:nvPr>
        </p:nvSpPr>
        <p:spPr/>
        <p:txBody>
          <a:bodyPr/>
          <a:lstStyle/>
          <a:p>
            <a:endParaRPr lang="es-SV"/>
          </a:p>
        </p:txBody>
      </p:sp>
      <p:sp>
        <p:nvSpPr>
          <p:cNvPr id="4" name="3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SV"/>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SV"/>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A32AFFE-91D5-4F33-B623-DE2633555EFF}" type="datetimeFigureOut">
              <a:rPr lang="es-SV" smtClean="0"/>
              <a:pPr/>
              <a:t>21/6/2020</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06C79662-538C-43FC-8CE4-410D9788199D}" type="slidenum">
              <a:rPr lang="es-SV" smtClean="0"/>
              <a:pPr/>
              <a:t>‹Nº›</a:t>
            </a:fld>
            <a:endParaRPr lang="es-SV"/>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2AFFE-91D5-4F33-B623-DE2633555EFF}" type="datetimeFigureOut">
              <a:rPr lang="es-SV" smtClean="0"/>
              <a:pPr/>
              <a:t>21/6/2020</a:t>
            </a:fld>
            <a:endParaRPr lang="es-SV"/>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79662-538C-43FC-8CE4-410D9788199D}" type="slidenum">
              <a:rPr lang="es-SV" smtClean="0"/>
              <a:pPr/>
              <a:t>‹Nº›</a:t>
            </a:fld>
            <a:endParaRPr lang="es-SV"/>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457200" y="274638"/>
            <a:ext cx="8229600" cy="654032"/>
          </a:xfrm>
        </p:spPr>
        <p:txBody>
          <a:bodyPr>
            <a:normAutofit/>
          </a:bodyPr>
          <a:lstStyle/>
          <a:p>
            <a:pPr algn="r"/>
            <a:r>
              <a:rPr lang="es-SV" sz="2000" dirty="0" err="1"/>
              <a:t>Thursday</a:t>
            </a:r>
            <a:r>
              <a:rPr lang="es-SV" sz="2000" dirty="0"/>
              <a:t>, </a:t>
            </a:r>
            <a:r>
              <a:rPr lang="es-SV" sz="2000"/>
              <a:t>June 11th</a:t>
            </a:r>
            <a:r>
              <a:rPr lang="es-SV" sz="2000" dirty="0"/>
              <a:t>, 2020</a:t>
            </a:r>
          </a:p>
        </p:txBody>
      </p:sp>
      <p:sp>
        <p:nvSpPr>
          <p:cNvPr id="11" name="10 Marcador de contenido"/>
          <p:cNvSpPr>
            <a:spLocks noGrp="1"/>
          </p:cNvSpPr>
          <p:nvPr>
            <p:ph idx="1"/>
          </p:nvPr>
        </p:nvSpPr>
        <p:spPr>
          <a:xfrm>
            <a:off x="457200" y="2071678"/>
            <a:ext cx="8229600" cy="4054485"/>
          </a:xfrm>
        </p:spPr>
        <p:txBody>
          <a:bodyPr/>
          <a:lstStyle/>
          <a:p>
            <a:r>
              <a:rPr lang="es-SV" dirty="0" err="1"/>
              <a:t>Topic</a:t>
            </a:r>
            <a:r>
              <a:rPr lang="es-SV" dirty="0"/>
              <a:t>: </a:t>
            </a:r>
            <a:r>
              <a:rPr lang="es-SV" b="1" u="sng" dirty="0"/>
              <a:t>Windows OS </a:t>
            </a:r>
          </a:p>
          <a:p>
            <a:pPr>
              <a:buNone/>
            </a:pPr>
            <a:endParaRPr lang="es-SV" sz="2400" dirty="0"/>
          </a:p>
          <a:p>
            <a:pPr>
              <a:buNone/>
            </a:pPr>
            <a:endParaRPr lang="es-SV" sz="2400" b="1" dirty="0"/>
          </a:p>
          <a:p>
            <a:pPr>
              <a:buNone/>
            </a:pPr>
            <a:r>
              <a:rPr lang="es-SV" sz="2400" b="1" dirty="0" err="1"/>
              <a:t>Objectives</a:t>
            </a:r>
            <a:r>
              <a:rPr lang="es-SV" sz="2400" b="1" dirty="0"/>
              <a:t>: </a:t>
            </a:r>
          </a:p>
          <a:p>
            <a:r>
              <a:rPr lang="es-SV" sz="2400" dirty="0" err="1"/>
              <a:t>To</a:t>
            </a:r>
            <a:r>
              <a:rPr lang="es-SV" sz="2400" dirty="0"/>
              <a:t> </a:t>
            </a:r>
            <a:r>
              <a:rPr lang="es-SV" sz="2400" dirty="0" err="1"/>
              <a:t>Identify</a:t>
            </a:r>
            <a:r>
              <a:rPr lang="es-SV" sz="2400" dirty="0"/>
              <a:t> </a:t>
            </a:r>
            <a:r>
              <a:rPr lang="es-SV" sz="2400" dirty="0" err="1"/>
              <a:t>important</a:t>
            </a:r>
            <a:r>
              <a:rPr lang="es-SV" sz="2400" dirty="0"/>
              <a:t> </a:t>
            </a:r>
            <a:r>
              <a:rPr lang="es-SV" sz="2400" dirty="0" err="1"/>
              <a:t>information</a:t>
            </a:r>
            <a:r>
              <a:rPr lang="es-SV" sz="2400" dirty="0"/>
              <a:t> </a:t>
            </a:r>
            <a:r>
              <a:rPr lang="es-SV" sz="2400" dirty="0" err="1"/>
              <a:t>about</a:t>
            </a:r>
            <a:r>
              <a:rPr lang="es-SV" sz="2400" dirty="0"/>
              <a:t> </a:t>
            </a:r>
            <a:r>
              <a:rPr lang="es-SV" sz="2400" dirty="0" err="1"/>
              <a:t>the</a:t>
            </a:r>
            <a:r>
              <a:rPr lang="es-SV" sz="2400" dirty="0"/>
              <a:t> </a:t>
            </a:r>
            <a:r>
              <a:rPr lang="es-SV" sz="2400" dirty="0" err="1"/>
              <a:t>evolution</a:t>
            </a:r>
            <a:r>
              <a:rPr lang="es-SV" sz="2400" dirty="0"/>
              <a:t> </a:t>
            </a:r>
            <a:r>
              <a:rPr lang="es-SV" sz="2400" dirty="0" err="1"/>
              <a:t>that</a:t>
            </a:r>
            <a:r>
              <a:rPr lang="es-SV" sz="2400" dirty="0"/>
              <a:t> Windows OS has </a:t>
            </a:r>
            <a:r>
              <a:rPr lang="es-SV" sz="2400" dirty="0" err="1"/>
              <a:t>had</a:t>
            </a:r>
            <a:r>
              <a:rPr lang="es-SV" sz="2400" dirty="0"/>
              <a:t> </a:t>
            </a:r>
            <a:r>
              <a:rPr lang="es-SV" sz="2400" dirty="0" err="1"/>
              <a:t>throughout</a:t>
            </a:r>
            <a:r>
              <a:rPr lang="es-SV" sz="2400" dirty="0"/>
              <a:t> </a:t>
            </a:r>
            <a:r>
              <a:rPr lang="es-SV" sz="2400" dirty="0" err="1"/>
              <a:t>the</a:t>
            </a:r>
            <a:r>
              <a:rPr lang="es-SV" sz="2400" dirty="0"/>
              <a:t> </a:t>
            </a:r>
            <a:r>
              <a:rPr lang="es-SV" sz="2400" dirty="0" err="1"/>
              <a:t>years</a:t>
            </a:r>
            <a:r>
              <a:rPr lang="es-SV" sz="2400" dirty="0"/>
              <a:t>. </a:t>
            </a:r>
          </a:p>
          <a:p>
            <a:r>
              <a:rPr lang="es-SV" sz="2400" dirty="0" err="1"/>
              <a:t>To</a:t>
            </a:r>
            <a:r>
              <a:rPr lang="es-SV" sz="2400" dirty="0"/>
              <a:t> </a:t>
            </a:r>
            <a:r>
              <a:rPr lang="es-SV" sz="2400" dirty="0" err="1"/>
              <a:t>know</a:t>
            </a:r>
            <a:r>
              <a:rPr lang="es-SV" sz="2400" dirty="0"/>
              <a:t> </a:t>
            </a:r>
            <a:r>
              <a:rPr lang="es-SV" sz="2400" dirty="0" err="1"/>
              <a:t>about</a:t>
            </a:r>
            <a:r>
              <a:rPr lang="es-SV" sz="2400" dirty="0"/>
              <a:t> </a:t>
            </a:r>
            <a:r>
              <a:rPr lang="es-SV" sz="2400" dirty="0" err="1"/>
              <a:t>characteristics</a:t>
            </a:r>
            <a:r>
              <a:rPr lang="es-SV" sz="2400" dirty="0"/>
              <a:t> </a:t>
            </a:r>
            <a:r>
              <a:rPr lang="es-SV" sz="2400" dirty="0" err="1"/>
              <a:t>each</a:t>
            </a:r>
            <a:r>
              <a:rPr lang="es-SV" sz="2400" dirty="0"/>
              <a:t> Windows OS </a:t>
            </a:r>
            <a:r>
              <a:rPr lang="es-SV" sz="2400" dirty="0" err="1"/>
              <a:t>have</a:t>
            </a:r>
            <a:r>
              <a:rPr lang="es-SV" sz="2400" dirty="0"/>
              <a:t>.</a:t>
            </a:r>
          </a:p>
          <a:p>
            <a:endParaRPr lang="es-SV"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a:bodyPr>
          <a:lstStyle/>
          <a:p>
            <a:pPr algn="ctr"/>
            <a:r>
              <a:rPr lang="es-SV" sz="2800" dirty="0"/>
              <a:t>Windows ME </a:t>
            </a:r>
          </a:p>
        </p:txBody>
      </p:sp>
      <p:sp>
        <p:nvSpPr>
          <p:cNvPr id="7" name="6 Marcador de texto"/>
          <p:cNvSpPr>
            <a:spLocks noGrp="1"/>
          </p:cNvSpPr>
          <p:nvPr>
            <p:ph type="body" sz="half" idx="2"/>
          </p:nvPr>
        </p:nvSpPr>
        <p:spPr/>
        <p:txBody>
          <a:bodyPr/>
          <a:lstStyle/>
          <a:p>
            <a:pPr algn="just" fontAlgn="base"/>
            <a:r>
              <a:rPr lang="en-US" dirty="0"/>
              <a:t>Considered a low point in the Windows series by many – at least, until they saw Windows Vista – Windows Millennium Edition was the last Windows to be based on MS-DOS, and the last in the Windows 9x line.</a:t>
            </a:r>
          </a:p>
          <a:p>
            <a:pPr algn="just" fontAlgn="base"/>
            <a:r>
              <a:rPr lang="en-US" dirty="0"/>
              <a:t>Released in September 2000, it was the consumer-aimed operating system twined with Windows 2000 aimed at the enterprise market. It introduced some important concepts to consumers, including more automated system recovery tools.</a:t>
            </a:r>
          </a:p>
          <a:p>
            <a:pPr algn="just" fontAlgn="base"/>
            <a:r>
              <a:rPr lang="en-US" dirty="0"/>
              <a:t>IE 5.5, Windows Media Player 7 and Windows Movie Maker all made their appearance for the first time.</a:t>
            </a:r>
          </a:p>
        </p:txBody>
      </p:sp>
      <p:pic>
        <p:nvPicPr>
          <p:cNvPr id="8194" name="Picture 2" descr="C:\Users\PC\Desktop\imagenes de windows\windows ME.png"/>
          <p:cNvPicPr>
            <a:picLocks noGrp="1" noChangeAspect="1" noChangeArrowheads="1"/>
          </p:cNvPicPr>
          <p:nvPr>
            <p:ph idx="1"/>
          </p:nvPr>
        </p:nvPicPr>
        <p:blipFill>
          <a:blip r:embed="rId2"/>
          <a:srcRect/>
          <a:stretch>
            <a:fillRect/>
          </a:stretch>
        </p:blipFill>
        <p:spPr bwMode="auto">
          <a:xfrm>
            <a:off x="4011612" y="1904206"/>
            <a:ext cx="4238625" cy="2590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XP </a:t>
            </a:r>
          </a:p>
        </p:txBody>
      </p:sp>
      <p:sp>
        <p:nvSpPr>
          <p:cNvPr id="4" name="3 Marcador de texto"/>
          <p:cNvSpPr>
            <a:spLocks noGrp="1"/>
          </p:cNvSpPr>
          <p:nvPr>
            <p:ph type="body" sz="half" idx="2"/>
          </p:nvPr>
        </p:nvSpPr>
        <p:spPr/>
        <p:txBody>
          <a:bodyPr/>
          <a:lstStyle/>
          <a:p>
            <a:pPr algn="just"/>
            <a:r>
              <a:rPr lang="en-US" dirty="0"/>
              <a:t>Arguably one of the best Windows versions, Windows XP was released in October 2001 and brought Microsoft’s enterprise line and consumer line of operating systems under one roof.</a:t>
            </a:r>
          </a:p>
          <a:p>
            <a:pPr algn="just" fontAlgn="base"/>
            <a:r>
              <a:rPr lang="en-US" dirty="0"/>
              <a:t>It was based on Windows NT like Windows 2000, but brought the consumer-friendly elements from Windows ME. The Start menu and task bar got a visual overhaul, bringing the familiar green Start button, blue task bar and vista wallpaper, along with various shadow and other visual effects.</a:t>
            </a:r>
          </a:p>
          <a:p>
            <a:pPr algn="just" fontAlgn="base"/>
            <a:r>
              <a:rPr lang="en-US" dirty="0" err="1"/>
              <a:t>ClearType</a:t>
            </a:r>
            <a:r>
              <a:rPr lang="en-US" dirty="0"/>
              <a:t>, which was designed to make text easier to read on LCD screens, was introduced, as were built-in CD burning, </a:t>
            </a:r>
            <a:r>
              <a:rPr lang="en-US" dirty="0" err="1"/>
              <a:t>autoplay</a:t>
            </a:r>
            <a:r>
              <a:rPr lang="en-US" dirty="0"/>
              <a:t> from CDs and other media, plus various automated update and recovery tools, that unlike Windows ME actually worked.</a:t>
            </a:r>
          </a:p>
        </p:txBody>
      </p:sp>
      <p:pic>
        <p:nvPicPr>
          <p:cNvPr id="10242" name="Picture 2" descr="C:\Users\PC\Desktop\imagenes de windows\windows XP.png"/>
          <p:cNvPicPr>
            <a:picLocks noGrp="1" noChangeAspect="1" noChangeArrowheads="1"/>
          </p:cNvPicPr>
          <p:nvPr>
            <p:ph idx="1"/>
          </p:nvPr>
        </p:nvPicPr>
        <p:blipFill>
          <a:blip r:embed="rId3"/>
          <a:srcRect/>
          <a:stretch>
            <a:fillRect/>
          </a:stretch>
        </p:blipFill>
        <p:spPr bwMode="auto">
          <a:xfrm>
            <a:off x="3643306" y="1857364"/>
            <a:ext cx="5111750" cy="383381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Vista </a:t>
            </a:r>
          </a:p>
        </p:txBody>
      </p:sp>
      <p:sp>
        <p:nvSpPr>
          <p:cNvPr id="4" name="3 Marcador de texto"/>
          <p:cNvSpPr>
            <a:spLocks noGrp="1"/>
          </p:cNvSpPr>
          <p:nvPr>
            <p:ph type="body" sz="half" idx="2"/>
          </p:nvPr>
        </p:nvSpPr>
        <p:spPr/>
        <p:txBody>
          <a:bodyPr/>
          <a:lstStyle/>
          <a:p>
            <a:pPr algn="just"/>
            <a:r>
              <a:rPr lang="en-US" dirty="0"/>
              <a:t>Windows XP stayed the course for close to six years before being replaced by Windows Vista in January 2007. Vista updated the look and feel of Windows with more focus on transparent elements, search and security. Its development, under the codename “Longhorn”, was troubled, with ambitious elements abandoned in order to get it into production.</a:t>
            </a:r>
          </a:p>
          <a:p>
            <a:pPr algn="just" fontAlgn="base"/>
            <a:r>
              <a:rPr lang="en-US" dirty="0"/>
              <a:t>PC gamers saw a boost from Vista’s inclusion of Microsoft’s DirectX 10 technology.</a:t>
            </a:r>
          </a:p>
          <a:p>
            <a:pPr algn="just" fontAlgn="base"/>
            <a:r>
              <a:rPr lang="en-US" dirty="0"/>
              <a:t>Windows Media Player 11 and IE 7 debuted, along with Windows Defender an anti-spyware </a:t>
            </a:r>
            <a:r>
              <a:rPr lang="en-US" dirty="0" err="1"/>
              <a:t>programme</a:t>
            </a:r>
            <a:r>
              <a:rPr lang="en-US" dirty="0"/>
              <a:t>. Vista also included speech recognition, Windows DVD Maker and Photo Gallery, as well as being the first Windows to be distributed on DVD.</a:t>
            </a:r>
          </a:p>
          <a:p>
            <a:endParaRPr lang="es-SV" dirty="0"/>
          </a:p>
        </p:txBody>
      </p:sp>
      <p:pic>
        <p:nvPicPr>
          <p:cNvPr id="11266" name="Picture 2" descr="C:\Users\PC\Desktop\imagenes de windows\windows vista.jpeg"/>
          <p:cNvPicPr>
            <a:picLocks noGrp="1" noChangeAspect="1" noChangeArrowheads="1"/>
          </p:cNvPicPr>
          <p:nvPr>
            <p:ph idx="1"/>
          </p:nvPr>
        </p:nvPicPr>
        <p:blipFill>
          <a:blip r:embed="rId3"/>
          <a:srcRect/>
          <a:stretch>
            <a:fillRect/>
          </a:stretch>
        </p:blipFill>
        <p:spPr bwMode="auto">
          <a:xfrm>
            <a:off x="3643306" y="1643050"/>
            <a:ext cx="5111750" cy="383381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7 </a:t>
            </a:r>
          </a:p>
        </p:txBody>
      </p:sp>
      <p:sp>
        <p:nvSpPr>
          <p:cNvPr id="4" name="3 Marcador de texto"/>
          <p:cNvSpPr>
            <a:spLocks noGrp="1"/>
          </p:cNvSpPr>
          <p:nvPr>
            <p:ph type="body" sz="half" idx="2"/>
          </p:nvPr>
        </p:nvSpPr>
        <p:spPr/>
        <p:txBody>
          <a:bodyPr/>
          <a:lstStyle/>
          <a:p>
            <a:pPr algn="just" fontAlgn="base"/>
            <a:r>
              <a:rPr lang="en-US" dirty="0"/>
              <a:t>Considered by many as what Windows Vista should have been, Windows 7 was first released in October 2009. It was intended to fix all the problems and criticism faced by Vista, with slight tweaks to its appearance and a concentration on user-friendly features and less “dialogue box overload”.</a:t>
            </a:r>
          </a:p>
          <a:p>
            <a:pPr algn="just" fontAlgn="base"/>
            <a:r>
              <a:rPr lang="en-US" dirty="0"/>
              <a:t>Advertisement</a:t>
            </a:r>
          </a:p>
          <a:p>
            <a:pPr algn="just" fontAlgn="base"/>
            <a:r>
              <a:rPr lang="en-US" dirty="0"/>
              <a:t>It was faster, more stable and easier to use, becoming the operating system most users and business would upgrade to from Windows XP, forgoing Vista entirely.</a:t>
            </a:r>
          </a:p>
          <a:p>
            <a:pPr algn="just" fontAlgn="base"/>
            <a:r>
              <a:rPr lang="en-US" dirty="0"/>
              <a:t>Handwriting recognition debuted in 7, as did the ability to “snap” windows to the tops or sides of the screen, allowing faster more automatic window resizing.</a:t>
            </a:r>
          </a:p>
        </p:txBody>
      </p:sp>
      <p:pic>
        <p:nvPicPr>
          <p:cNvPr id="12290" name="Picture 2" descr="C:\Users\PC\Desktop\imagenes de windows\windows 7.png"/>
          <p:cNvPicPr>
            <a:picLocks noGrp="1" noChangeAspect="1" noChangeArrowheads="1"/>
          </p:cNvPicPr>
          <p:nvPr>
            <p:ph idx="1"/>
          </p:nvPr>
        </p:nvPicPr>
        <p:blipFill>
          <a:blip r:embed="rId3"/>
          <a:srcRect/>
          <a:stretch>
            <a:fillRect/>
          </a:stretch>
        </p:blipFill>
        <p:spPr bwMode="auto">
          <a:xfrm>
            <a:off x="3571868" y="2071678"/>
            <a:ext cx="5111750" cy="302669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8 </a:t>
            </a:r>
          </a:p>
        </p:txBody>
      </p:sp>
      <p:sp>
        <p:nvSpPr>
          <p:cNvPr id="4" name="3 Marcador de texto"/>
          <p:cNvSpPr>
            <a:spLocks noGrp="1"/>
          </p:cNvSpPr>
          <p:nvPr>
            <p:ph type="body" sz="half" idx="2"/>
          </p:nvPr>
        </p:nvSpPr>
        <p:spPr/>
        <p:txBody>
          <a:bodyPr>
            <a:normAutofit/>
          </a:bodyPr>
          <a:lstStyle/>
          <a:p>
            <a:pPr algn="just" fontAlgn="base"/>
            <a:endParaRPr lang="en-US" dirty="0"/>
          </a:p>
          <a:p>
            <a:pPr algn="just" fontAlgn="base"/>
            <a:r>
              <a:rPr lang="en-US" dirty="0"/>
              <a:t>Released in October 2012, Windows 8 was Microsoft’s most radical overhaul of the Windows interface, ditching the Start button and Start menu in </a:t>
            </a:r>
            <a:r>
              <a:rPr lang="en-US" dirty="0" err="1"/>
              <a:t>favour</a:t>
            </a:r>
            <a:r>
              <a:rPr lang="en-US" dirty="0"/>
              <a:t> of a more touch-friendly Start screen.</a:t>
            </a:r>
          </a:p>
          <a:p>
            <a:pPr algn="just" fontAlgn="base"/>
            <a:r>
              <a:rPr lang="en-US" dirty="0"/>
              <a:t>The new tiled interface saw </a:t>
            </a:r>
            <a:r>
              <a:rPr lang="en-US" dirty="0" err="1"/>
              <a:t>programme</a:t>
            </a:r>
            <a:r>
              <a:rPr lang="en-US" dirty="0"/>
              <a:t> icons and live tiles, which displayed at-a-glance information normally associated with “widgets”, replace the lists of </a:t>
            </a:r>
            <a:r>
              <a:rPr lang="en-US" dirty="0" err="1"/>
              <a:t>programmes</a:t>
            </a:r>
            <a:r>
              <a:rPr lang="en-US" dirty="0"/>
              <a:t> and icons. A desktop was still included, which resembled Windows 7.</a:t>
            </a:r>
          </a:p>
          <a:p>
            <a:pPr algn="just" fontAlgn="base"/>
            <a:r>
              <a:rPr lang="en-US" dirty="0"/>
              <a:t>Windows 8 was faster than previous versions of Windows and included support for the new, much faster USB 3.0 devices. </a:t>
            </a:r>
          </a:p>
        </p:txBody>
      </p:sp>
      <p:pic>
        <p:nvPicPr>
          <p:cNvPr id="13314" name="Picture 2" descr="C:\Users\PC\Desktop\imagenes de windows\windows 8.jpeg"/>
          <p:cNvPicPr>
            <a:picLocks noGrp="1" noChangeAspect="1" noChangeArrowheads="1"/>
          </p:cNvPicPr>
          <p:nvPr>
            <p:ph idx="1"/>
          </p:nvPr>
        </p:nvPicPr>
        <p:blipFill>
          <a:blip r:embed="rId2"/>
          <a:srcRect/>
          <a:stretch>
            <a:fillRect/>
          </a:stretch>
        </p:blipFill>
        <p:spPr bwMode="auto">
          <a:xfrm>
            <a:off x="3571868" y="1928802"/>
            <a:ext cx="5111750" cy="30670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8.1 </a:t>
            </a:r>
          </a:p>
        </p:txBody>
      </p:sp>
      <p:sp>
        <p:nvSpPr>
          <p:cNvPr id="4" name="3 Marcador de texto"/>
          <p:cNvSpPr>
            <a:spLocks noGrp="1"/>
          </p:cNvSpPr>
          <p:nvPr>
            <p:ph type="body" sz="half" idx="2"/>
          </p:nvPr>
        </p:nvSpPr>
        <p:spPr/>
        <p:txBody>
          <a:bodyPr/>
          <a:lstStyle/>
          <a:p>
            <a:pPr fontAlgn="base"/>
            <a:endParaRPr lang="en-US" dirty="0"/>
          </a:p>
          <a:p>
            <a:pPr algn="just" fontAlgn="base"/>
            <a:r>
              <a:rPr lang="en-US" dirty="0"/>
              <a:t>A free point release to Windows 8 introduced in October 2013, Windows 8.1 marked a shift towards yearly software updates from Microsoft and included the first step in Microsoft’s U-turn around its new visual interface.</a:t>
            </a:r>
          </a:p>
          <a:p>
            <a:pPr algn="just" fontAlgn="base"/>
            <a:r>
              <a:rPr lang="en-US" dirty="0"/>
              <a:t>Windows 8.1 re-introduced the Start button, which brought up the Start screen from the desktop view of Windows 8.1. Users could also choose to boot directly into the desktop of Windows 8.1, which was more suitable for those using a desktop computer with a mouse and keyboard than the touch-focused Start screen.</a:t>
            </a:r>
          </a:p>
        </p:txBody>
      </p:sp>
      <p:pic>
        <p:nvPicPr>
          <p:cNvPr id="14338" name="Picture 2" descr="C:\Users\PC\Desktop\imagenes de windows\windos 8.1.png"/>
          <p:cNvPicPr>
            <a:picLocks noGrp="1" noChangeAspect="1" noChangeArrowheads="1"/>
          </p:cNvPicPr>
          <p:nvPr>
            <p:ph idx="1"/>
          </p:nvPr>
        </p:nvPicPr>
        <p:blipFill>
          <a:blip r:embed="rId2"/>
          <a:srcRect/>
          <a:stretch>
            <a:fillRect/>
          </a:stretch>
        </p:blipFill>
        <p:spPr bwMode="auto">
          <a:xfrm>
            <a:off x="3857620" y="1928802"/>
            <a:ext cx="4610100" cy="276225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10 </a:t>
            </a:r>
          </a:p>
        </p:txBody>
      </p:sp>
      <p:sp>
        <p:nvSpPr>
          <p:cNvPr id="4" name="3 Marcador de texto"/>
          <p:cNvSpPr>
            <a:spLocks noGrp="1"/>
          </p:cNvSpPr>
          <p:nvPr>
            <p:ph type="body" sz="half" idx="2"/>
          </p:nvPr>
        </p:nvSpPr>
        <p:spPr/>
        <p:txBody>
          <a:bodyPr>
            <a:normAutofit lnSpcReduction="10000"/>
          </a:bodyPr>
          <a:lstStyle/>
          <a:p>
            <a:pPr algn="just" fontAlgn="base"/>
            <a:r>
              <a:rPr lang="en-US" dirty="0"/>
              <a:t>Announced on 30 September 2014, Windows 10 has only been released as a test version for keen users to try. The “technical preview” is very much still a work in progress.</a:t>
            </a:r>
          </a:p>
          <a:p>
            <a:pPr algn="just" fontAlgn="base"/>
            <a:r>
              <a:rPr lang="en-US" dirty="0"/>
              <a:t>Windows 10 represents another step in Microsoft’s U-turn, bringing back the Start menu and more balance to traditional desktop computer users.</a:t>
            </a:r>
          </a:p>
          <a:p>
            <a:pPr algn="just" fontAlgn="base"/>
            <a:r>
              <a:rPr lang="en-US" dirty="0"/>
              <a:t>Some interesting features include the ability to switch between a keyboard and mouse mode and a tablet mode, for those computers like the Surface Pro 3 with a detachable keyboard.</a:t>
            </a:r>
          </a:p>
          <a:p>
            <a:pPr algn="just" fontAlgn="base"/>
            <a:r>
              <a:rPr lang="en-US" dirty="0"/>
              <a:t>Windows 10 – despite being the ninth version of Windows – is designed to unify all Windows platforms across multiple devices, including Windows Phone and tablets, with universal apps that can be downloaded from the Windows Store and run on all Windows devices.</a:t>
            </a:r>
          </a:p>
        </p:txBody>
      </p:sp>
      <p:pic>
        <p:nvPicPr>
          <p:cNvPr id="15362" name="Picture 2" descr="C:\Users\PC\Desktop\imagenes de windows\windows 10.jpeg"/>
          <p:cNvPicPr>
            <a:picLocks noGrp="1" noChangeAspect="1" noChangeArrowheads="1"/>
          </p:cNvPicPr>
          <p:nvPr>
            <p:ph idx="1"/>
          </p:nvPr>
        </p:nvPicPr>
        <p:blipFill>
          <a:blip r:embed="rId2"/>
          <a:srcRect/>
          <a:stretch>
            <a:fillRect/>
          </a:stretch>
        </p:blipFill>
        <p:spPr bwMode="auto">
          <a:xfrm>
            <a:off x="3643306" y="2071678"/>
            <a:ext cx="5111750" cy="30670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imagenes de windows\5c5de12c-643c-42af-8e6a-efba4c6c3cbf-2060x1236.jpe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pPr algn="ctr"/>
            <a:r>
              <a:rPr lang="es-SV" sz="2800" dirty="0"/>
              <a:t>Windows 1 </a:t>
            </a:r>
          </a:p>
        </p:txBody>
      </p:sp>
      <p:sp>
        <p:nvSpPr>
          <p:cNvPr id="6" name="5 Marcador de texto"/>
          <p:cNvSpPr>
            <a:spLocks noGrp="1"/>
          </p:cNvSpPr>
          <p:nvPr>
            <p:ph type="body" sz="half" idx="2"/>
          </p:nvPr>
        </p:nvSpPr>
        <p:spPr>
          <a:xfrm>
            <a:off x="457200" y="1435100"/>
            <a:ext cx="3008313" cy="4730204"/>
          </a:xfrm>
        </p:spPr>
        <p:txBody>
          <a:bodyPr/>
          <a:lstStyle/>
          <a:p>
            <a:pPr algn="just" fontAlgn="base"/>
            <a:r>
              <a:rPr lang="en-US" dirty="0"/>
              <a:t>This is where it all started for Windows. </a:t>
            </a:r>
            <a:r>
              <a:rPr lang="en-US" dirty="0">
                <a:highlight>
                  <a:srgbClr val="FFFF00"/>
                </a:highlight>
              </a:rPr>
              <a:t>The original Windows 1 was released in November 1985 </a:t>
            </a:r>
            <a:r>
              <a:rPr lang="en-US" dirty="0"/>
              <a:t>and was Microsoft’s </a:t>
            </a:r>
            <a:r>
              <a:rPr lang="en-US" dirty="0">
                <a:highlight>
                  <a:srgbClr val="FFFF00"/>
                </a:highlight>
              </a:rPr>
              <a:t>first true attempt at a graphical user interface in 16-bit</a:t>
            </a:r>
            <a:r>
              <a:rPr lang="en-US" dirty="0"/>
              <a:t>.</a:t>
            </a:r>
          </a:p>
          <a:p>
            <a:pPr algn="just" fontAlgn="base"/>
            <a:r>
              <a:rPr lang="en-US" dirty="0">
                <a:highlight>
                  <a:srgbClr val="FFFF00"/>
                </a:highlight>
              </a:rPr>
              <a:t>Development was spearheaded by Microsoft founder Bill Gates</a:t>
            </a:r>
            <a:r>
              <a:rPr lang="en-US" dirty="0"/>
              <a:t> and </a:t>
            </a:r>
            <a:r>
              <a:rPr lang="en-US" dirty="0">
                <a:highlight>
                  <a:srgbClr val="FFFF00"/>
                </a:highlight>
              </a:rPr>
              <a:t>ran on top of MS-DOS</a:t>
            </a:r>
            <a:r>
              <a:rPr lang="en-US" dirty="0"/>
              <a:t>, which relied on command-line input.</a:t>
            </a:r>
          </a:p>
          <a:p>
            <a:pPr algn="just" fontAlgn="base"/>
            <a:r>
              <a:rPr lang="en-US" dirty="0"/>
              <a:t>It was notable because it relied heavily on use of a mouse before the mouse was a common computer input device. To help users become familiar with this odd input system</a:t>
            </a:r>
            <a:r>
              <a:rPr lang="en-US" dirty="0">
                <a:highlight>
                  <a:srgbClr val="FFFF00"/>
                </a:highlight>
              </a:rPr>
              <a:t>, Microsoft included a game, </a:t>
            </a:r>
            <a:r>
              <a:rPr lang="en-US" dirty="0" err="1">
                <a:highlight>
                  <a:srgbClr val="FFFF00"/>
                </a:highlight>
              </a:rPr>
              <a:t>Reversi</a:t>
            </a:r>
            <a:r>
              <a:rPr lang="en-US" dirty="0">
                <a:highlight>
                  <a:srgbClr val="FFFF00"/>
                </a:highlight>
              </a:rPr>
              <a:t> (visible in the screenshot) that relied on mouse control, not the keyboard</a:t>
            </a:r>
            <a:r>
              <a:rPr lang="en-US" dirty="0"/>
              <a:t>, to get people used to moving the mouse around and clicking onscreen elements.</a:t>
            </a:r>
          </a:p>
        </p:txBody>
      </p:sp>
      <p:pic>
        <p:nvPicPr>
          <p:cNvPr id="2050" name="Picture 2" descr="C:\Users\PC\Desktop\imagenes de windows\windows 1.png"/>
          <p:cNvPicPr>
            <a:picLocks noGrp="1" noChangeAspect="1" noChangeArrowheads="1"/>
          </p:cNvPicPr>
          <p:nvPr>
            <p:ph idx="1"/>
          </p:nvPr>
        </p:nvPicPr>
        <p:blipFill>
          <a:blip r:embed="rId2"/>
          <a:srcRect/>
          <a:stretch>
            <a:fillRect/>
          </a:stretch>
        </p:blipFill>
        <p:spPr bwMode="auto">
          <a:xfrm>
            <a:off x="3575050" y="1435100"/>
            <a:ext cx="5111750" cy="473020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a:bodyPr>
          <a:lstStyle/>
          <a:p>
            <a:pPr algn="ctr"/>
            <a:r>
              <a:rPr lang="es-SV" sz="2800" dirty="0"/>
              <a:t>Windows 2</a:t>
            </a:r>
          </a:p>
        </p:txBody>
      </p:sp>
      <p:sp>
        <p:nvSpPr>
          <p:cNvPr id="7" name="6 Marcador de texto"/>
          <p:cNvSpPr>
            <a:spLocks noGrp="1"/>
          </p:cNvSpPr>
          <p:nvPr>
            <p:ph type="body" sz="half" idx="2"/>
          </p:nvPr>
        </p:nvSpPr>
        <p:spPr/>
        <p:txBody>
          <a:bodyPr/>
          <a:lstStyle/>
          <a:p>
            <a:pPr algn="just" fontAlgn="base"/>
            <a:r>
              <a:rPr lang="en-US" dirty="0"/>
              <a:t>Two years after the </a:t>
            </a:r>
            <a:r>
              <a:rPr lang="en-US" dirty="0">
                <a:highlight>
                  <a:srgbClr val="FFFF00"/>
                </a:highlight>
              </a:rPr>
              <a:t>release of Windows 1, Microsoft’s Windows 2 replaced it in December 1987</a:t>
            </a:r>
            <a:r>
              <a:rPr lang="en-US" dirty="0"/>
              <a:t>. The big innovation for Windows 2 </a:t>
            </a:r>
            <a:r>
              <a:rPr lang="en-US" dirty="0">
                <a:highlight>
                  <a:srgbClr val="FFFF00"/>
                </a:highlight>
              </a:rPr>
              <a:t>was that windows could overlap each other</a:t>
            </a:r>
            <a:r>
              <a:rPr lang="en-US" dirty="0"/>
              <a:t>, </a:t>
            </a:r>
            <a:r>
              <a:rPr lang="en-US" dirty="0">
                <a:highlight>
                  <a:srgbClr val="FFFF00"/>
                </a:highlight>
              </a:rPr>
              <a:t>and it also introduced the ability to </a:t>
            </a:r>
            <a:r>
              <a:rPr lang="en-US" dirty="0" err="1">
                <a:highlight>
                  <a:srgbClr val="FFFF00"/>
                </a:highlight>
              </a:rPr>
              <a:t>minimise</a:t>
            </a:r>
            <a:r>
              <a:rPr lang="en-US" dirty="0">
                <a:highlight>
                  <a:srgbClr val="FFFF00"/>
                </a:highlight>
              </a:rPr>
              <a:t> or </a:t>
            </a:r>
            <a:r>
              <a:rPr lang="en-US" dirty="0" err="1">
                <a:highlight>
                  <a:srgbClr val="FFFF00"/>
                </a:highlight>
              </a:rPr>
              <a:t>maximise</a:t>
            </a:r>
            <a:r>
              <a:rPr lang="en-US" dirty="0">
                <a:highlight>
                  <a:srgbClr val="FFFF00"/>
                </a:highlight>
              </a:rPr>
              <a:t> windows instead of “</a:t>
            </a:r>
            <a:r>
              <a:rPr lang="en-US" dirty="0" err="1">
                <a:highlight>
                  <a:srgbClr val="FFFF00"/>
                </a:highlight>
              </a:rPr>
              <a:t>iconising</a:t>
            </a:r>
            <a:r>
              <a:rPr lang="en-US" dirty="0">
                <a:highlight>
                  <a:srgbClr val="FFFF00"/>
                </a:highlight>
              </a:rPr>
              <a:t>” or “zooming”.</a:t>
            </a:r>
          </a:p>
          <a:p>
            <a:pPr algn="just" fontAlgn="base"/>
            <a:r>
              <a:rPr lang="en-US" dirty="0"/>
              <a:t>The control panel, where various system settings and configuration options were collected together in one place, was introduced in Windows 2 and survives to this day.</a:t>
            </a:r>
          </a:p>
          <a:p>
            <a:pPr algn="just" fontAlgn="base"/>
            <a:r>
              <a:rPr lang="en-US" dirty="0">
                <a:highlight>
                  <a:srgbClr val="FFFF00"/>
                </a:highlight>
              </a:rPr>
              <a:t>Microsoft Word and Excel also made their first appearances running on Windows 2.</a:t>
            </a:r>
          </a:p>
          <a:p>
            <a:endParaRPr lang="es-SV" dirty="0"/>
          </a:p>
        </p:txBody>
      </p:sp>
      <p:pic>
        <p:nvPicPr>
          <p:cNvPr id="3074" name="Picture 2" descr="C:\Users\PC\Desktop\imagenes de windows\windows 2.png"/>
          <p:cNvPicPr>
            <a:picLocks noGrp="1" noChangeAspect="1" noChangeArrowheads="1"/>
          </p:cNvPicPr>
          <p:nvPr>
            <p:ph idx="1"/>
          </p:nvPr>
        </p:nvPicPr>
        <p:blipFill>
          <a:blip r:embed="rId2"/>
          <a:srcRect/>
          <a:stretch>
            <a:fillRect/>
          </a:stretch>
        </p:blipFill>
        <p:spPr bwMode="auto">
          <a:xfrm>
            <a:off x="3575050" y="1649592"/>
            <a:ext cx="5111750" cy="310002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a:bodyPr>
          <a:lstStyle/>
          <a:p>
            <a:pPr algn="ctr"/>
            <a:r>
              <a:rPr lang="es-SV" sz="2800" dirty="0"/>
              <a:t>Windows 3</a:t>
            </a:r>
          </a:p>
        </p:txBody>
      </p:sp>
      <p:sp>
        <p:nvSpPr>
          <p:cNvPr id="7" name="6 Marcador de texto"/>
          <p:cNvSpPr>
            <a:spLocks noGrp="1"/>
          </p:cNvSpPr>
          <p:nvPr>
            <p:ph type="body" sz="half" idx="2"/>
          </p:nvPr>
        </p:nvSpPr>
        <p:spPr/>
        <p:txBody>
          <a:bodyPr/>
          <a:lstStyle/>
          <a:p>
            <a:pPr algn="just" fontAlgn="base"/>
            <a:r>
              <a:rPr lang="en-US" dirty="0">
                <a:highlight>
                  <a:srgbClr val="FFFF00"/>
                </a:highlight>
              </a:rPr>
              <a:t>The first Windows that required a hard drive launched in 1990</a:t>
            </a:r>
            <a:r>
              <a:rPr lang="en-US" dirty="0"/>
              <a:t>. </a:t>
            </a:r>
            <a:r>
              <a:rPr lang="en-US" dirty="0">
                <a:highlight>
                  <a:srgbClr val="FFFF00"/>
                </a:highlight>
              </a:rPr>
              <a:t>Windows 3 was the first version to see more widespread success and be considered a challenger to Apple’s </a:t>
            </a:r>
            <a:r>
              <a:rPr lang="en-US" dirty="0"/>
              <a:t>Macintosh and the Commodore Amiga graphical user interfaces, coming pre-installed on computers from PC-compatible manufacturers including Zenith Data Systems.</a:t>
            </a:r>
          </a:p>
          <a:p>
            <a:pPr algn="just" fontAlgn="base"/>
            <a:r>
              <a:rPr lang="en-US" dirty="0">
                <a:highlight>
                  <a:srgbClr val="FFFF00"/>
                </a:highlight>
              </a:rPr>
              <a:t>Windows 3 introduced the ability to run MS-DOS </a:t>
            </a:r>
            <a:r>
              <a:rPr lang="en-US" dirty="0" err="1">
                <a:highlight>
                  <a:srgbClr val="FFFF00"/>
                </a:highlight>
              </a:rPr>
              <a:t>programmes</a:t>
            </a:r>
            <a:r>
              <a:rPr lang="en-US" dirty="0">
                <a:highlight>
                  <a:srgbClr val="FFFF00"/>
                </a:highlight>
              </a:rPr>
              <a:t> in windows</a:t>
            </a:r>
            <a:r>
              <a:rPr lang="en-US" dirty="0"/>
              <a:t>, which brought multitasking to legacy </a:t>
            </a:r>
            <a:r>
              <a:rPr lang="en-US" dirty="0" err="1"/>
              <a:t>programmes</a:t>
            </a:r>
            <a:r>
              <a:rPr lang="en-US" dirty="0"/>
              <a:t>, and supported 256 </a:t>
            </a:r>
            <a:r>
              <a:rPr lang="en-US" dirty="0" err="1"/>
              <a:t>colours</a:t>
            </a:r>
            <a:r>
              <a:rPr lang="en-US" dirty="0"/>
              <a:t> bringing a more modern, </a:t>
            </a:r>
            <a:r>
              <a:rPr lang="en-US" dirty="0" err="1"/>
              <a:t>colourful</a:t>
            </a:r>
            <a:r>
              <a:rPr lang="en-US" dirty="0"/>
              <a:t> look to the interface.</a:t>
            </a:r>
          </a:p>
        </p:txBody>
      </p:sp>
      <p:pic>
        <p:nvPicPr>
          <p:cNvPr id="4098" name="Picture 2" descr="C:\Users\PC\Desktop\imagenes de windows\windows 3.png"/>
          <p:cNvPicPr>
            <a:picLocks noGrp="1" noChangeAspect="1" noChangeArrowheads="1"/>
          </p:cNvPicPr>
          <p:nvPr>
            <p:ph idx="1"/>
          </p:nvPr>
        </p:nvPicPr>
        <p:blipFill>
          <a:blip r:embed="rId3"/>
          <a:srcRect/>
          <a:stretch>
            <a:fillRect/>
          </a:stretch>
        </p:blipFill>
        <p:spPr bwMode="auto">
          <a:xfrm>
            <a:off x="3575050" y="1666081"/>
            <a:ext cx="5111750" cy="30670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3.1 </a:t>
            </a:r>
          </a:p>
        </p:txBody>
      </p:sp>
      <p:sp>
        <p:nvSpPr>
          <p:cNvPr id="4" name="3 Marcador de texto"/>
          <p:cNvSpPr>
            <a:spLocks noGrp="1"/>
          </p:cNvSpPr>
          <p:nvPr>
            <p:ph type="body" sz="half" idx="2"/>
          </p:nvPr>
        </p:nvSpPr>
        <p:spPr/>
        <p:txBody>
          <a:bodyPr/>
          <a:lstStyle/>
          <a:p>
            <a:pPr algn="just" fontAlgn="base"/>
            <a:r>
              <a:rPr lang="en-US" dirty="0"/>
              <a:t>Windows 1 and 2 both had point release updates, </a:t>
            </a:r>
            <a:r>
              <a:rPr lang="en-US" dirty="0">
                <a:highlight>
                  <a:srgbClr val="FFFF00"/>
                </a:highlight>
              </a:rPr>
              <a:t>but Windows 3.1 released in 1992 is notable because it introduced TrueType fonts making Windows a viable publishing platform for the first time.</a:t>
            </a:r>
          </a:p>
          <a:p>
            <a:pPr algn="just" fontAlgn="base"/>
            <a:r>
              <a:rPr lang="en-US" dirty="0"/>
              <a:t>Minesweeper also made its first appearance. </a:t>
            </a:r>
            <a:r>
              <a:rPr lang="en-US" dirty="0">
                <a:highlight>
                  <a:srgbClr val="FFFF00"/>
                </a:highlight>
              </a:rPr>
              <a:t>Windows 3.1 required 1MB of RAM to run and allowed supported MS-DOS programs to be controlled with a mouse for the first time.</a:t>
            </a:r>
            <a:r>
              <a:rPr lang="en-US" dirty="0"/>
              <a:t> Windows 3.1 was also the first Windows to be distributed on a CD-ROM, although once installed on a hard drive it only took up 10 to 15MB (a CD can typically store up to 700MB).</a:t>
            </a:r>
          </a:p>
          <a:p>
            <a:endParaRPr lang="es-SV" dirty="0"/>
          </a:p>
        </p:txBody>
      </p:sp>
      <p:pic>
        <p:nvPicPr>
          <p:cNvPr id="5122" name="Picture 2" descr="C:\Users\PC\Desktop\imagenes de windows\windows 3.1.png"/>
          <p:cNvPicPr>
            <a:picLocks noGrp="1" noChangeAspect="1" noChangeArrowheads="1"/>
          </p:cNvPicPr>
          <p:nvPr>
            <p:ph idx="1"/>
          </p:nvPr>
        </p:nvPicPr>
        <p:blipFill>
          <a:blip r:embed="rId2"/>
          <a:srcRect/>
          <a:stretch>
            <a:fillRect/>
          </a:stretch>
        </p:blipFill>
        <p:spPr bwMode="auto">
          <a:xfrm>
            <a:off x="3575050" y="1657836"/>
            <a:ext cx="5111750" cy="308354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95 </a:t>
            </a:r>
          </a:p>
        </p:txBody>
      </p:sp>
      <p:sp>
        <p:nvSpPr>
          <p:cNvPr id="4" name="3 Marcador de texto"/>
          <p:cNvSpPr>
            <a:spLocks noGrp="1"/>
          </p:cNvSpPr>
          <p:nvPr>
            <p:ph type="body" sz="half" idx="2"/>
          </p:nvPr>
        </p:nvSpPr>
        <p:spPr/>
        <p:txBody>
          <a:bodyPr/>
          <a:lstStyle/>
          <a:p>
            <a:pPr algn="just"/>
            <a:r>
              <a:rPr lang="en-US" dirty="0">
                <a:highlight>
                  <a:srgbClr val="FFFF00"/>
                </a:highlight>
              </a:rPr>
              <a:t>As the name implies, Windows 95 arrived in August 1995 and with it brought the first ever Start button and Start menu.</a:t>
            </a:r>
          </a:p>
          <a:p>
            <a:pPr algn="just" fontAlgn="base"/>
            <a:r>
              <a:rPr lang="en-US" dirty="0"/>
              <a:t>It also introduced the concept of “plug and play” – connect a peripheral and the operating system finds the appropriate drivers for it and makes it work. That was the idea; it didn’t always work in practice.</a:t>
            </a:r>
          </a:p>
          <a:p>
            <a:pPr algn="just" fontAlgn="base"/>
            <a:r>
              <a:rPr lang="en-US" dirty="0">
                <a:highlight>
                  <a:srgbClr val="FFFF00"/>
                </a:highlight>
              </a:rPr>
              <a:t>Windows 95 also introduced a 32-bit environment, the task bar and focused on multitasking. MS-DOS still played an important role for Windows 95, which required it to run some </a:t>
            </a:r>
            <a:r>
              <a:rPr lang="en-US" dirty="0" err="1">
                <a:highlight>
                  <a:srgbClr val="FFFF00"/>
                </a:highlight>
              </a:rPr>
              <a:t>programmes</a:t>
            </a:r>
            <a:r>
              <a:rPr lang="en-US" dirty="0">
                <a:highlight>
                  <a:srgbClr val="FFFF00"/>
                </a:highlight>
              </a:rPr>
              <a:t> and elements.</a:t>
            </a:r>
          </a:p>
          <a:p>
            <a:pPr algn="just" fontAlgn="base"/>
            <a:r>
              <a:rPr lang="en-US" dirty="0">
                <a:highlight>
                  <a:srgbClr val="FFFF00"/>
                </a:highlight>
              </a:rPr>
              <a:t>Internet Explorer also made its debut on Windows 95</a:t>
            </a:r>
            <a:r>
              <a:rPr lang="en-US" dirty="0"/>
              <a:t>, but was not installed by default requiring the Windows 95 Plus! pack. </a:t>
            </a:r>
          </a:p>
        </p:txBody>
      </p:sp>
      <p:pic>
        <p:nvPicPr>
          <p:cNvPr id="6146" name="Picture 2" descr="C:\Users\PC\Desktop\imagenes de windows\windows 95.png"/>
          <p:cNvPicPr>
            <a:picLocks noGrp="1" noChangeAspect="1" noChangeArrowheads="1"/>
          </p:cNvPicPr>
          <p:nvPr>
            <p:ph idx="1"/>
          </p:nvPr>
        </p:nvPicPr>
        <p:blipFill>
          <a:blip r:embed="rId2"/>
          <a:srcRect/>
          <a:stretch>
            <a:fillRect/>
          </a:stretch>
        </p:blipFill>
        <p:spPr bwMode="auto">
          <a:xfrm>
            <a:off x="3571868" y="1857364"/>
            <a:ext cx="5111750" cy="30835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98 </a:t>
            </a:r>
          </a:p>
        </p:txBody>
      </p:sp>
      <p:sp>
        <p:nvSpPr>
          <p:cNvPr id="4" name="3 Marcador de texto"/>
          <p:cNvSpPr>
            <a:spLocks noGrp="1"/>
          </p:cNvSpPr>
          <p:nvPr>
            <p:ph type="body" sz="half" idx="2"/>
          </p:nvPr>
        </p:nvSpPr>
        <p:spPr/>
        <p:txBody>
          <a:bodyPr/>
          <a:lstStyle/>
          <a:p>
            <a:pPr algn="just" fontAlgn="base"/>
            <a:r>
              <a:rPr lang="en-US" dirty="0">
                <a:highlight>
                  <a:srgbClr val="FFFF00"/>
                </a:highlight>
              </a:rPr>
              <a:t>Released in June 1998</a:t>
            </a:r>
            <a:r>
              <a:rPr lang="en-US" dirty="0"/>
              <a:t>, </a:t>
            </a:r>
            <a:r>
              <a:rPr lang="en-US" dirty="0">
                <a:highlight>
                  <a:srgbClr val="FFFF00"/>
                </a:highlight>
              </a:rPr>
              <a:t>Windows 98 built on Windows 95 and brought with it IE 4</a:t>
            </a:r>
            <a:r>
              <a:rPr lang="en-US" dirty="0"/>
              <a:t>, Outlook Express, Windows Address Book, Microsoft Chat and NetShow Player, which was replaced by Windows Media Player </a:t>
            </a:r>
            <a:r>
              <a:rPr lang="en-US" dirty="0">
                <a:highlight>
                  <a:srgbClr val="FFFF00"/>
                </a:highlight>
              </a:rPr>
              <a:t>6.2 in Windows 98 Second Edition in 1999.</a:t>
            </a:r>
          </a:p>
          <a:p>
            <a:pPr algn="just" fontAlgn="base"/>
            <a:r>
              <a:rPr lang="en-US" dirty="0">
                <a:highlight>
                  <a:srgbClr val="FFFF00"/>
                </a:highlight>
              </a:rPr>
              <a:t>Windows 98 introduced the back and forward navigation buttons and the address bar in Windows Explorer, among other things. </a:t>
            </a:r>
            <a:r>
              <a:rPr lang="en-US" dirty="0"/>
              <a:t>One of the biggest changes was the introduction of the Windows Driver Model for computer components and accessories – one driver to support all future versions of Windows.</a:t>
            </a:r>
          </a:p>
          <a:p>
            <a:pPr algn="just" fontAlgn="base"/>
            <a:r>
              <a:rPr lang="en-US" dirty="0"/>
              <a:t>USB support was much improved in Windows 98 and led to its widespread adoption, including USB hubs and USB mice.</a:t>
            </a:r>
          </a:p>
        </p:txBody>
      </p:sp>
      <p:pic>
        <p:nvPicPr>
          <p:cNvPr id="7170" name="Picture 2" descr="C:\Users\PC\Desktop\imagenes de windows\windows 98.png"/>
          <p:cNvPicPr>
            <a:picLocks noGrp="1" noChangeAspect="1" noChangeArrowheads="1"/>
          </p:cNvPicPr>
          <p:nvPr>
            <p:ph idx="1"/>
          </p:nvPr>
        </p:nvPicPr>
        <p:blipFill>
          <a:blip r:embed="rId2"/>
          <a:srcRect/>
          <a:stretch>
            <a:fillRect/>
          </a:stretch>
        </p:blipFill>
        <p:spPr bwMode="auto">
          <a:xfrm>
            <a:off x="3571868" y="2143116"/>
            <a:ext cx="5111750" cy="310002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SV" sz="2800" dirty="0"/>
              <a:t>Windows 2000</a:t>
            </a:r>
          </a:p>
        </p:txBody>
      </p:sp>
      <p:sp>
        <p:nvSpPr>
          <p:cNvPr id="4" name="3 Marcador de texto"/>
          <p:cNvSpPr>
            <a:spLocks noGrp="1"/>
          </p:cNvSpPr>
          <p:nvPr>
            <p:ph type="body" sz="half" idx="2"/>
          </p:nvPr>
        </p:nvSpPr>
        <p:spPr/>
        <p:txBody>
          <a:bodyPr/>
          <a:lstStyle/>
          <a:p>
            <a:pPr fontAlgn="base"/>
            <a:endParaRPr lang="en-US" dirty="0"/>
          </a:p>
          <a:p>
            <a:pPr fontAlgn="base"/>
            <a:endParaRPr lang="en-US" dirty="0"/>
          </a:p>
          <a:p>
            <a:pPr fontAlgn="base"/>
            <a:endParaRPr lang="en-US" dirty="0"/>
          </a:p>
          <a:p>
            <a:pPr algn="just" fontAlgn="base"/>
            <a:r>
              <a:rPr lang="en-US" dirty="0"/>
              <a:t>The enterprise twin of ME, Windows 2000 was released in February 2000 and was based on Microsoft’s business-orientated system Windows NT and later became the basis for Windows XP.</a:t>
            </a:r>
          </a:p>
          <a:p>
            <a:pPr algn="just" fontAlgn="base"/>
            <a:r>
              <a:rPr lang="en-US" dirty="0"/>
              <a:t>Microsoft’s automatic updating played an important role in Windows 2000 and became the first Windows to support hibernation.</a:t>
            </a:r>
          </a:p>
          <a:p>
            <a:endParaRPr lang="es-SV" dirty="0"/>
          </a:p>
        </p:txBody>
      </p:sp>
      <p:pic>
        <p:nvPicPr>
          <p:cNvPr id="9218" name="Picture 2" descr="C:\Users\PC\Desktop\imagenes de windows\Windows 2000.png"/>
          <p:cNvPicPr>
            <a:picLocks noGrp="1" noChangeAspect="1" noChangeArrowheads="1"/>
          </p:cNvPicPr>
          <p:nvPr>
            <p:ph idx="1"/>
          </p:nvPr>
        </p:nvPicPr>
        <p:blipFill>
          <a:blip r:embed="rId2"/>
          <a:srcRect/>
          <a:stretch>
            <a:fillRect/>
          </a:stretch>
        </p:blipFill>
        <p:spPr bwMode="auto">
          <a:xfrm>
            <a:off x="3935412" y="1899444"/>
            <a:ext cx="4391025" cy="2600325"/>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1576</Words>
  <Application>Microsoft Office PowerPoint</Application>
  <PresentationFormat>Presentación en pantalla (4:3)</PresentationFormat>
  <Paragraphs>74</Paragraphs>
  <Slides>16</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Tema de Office</vt:lpstr>
      <vt:lpstr>Thursday, June 11th, 2020</vt:lpstr>
      <vt:lpstr>Presentación de PowerPoint</vt:lpstr>
      <vt:lpstr>Windows 1 </vt:lpstr>
      <vt:lpstr>Windows 2</vt:lpstr>
      <vt:lpstr>Windows 3</vt:lpstr>
      <vt:lpstr>Windows 3.1 </vt:lpstr>
      <vt:lpstr>Windows 95 </vt:lpstr>
      <vt:lpstr>Windows 98 </vt:lpstr>
      <vt:lpstr>Windows 2000</vt:lpstr>
      <vt:lpstr>Windows ME </vt:lpstr>
      <vt:lpstr>Windows XP </vt:lpstr>
      <vt:lpstr>Windows Vista </vt:lpstr>
      <vt:lpstr>Windows 7 </vt:lpstr>
      <vt:lpstr>Windows 8 </vt:lpstr>
      <vt:lpstr>Windows 8.1 </vt:lpstr>
      <vt:lpstr>Windows 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Thursday, June 4th, 2020</dc:title>
  <dc:creator>PC</dc:creator>
  <cp:lastModifiedBy>Cuellar Melendez, Diego Roberto</cp:lastModifiedBy>
  <cp:revision>19</cp:revision>
  <dcterms:created xsi:type="dcterms:W3CDTF">2020-05-26T19:15:16Z</dcterms:created>
  <dcterms:modified xsi:type="dcterms:W3CDTF">2020-06-21T18:10:10Z</dcterms:modified>
</cp:coreProperties>
</file>