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handoutMasterIdLst>
    <p:handoutMasterId r:id="rId8"/>
  </p:handout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7010400" cy="9296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12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47D57BB-5FF0-41AE-BD59-3D63BD97395C}" type="datetimeFigureOut">
              <a:rPr lang="es-SV" smtClean="0"/>
              <a:t>16/12/2014</a:t>
            </a:fld>
            <a:endParaRPr lang="es-SV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FF3A6A-9E37-4F26-B3FA-BF0E921C2C7E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55694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40FA-16E3-4B82-96C6-45C2EB7C0ACA}" type="datetimeFigureOut">
              <a:rPr lang="es-ES" smtClean="0"/>
              <a:pPr/>
              <a:t>16/12/2014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523E-6647-4B9D-BD74-422EE2B8D0F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Flecha derecha"/>
          <p:cNvSpPr/>
          <p:nvPr userDrawn="1"/>
        </p:nvSpPr>
        <p:spPr>
          <a:xfrm>
            <a:off x="6858000" y="5791200"/>
            <a:ext cx="1905000" cy="838200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40FA-16E3-4B82-96C6-45C2EB7C0ACA}" type="datetimeFigureOut">
              <a:rPr lang="es-ES" smtClean="0"/>
              <a:pPr/>
              <a:t>16/12/2014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523E-6647-4B9D-BD74-422EE2B8D0F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40FA-16E3-4B82-96C6-45C2EB7C0ACA}" type="datetimeFigureOut">
              <a:rPr lang="es-ES" smtClean="0"/>
              <a:pPr/>
              <a:t>16/12/2014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523E-6647-4B9D-BD74-422EE2B8D0F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C0099"/>
              </a:buClr>
              <a:defRPr/>
            </a:lvl1pPr>
            <a:lvl2pPr>
              <a:buClr>
                <a:srgbClr val="CC0099"/>
              </a:buClr>
              <a:defRPr/>
            </a:lvl2pPr>
            <a:lvl3pPr>
              <a:buClr>
                <a:srgbClr val="CC0099"/>
              </a:buClr>
              <a:defRPr/>
            </a:lvl3pPr>
            <a:lvl4pPr>
              <a:buClr>
                <a:srgbClr val="CC0099"/>
              </a:buClr>
              <a:defRPr/>
            </a:lvl4pPr>
            <a:lvl5pPr>
              <a:buClr>
                <a:srgbClr val="CC0099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40FA-16E3-4B82-96C6-45C2EB7C0ACA}" type="datetimeFigureOut">
              <a:rPr lang="es-ES" smtClean="0"/>
              <a:pPr/>
              <a:t>16/12/2014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523E-6647-4B9D-BD74-422EE2B8D0F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40FA-16E3-4B82-96C6-45C2EB7C0ACA}" type="datetimeFigureOut">
              <a:rPr lang="es-ES" smtClean="0"/>
              <a:pPr/>
              <a:t>16/12/2014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523E-6647-4B9D-BD74-422EE2B8D0F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40FA-16E3-4B82-96C6-45C2EB7C0ACA}" type="datetimeFigureOut">
              <a:rPr lang="es-ES" smtClean="0"/>
              <a:pPr/>
              <a:t>16/12/2014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523E-6647-4B9D-BD74-422EE2B8D0F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40FA-16E3-4B82-96C6-45C2EB7C0ACA}" type="datetimeFigureOut">
              <a:rPr lang="es-ES" smtClean="0"/>
              <a:pPr/>
              <a:t>16/12/2014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523E-6647-4B9D-BD74-422EE2B8D0F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40FA-16E3-4B82-96C6-45C2EB7C0ACA}" type="datetimeFigureOut">
              <a:rPr lang="es-ES" smtClean="0"/>
              <a:pPr/>
              <a:t>16/12/2014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523E-6647-4B9D-BD74-422EE2B8D0F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40FA-16E3-4B82-96C6-45C2EB7C0ACA}" type="datetimeFigureOut">
              <a:rPr lang="es-ES" smtClean="0"/>
              <a:pPr/>
              <a:t>16/12/2014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523E-6647-4B9D-BD74-422EE2B8D0F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40FA-16E3-4B82-96C6-45C2EB7C0ACA}" type="datetimeFigureOut">
              <a:rPr lang="es-ES" smtClean="0"/>
              <a:pPr/>
              <a:t>16/12/2014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523E-6647-4B9D-BD74-422EE2B8D0F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40FA-16E3-4B82-96C6-45C2EB7C0ACA}" type="datetimeFigureOut">
              <a:rPr lang="es-ES" smtClean="0"/>
              <a:pPr/>
              <a:t>16/12/2014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523E-6647-4B9D-BD74-422EE2B8D0F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457200" y="304800"/>
            <a:ext cx="8229600" cy="6019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D40FA-16E3-4B82-96C6-45C2EB7C0ACA}" type="datetimeFigureOut">
              <a:rPr lang="es-ES" smtClean="0"/>
              <a:pPr/>
              <a:t>16/12/2014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9523E-6647-4B9D-BD74-422EE2B8D0F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2800" dirty="0">
                <a:latin typeface="Agency FB" panose="020B0503020202020204" pitchFamily="34" charset="0"/>
              </a:rPr>
              <a:t>Afirmaciones sobre la publicidad</a:t>
            </a:r>
            <a:endParaRPr lang="es-ES" sz="2800" dirty="0">
              <a:latin typeface="Agency FB" panose="020B050302020202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300192" y="5164274"/>
            <a:ext cx="2309429" cy="803297"/>
          </a:xfr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ES_tradnl" sz="1100" dirty="0">
                <a:solidFill>
                  <a:schemeClr val="tx1"/>
                </a:solidFill>
                <a:latin typeface="Arial Narrow" panose="020B0606020202030204" pitchFamily="34" charset="0"/>
              </a:rPr>
              <a:t>Hoy en día a través de la publicidad no solo se vende un producto, sino también, cosas intangibles.</a:t>
            </a:r>
          </a:p>
          <a:p>
            <a:pPr marL="0" indent="0">
              <a:buNone/>
            </a:pPr>
            <a:r>
              <a:rPr lang="es-ES_tradnl" sz="1100" dirty="0">
                <a:solidFill>
                  <a:schemeClr val="tx1"/>
                </a:solidFill>
                <a:latin typeface="Arial Narrow" panose="020B0606020202030204" pitchFamily="34" charset="0"/>
              </a:rPr>
              <a:t>UN ESTILO DE VIDA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259632" y="1381354"/>
            <a:ext cx="5256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latin typeface="Arial Narrow" panose="020B0606020202030204" pitchFamily="34" charset="0"/>
              </a:defRPr>
            </a:lvl1pPr>
          </a:lstStyle>
          <a:p>
            <a:r>
              <a:rPr lang="es-SV" dirty="0"/>
              <a:t>La publicidad es un instrumento al servicio de las personas consumidoras.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3501277" y="1988840"/>
            <a:ext cx="5031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1100" dirty="0">
                <a:latin typeface="Arial Narrow" panose="020B0606020202030204" pitchFamily="34" charset="0"/>
              </a:rPr>
              <a:t>La publicidad sirve a la persona consumidora para conocer un producto y sus características.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z="2800" dirty="0">
                <a:latin typeface="Agency FB" panose="020B0503020202020204" pitchFamily="34" charset="0"/>
              </a:rPr>
              <a:t>Función de la publicidad</a:t>
            </a:r>
            <a:endParaRPr lang="es-ES" sz="2800" dirty="0">
              <a:latin typeface="Agency FB" panose="020B050302020202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600201"/>
            <a:ext cx="5698976" cy="748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200" dirty="0">
                <a:latin typeface="Arial Narrow" panose="020B0606020202030204" pitchFamily="34" charset="0"/>
              </a:rPr>
              <a:t>Función informativa de la publicidad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53952" y="2177501"/>
            <a:ext cx="4824536" cy="147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Clr>
                <a:srgbClr val="CC0099"/>
              </a:buClr>
              <a:buFont typeface="Arial" pitchFamily="34" charset="0"/>
              <a:buNone/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Clr>
                <a:srgbClr val="CC0099"/>
              </a:buClr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Clr>
                <a:srgbClr val="CC0099"/>
              </a:buClr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Clr>
                <a:srgbClr val="CC0099"/>
              </a:buClr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Clr>
                <a:srgbClr val="CC0099"/>
              </a:buClr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s-SV" sz="1200" dirty="0"/>
              <a:t>Hoy en día la PUBLICIDAD INFORMATIVA muy escasamente ocupa un espacio en nuestra sociedad y la que predomina es la PUBLICIDAD PERSUASIVA.</a:t>
            </a: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1077987" y="3789040"/>
            <a:ext cx="5016525" cy="144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CC0099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C0099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C0099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C0099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C0099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SV" sz="1200" dirty="0">
                <a:latin typeface="Arial Narrow" panose="020B0606020202030204" pitchFamily="34" charset="0"/>
              </a:rPr>
              <a:t>INFORMACIÓN y PERSUASIÓN, son componentes, que forman parte de la publicidad.</a:t>
            </a:r>
            <a:endParaRPr lang="es-ES" sz="12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z="2800" dirty="0">
                <a:latin typeface="Agency FB" panose="020B0503020202020204" pitchFamily="34" charset="0"/>
              </a:rPr>
              <a:t>Tecnología y publicidad</a:t>
            </a:r>
            <a:endParaRPr lang="es-ES" sz="2800" dirty="0">
              <a:latin typeface="Agency FB" panose="020B050302020202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1215" y="2131889"/>
            <a:ext cx="5915001" cy="8588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_tradnl" sz="1800" dirty="0">
                <a:latin typeface="Batang" panose="02030600000101010101" pitchFamily="18" charset="-127"/>
                <a:ea typeface="Batang" panose="02030600000101010101" pitchFamily="18" charset="-127"/>
              </a:rPr>
              <a:t>El avance tecnológico ha ayudado a que la publicidad sea cada vez más original y creativa.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2422104" y="3212976"/>
            <a:ext cx="4670175" cy="646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Clr>
                <a:srgbClr val="CC0099"/>
              </a:buClr>
              <a:buFont typeface="Arial" pitchFamily="34" charset="0"/>
              <a:buNone/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Clr>
                <a:srgbClr val="CC0099"/>
              </a:buClr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Clr>
                <a:srgbClr val="CC0099"/>
              </a:buClr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Clr>
                <a:srgbClr val="CC0099"/>
              </a:buClr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Clr>
                <a:srgbClr val="CC0099"/>
              </a:buClr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s-SV" dirty="0"/>
              <a:t>La publicidad tiene costos importantes para la sociedad.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411760" y="4182156"/>
            <a:ext cx="4176464" cy="1975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  <a:lvl1pPr indent="0">
              <a:spcBef>
                <a:spcPct val="20000"/>
              </a:spcBef>
              <a:buClr>
                <a:srgbClr val="CC0099"/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Clr>
                <a:srgbClr val="CC0099"/>
              </a:buClr>
              <a:buFont typeface="Arial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143000" indent="-228600">
              <a:spcBef>
                <a:spcPct val="20000"/>
              </a:spcBef>
              <a:buClr>
                <a:srgbClr val="CC0099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600200" indent="-228600">
              <a:spcBef>
                <a:spcPct val="20000"/>
              </a:spcBef>
              <a:buClr>
                <a:srgbClr val="CC0099"/>
              </a:buClr>
              <a:buFont typeface="Arial" pitchFamily="34" charset="0"/>
              <a:buChar char="–"/>
              <a:defRPr sz="2000">
                <a:solidFill>
                  <a:schemeClr val="tx1"/>
                </a:solidFill>
              </a:defRPr>
            </a:lvl4pPr>
            <a:lvl5pPr marL="2057400" indent="-228600">
              <a:spcBef>
                <a:spcPct val="20000"/>
              </a:spcBef>
              <a:buClr>
                <a:srgbClr val="CC0099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r>
              <a:rPr lang="es-SV" sz="1200" dirty="0"/>
              <a:t>Formas insostenibles de producción y consumo.</a:t>
            </a:r>
          </a:p>
          <a:p>
            <a:r>
              <a:rPr lang="es-SV" sz="1200" dirty="0"/>
              <a:t>Endeudamiento de familias.</a:t>
            </a:r>
          </a:p>
          <a:p>
            <a:r>
              <a:rPr lang="es-SV" sz="1200" dirty="0"/>
              <a:t>Explotación de recursos naturales.</a:t>
            </a:r>
          </a:p>
          <a:p>
            <a:r>
              <a:rPr lang="es-SV" sz="1200" dirty="0"/>
              <a:t>Contaminación.</a:t>
            </a:r>
          </a:p>
          <a:p>
            <a:r>
              <a:rPr lang="es-SV" sz="1200" dirty="0"/>
              <a:t>Explotación laboral.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z="2800" dirty="0">
                <a:latin typeface="Agency FB" panose="020B0503020202020204" pitchFamily="34" charset="0"/>
              </a:rPr>
              <a:t>Gasto publicitario global</a:t>
            </a:r>
            <a:endParaRPr lang="es-ES" sz="2800" dirty="0">
              <a:latin typeface="Agency FB" panose="020B0503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SV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060848"/>
            <a:ext cx="3035126" cy="3035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153400" cy="11620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z="2800" b="0" dirty="0">
                <a:latin typeface="Agency FB" panose="020B0503020202020204" pitchFamily="34" charset="0"/>
              </a:rPr>
              <a:t>La publicidad a través de Internet</a:t>
            </a:r>
            <a:endParaRPr lang="es-ES" sz="2800" b="0" dirty="0">
              <a:latin typeface="Agency FB" panose="020B0503020202020204" pitchFamily="34" charset="0"/>
            </a:endParaRP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484" y="1435100"/>
            <a:ext cx="2951213" cy="17778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B3A09C5-0AAB-4794-867F-4856F6BB8E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Formación fuerza de ventas</Template>
  <TotalTime>346</TotalTime>
  <Words>161</Words>
  <Application>Microsoft Office PowerPoint</Application>
  <PresentationFormat>Presentación en pantalla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Batang</vt:lpstr>
      <vt:lpstr>Agency FB</vt:lpstr>
      <vt:lpstr>Arial</vt:lpstr>
      <vt:lpstr>Arial Narrow</vt:lpstr>
      <vt:lpstr>Calibri</vt:lpstr>
      <vt:lpstr>Tema de Office</vt:lpstr>
      <vt:lpstr>Afirmaciones sobre la publicidad</vt:lpstr>
      <vt:lpstr>Función de la publicidad</vt:lpstr>
      <vt:lpstr>Tecnología y publicidad</vt:lpstr>
      <vt:lpstr>Gasto publicitario global</vt:lpstr>
      <vt:lpstr>La publicidad a través de Internet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Formación  FUERZA DE VENTAS</dc:title>
  <dc:creator>Jeremias</dc:creator>
  <cp:keywords/>
  <cp:lastModifiedBy>Jeremias</cp:lastModifiedBy>
  <cp:revision>70</cp:revision>
  <cp:lastPrinted>2014-12-08T20:23:40Z</cp:lastPrinted>
  <dcterms:created xsi:type="dcterms:W3CDTF">2014-11-25T19:37:29Z</dcterms:created>
  <dcterms:modified xsi:type="dcterms:W3CDTF">2014-12-16T21:44:13Z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TC102568719990</vt:lpwstr>
  </property>
</Properties>
</file>