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4" r:id="rId4"/>
    <p:sldId id="265" r:id="rId5"/>
    <p:sldId id="262" r:id="rId6"/>
    <p:sldId id="263" r:id="rId7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 a la invetigación de mercado" id="{940691EC-7854-4A21-8703-4B777BAC8AC9}">
          <p14:sldIdLst>
            <p14:sldId id="256"/>
          </p14:sldIdLst>
        </p14:section>
        <p14:section name="Analizando el mercado" id="{18880AF1-AEB8-466F-9685-30FA04BF9439}">
          <p14:sldIdLst>
            <p14:sldId id="259"/>
            <p14:sldId id="264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be Cuellar" initials="CC" lastIdx="2" clrIdx="0">
    <p:extLst>
      <p:ext uri="{19B8F6BF-5375-455C-9EA6-DF929625EA0E}">
        <p15:presenceInfo xmlns:p15="http://schemas.microsoft.com/office/powerpoint/2012/main" userId="Chobe Cuell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70C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99" autoAdjust="0"/>
  </p:normalViewPr>
  <p:slideViewPr>
    <p:cSldViewPr snapToGrid="0">
      <p:cViewPr varScale="1">
        <p:scale>
          <a:sx n="85" d="100"/>
          <a:sy n="85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3T09:50:08.991" idx="1">
    <p:pos x="5606" y="678"/>
    <p:text>Es importante enfocarce a la audiencia en la cual dirigirá el producto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3T10:40:47.076" idx="2">
    <p:pos x="3712" y="2332"/>
    <p:text>Dependiendo de la intencion del mensaje a transmitir</p:text>
    <p:extLst>
      <p:ext uri="{C676402C-5697-4E1C-873F-D02D1690AC5C}">
        <p15:threadingInfo xmlns:p15="http://schemas.microsoft.com/office/powerpoint/2012/main" timeZoneBias="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75B0E-84F8-44A2-8D00-4D689DF02BE1}" type="doc">
      <dgm:prSet loTypeId="urn:microsoft.com/office/officeart/2005/8/layout/cycle3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s-SV"/>
        </a:p>
      </dgm:t>
    </dgm:pt>
    <dgm:pt modelId="{CB9D18CA-2F07-45DC-A3BF-9E4C24243279}">
      <dgm:prSet/>
      <dgm:spPr/>
      <dgm:t>
        <a:bodyPr/>
        <a:lstStyle/>
        <a:p>
          <a:r>
            <a:rPr lang="es-ES"/>
            <a:t>Definición del problema.</a:t>
          </a:r>
          <a:endParaRPr lang="es-SV"/>
        </a:p>
      </dgm:t>
    </dgm:pt>
    <dgm:pt modelId="{48D3FFE3-4344-4E4C-A50C-F9BF63905FF5}" type="parTrans" cxnId="{718AF261-665C-4196-9561-7C8C55E2939E}">
      <dgm:prSet/>
      <dgm:spPr/>
      <dgm:t>
        <a:bodyPr/>
        <a:lstStyle/>
        <a:p>
          <a:endParaRPr lang="es-SV"/>
        </a:p>
      </dgm:t>
    </dgm:pt>
    <dgm:pt modelId="{C5AB755B-7F8C-43C0-8B58-F9FACE45E059}" type="sibTrans" cxnId="{718AF261-665C-4196-9561-7C8C55E2939E}">
      <dgm:prSet/>
      <dgm:spPr/>
      <dgm:t>
        <a:bodyPr/>
        <a:lstStyle/>
        <a:p>
          <a:endParaRPr lang="es-SV"/>
        </a:p>
      </dgm:t>
    </dgm:pt>
    <dgm:pt modelId="{B4BBE929-4071-4EB5-AB68-DF999909F8AC}">
      <dgm:prSet/>
      <dgm:spPr/>
      <dgm:t>
        <a:bodyPr/>
        <a:lstStyle/>
        <a:p>
          <a:r>
            <a:rPr lang="es-ES"/>
            <a:t>Desarrollo del problema. </a:t>
          </a:r>
          <a:endParaRPr lang="es-SV"/>
        </a:p>
      </dgm:t>
    </dgm:pt>
    <dgm:pt modelId="{533E2225-5AC3-44AA-A627-0B2A6B205DDA}" type="parTrans" cxnId="{4EC9F09C-DAA3-4209-95E2-B759D04544FF}">
      <dgm:prSet/>
      <dgm:spPr/>
      <dgm:t>
        <a:bodyPr/>
        <a:lstStyle/>
        <a:p>
          <a:endParaRPr lang="es-SV"/>
        </a:p>
      </dgm:t>
    </dgm:pt>
    <dgm:pt modelId="{15B5F4A1-5358-4F8D-9B6E-2E744908213F}" type="sibTrans" cxnId="{4EC9F09C-DAA3-4209-95E2-B759D04544FF}">
      <dgm:prSet/>
      <dgm:spPr/>
      <dgm:t>
        <a:bodyPr/>
        <a:lstStyle/>
        <a:p>
          <a:endParaRPr lang="es-SV"/>
        </a:p>
      </dgm:t>
    </dgm:pt>
    <dgm:pt modelId="{7B7D1E07-1ED3-4802-971E-5A6B4E90877D}">
      <dgm:prSet/>
      <dgm:spPr/>
      <dgm:t>
        <a:bodyPr/>
        <a:lstStyle/>
        <a:p>
          <a:r>
            <a:rPr lang="es-ES"/>
            <a:t>Diseño de la investigación. </a:t>
          </a:r>
          <a:endParaRPr lang="es-SV"/>
        </a:p>
      </dgm:t>
    </dgm:pt>
    <dgm:pt modelId="{9196A4BA-EB09-4854-BF45-1582B1417FCD}" type="parTrans" cxnId="{84FB26D9-FD33-4BCC-B771-F12CF2835EB0}">
      <dgm:prSet/>
      <dgm:spPr/>
      <dgm:t>
        <a:bodyPr/>
        <a:lstStyle/>
        <a:p>
          <a:endParaRPr lang="es-SV"/>
        </a:p>
      </dgm:t>
    </dgm:pt>
    <dgm:pt modelId="{E337E051-B43F-407E-ACEC-93C457926898}" type="sibTrans" cxnId="{84FB26D9-FD33-4BCC-B771-F12CF2835EB0}">
      <dgm:prSet/>
      <dgm:spPr/>
      <dgm:t>
        <a:bodyPr/>
        <a:lstStyle/>
        <a:p>
          <a:endParaRPr lang="es-SV"/>
        </a:p>
      </dgm:t>
    </dgm:pt>
    <dgm:pt modelId="{6F6CDC5B-4E7C-41DA-85C8-FCC09D84AEA3}">
      <dgm:prSet/>
      <dgm:spPr/>
      <dgm:t>
        <a:bodyPr/>
        <a:lstStyle/>
        <a:p>
          <a:r>
            <a:rPr lang="es-ES"/>
            <a:t>Recolección de datos. </a:t>
          </a:r>
          <a:endParaRPr lang="es-SV"/>
        </a:p>
      </dgm:t>
    </dgm:pt>
    <dgm:pt modelId="{900BB404-B0AB-4708-AA72-FAC6A1600C9A}" type="parTrans" cxnId="{66D0CA8F-1FD7-4397-846F-10A7079737A4}">
      <dgm:prSet/>
      <dgm:spPr/>
      <dgm:t>
        <a:bodyPr/>
        <a:lstStyle/>
        <a:p>
          <a:endParaRPr lang="es-SV"/>
        </a:p>
      </dgm:t>
    </dgm:pt>
    <dgm:pt modelId="{6FE07FAD-9EEE-48F8-B62A-790B668BF996}" type="sibTrans" cxnId="{66D0CA8F-1FD7-4397-846F-10A7079737A4}">
      <dgm:prSet/>
      <dgm:spPr/>
      <dgm:t>
        <a:bodyPr/>
        <a:lstStyle/>
        <a:p>
          <a:endParaRPr lang="es-SV"/>
        </a:p>
      </dgm:t>
    </dgm:pt>
    <dgm:pt modelId="{BB845B03-6D89-4E02-AF36-FFFB05D0BEA9}">
      <dgm:prSet/>
      <dgm:spPr/>
      <dgm:t>
        <a:bodyPr/>
        <a:lstStyle/>
        <a:p>
          <a:r>
            <a:rPr lang="es-ES"/>
            <a:t>Preparación de análisis de datos. </a:t>
          </a:r>
          <a:endParaRPr lang="es-SV"/>
        </a:p>
      </dgm:t>
    </dgm:pt>
    <dgm:pt modelId="{1F40BD46-EE93-45BF-8175-D64F97489134}" type="parTrans" cxnId="{9681A433-5C5E-4788-AEA6-3F6B186CA24F}">
      <dgm:prSet/>
      <dgm:spPr/>
      <dgm:t>
        <a:bodyPr/>
        <a:lstStyle/>
        <a:p>
          <a:endParaRPr lang="es-SV"/>
        </a:p>
      </dgm:t>
    </dgm:pt>
    <dgm:pt modelId="{CB1C5C0D-77CE-4F3F-A0B8-1C7AAA25EAD2}" type="sibTrans" cxnId="{9681A433-5C5E-4788-AEA6-3F6B186CA24F}">
      <dgm:prSet/>
      <dgm:spPr/>
      <dgm:t>
        <a:bodyPr/>
        <a:lstStyle/>
        <a:p>
          <a:endParaRPr lang="es-SV"/>
        </a:p>
      </dgm:t>
    </dgm:pt>
    <dgm:pt modelId="{6C84C320-87D2-400D-B52B-44D448DF1031}">
      <dgm:prSet/>
      <dgm:spPr/>
      <dgm:t>
        <a:bodyPr/>
        <a:lstStyle/>
        <a:p>
          <a:r>
            <a:rPr lang="es-ES"/>
            <a:t>Elaboración del reporte.</a:t>
          </a:r>
          <a:endParaRPr lang="es-SV"/>
        </a:p>
      </dgm:t>
    </dgm:pt>
    <dgm:pt modelId="{E9452A9A-2425-4BE9-9565-398F32FC8BBB}" type="parTrans" cxnId="{643E461D-3294-481C-B785-DB055D87B7E7}">
      <dgm:prSet/>
      <dgm:spPr/>
      <dgm:t>
        <a:bodyPr/>
        <a:lstStyle/>
        <a:p>
          <a:endParaRPr lang="es-SV"/>
        </a:p>
      </dgm:t>
    </dgm:pt>
    <dgm:pt modelId="{B287795F-AE59-450D-849C-B562F9FF89C1}" type="sibTrans" cxnId="{643E461D-3294-481C-B785-DB055D87B7E7}">
      <dgm:prSet/>
      <dgm:spPr/>
      <dgm:t>
        <a:bodyPr/>
        <a:lstStyle/>
        <a:p>
          <a:endParaRPr lang="es-SV"/>
        </a:p>
      </dgm:t>
    </dgm:pt>
    <dgm:pt modelId="{10ED7C63-EAB0-459E-AE1A-861AF7C085A4}" type="pres">
      <dgm:prSet presAssocID="{20575B0E-84F8-44A2-8D00-4D689DF02BE1}" presName="Name0" presStyleCnt="0">
        <dgm:presLayoutVars>
          <dgm:dir val="rev"/>
          <dgm:resizeHandles val="exact"/>
        </dgm:presLayoutVars>
      </dgm:prSet>
      <dgm:spPr/>
    </dgm:pt>
    <dgm:pt modelId="{A3A444F0-4A8F-4298-9D8E-D88E2BC63B32}" type="pres">
      <dgm:prSet presAssocID="{20575B0E-84F8-44A2-8D00-4D689DF02BE1}" presName="cycle" presStyleCnt="0"/>
      <dgm:spPr/>
    </dgm:pt>
    <dgm:pt modelId="{1A3D122F-77C6-4296-830A-1E51FFE210E5}" type="pres">
      <dgm:prSet presAssocID="{CB9D18CA-2F07-45DC-A3BF-9E4C24243279}" presName="nodeFirstNode" presStyleLbl="node1" presStyleIdx="0" presStyleCnt="6">
        <dgm:presLayoutVars>
          <dgm:bulletEnabled val="1"/>
        </dgm:presLayoutVars>
      </dgm:prSet>
      <dgm:spPr/>
    </dgm:pt>
    <dgm:pt modelId="{3C728618-558F-4E36-8574-0FBDD849BAA4}" type="pres">
      <dgm:prSet presAssocID="{C5AB755B-7F8C-43C0-8B58-F9FACE45E059}" presName="sibTransFirstNode" presStyleLbl="bgShp" presStyleIdx="0" presStyleCnt="1"/>
      <dgm:spPr/>
    </dgm:pt>
    <dgm:pt modelId="{AC59E7AF-2E63-4C6E-8B61-9AE1783C48A7}" type="pres">
      <dgm:prSet presAssocID="{B4BBE929-4071-4EB5-AB68-DF999909F8AC}" presName="nodeFollowingNodes" presStyleLbl="node1" presStyleIdx="1" presStyleCnt="6">
        <dgm:presLayoutVars>
          <dgm:bulletEnabled val="1"/>
        </dgm:presLayoutVars>
      </dgm:prSet>
      <dgm:spPr/>
    </dgm:pt>
    <dgm:pt modelId="{DDDAE804-0B05-451D-9E75-5B2672D20F45}" type="pres">
      <dgm:prSet presAssocID="{7B7D1E07-1ED3-4802-971E-5A6B4E90877D}" presName="nodeFollowingNodes" presStyleLbl="node1" presStyleIdx="2" presStyleCnt="6">
        <dgm:presLayoutVars>
          <dgm:bulletEnabled val="1"/>
        </dgm:presLayoutVars>
      </dgm:prSet>
      <dgm:spPr/>
    </dgm:pt>
    <dgm:pt modelId="{E7FA3E8E-08C7-414D-BDBF-2BE321332FBF}" type="pres">
      <dgm:prSet presAssocID="{6F6CDC5B-4E7C-41DA-85C8-FCC09D84AEA3}" presName="nodeFollowingNodes" presStyleLbl="node1" presStyleIdx="3" presStyleCnt="6">
        <dgm:presLayoutVars>
          <dgm:bulletEnabled val="1"/>
        </dgm:presLayoutVars>
      </dgm:prSet>
      <dgm:spPr/>
    </dgm:pt>
    <dgm:pt modelId="{F0C38BA1-2F44-4295-9ED5-B0CCDAB8C87B}" type="pres">
      <dgm:prSet presAssocID="{BB845B03-6D89-4E02-AF36-FFFB05D0BEA9}" presName="nodeFollowingNodes" presStyleLbl="node1" presStyleIdx="4" presStyleCnt="6">
        <dgm:presLayoutVars>
          <dgm:bulletEnabled val="1"/>
        </dgm:presLayoutVars>
      </dgm:prSet>
      <dgm:spPr/>
    </dgm:pt>
    <dgm:pt modelId="{66985880-B0A8-436B-8237-E99EDD891711}" type="pres">
      <dgm:prSet presAssocID="{6C84C320-87D2-400D-B52B-44D448DF1031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BE719806-2D26-4704-918E-D232BBC0B45E}" type="presOf" srcId="{7B7D1E07-1ED3-4802-971E-5A6B4E90877D}" destId="{DDDAE804-0B05-451D-9E75-5B2672D20F45}" srcOrd="0" destOrd="0" presId="urn:microsoft.com/office/officeart/2005/8/layout/cycle3"/>
    <dgm:cxn modelId="{9A680F0C-DB8C-4C7B-B5FD-57F4B1257F39}" type="presOf" srcId="{CB9D18CA-2F07-45DC-A3BF-9E4C24243279}" destId="{1A3D122F-77C6-4296-830A-1E51FFE210E5}" srcOrd="0" destOrd="0" presId="urn:microsoft.com/office/officeart/2005/8/layout/cycle3"/>
    <dgm:cxn modelId="{6204080F-5738-4FAD-9FE0-39FE65D04F57}" type="presOf" srcId="{B4BBE929-4071-4EB5-AB68-DF999909F8AC}" destId="{AC59E7AF-2E63-4C6E-8B61-9AE1783C48A7}" srcOrd="0" destOrd="0" presId="urn:microsoft.com/office/officeart/2005/8/layout/cycle3"/>
    <dgm:cxn modelId="{643E461D-3294-481C-B785-DB055D87B7E7}" srcId="{20575B0E-84F8-44A2-8D00-4D689DF02BE1}" destId="{6C84C320-87D2-400D-B52B-44D448DF1031}" srcOrd="5" destOrd="0" parTransId="{E9452A9A-2425-4BE9-9565-398F32FC8BBB}" sibTransId="{B287795F-AE59-450D-849C-B562F9FF89C1}"/>
    <dgm:cxn modelId="{E07E7225-0EFA-47D1-8501-883FC8EBBECC}" type="presOf" srcId="{6F6CDC5B-4E7C-41DA-85C8-FCC09D84AEA3}" destId="{E7FA3E8E-08C7-414D-BDBF-2BE321332FBF}" srcOrd="0" destOrd="0" presId="urn:microsoft.com/office/officeart/2005/8/layout/cycle3"/>
    <dgm:cxn modelId="{9681A433-5C5E-4788-AEA6-3F6B186CA24F}" srcId="{20575B0E-84F8-44A2-8D00-4D689DF02BE1}" destId="{BB845B03-6D89-4E02-AF36-FFFB05D0BEA9}" srcOrd="4" destOrd="0" parTransId="{1F40BD46-EE93-45BF-8175-D64F97489134}" sibTransId="{CB1C5C0D-77CE-4F3F-A0B8-1C7AAA25EAD2}"/>
    <dgm:cxn modelId="{CD8E3D5C-5794-41BD-AD03-153E85044AE2}" type="presOf" srcId="{C5AB755B-7F8C-43C0-8B58-F9FACE45E059}" destId="{3C728618-558F-4E36-8574-0FBDD849BAA4}" srcOrd="0" destOrd="0" presId="urn:microsoft.com/office/officeart/2005/8/layout/cycle3"/>
    <dgm:cxn modelId="{718AF261-665C-4196-9561-7C8C55E2939E}" srcId="{20575B0E-84F8-44A2-8D00-4D689DF02BE1}" destId="{CB9D18CA-2F07-45DC-A3BF-9E4C24243279}" srcOrd="0" destOrd="0" parTransId="{48D3FFE3-4344-4E4C-A50C-F9BF63905FF5}" sibTransId="{C5AB755B-7F8C-43C0-8B58-F9FACE45E059}"/>
    <dgm:cxn modelId="{C2244946-810D-4D4A-8538-8987B726FD3A}" type="presOf" srcId="{6C84C320-87D2-400D-B52B-44D448DF1031}" destId="{66985880-B0A8-436B-8237-E99EDD891711}" srcOrd="0" destOrd="0" presId="urn:microsoft.com/office/officeart/2005/8/layout/cycle3"/>
    <dgm:cxn modelId="{C6DF9871-7721-49DA-A956-ED009CBF8F44}" type="presOf" srcId="{BB845B03-6D89-4E02-AF36-FFFB05D0BEA9}" destId="{F0C38BA1-2F44-4295-9ED5-B0CCDAB8C87B}" srcOrd="0" destOrd="0" presId="urn:microsoft.com/office/officeart/2005/8/layout/cycle3"/>
    <dgm:cxn modelId="{05E27952-BDD7-4264-AFF6-F4D665959569}" type="presOf" srcId="{20575B0E-84F8-44A2-8D00-4D689DF02BE1}" destId="{10ED7C63-EAB0-459E-AE1A-861AF7C085A4}" srcOrd="0" destOrd="0" presId="urn:microsoft.com/office/officeart/2005/8/layout/cycle3"/>
    <dgm:cxn modelId="{66D0CA8F-1FD7-4397-846F-10A7079737A4}" srcId="{20575B0E-84F8-44A2-8D00-4D689DF02BE1}" destId="{6F6CDC5B-4E7C-41DA-85C8-FCC09D84AEA3}" srcOrd="3" destOrd="0" parTransId="{900BB404-B0AB-4708-AA72-FAC6A1600C9A}" sibTransId="{6FE07FAD-9EEE-48F8-B62A-790B668BF996}"/>
    <dgm:cxn modelId="{4EC9F09C-DAA3-4209-95E2-B759D04544FF}" srcId="{20575B0E-84F8-44A2-8D00-4D689DF02BE1}" destId="{B4BBE929-4071-4EB5-AB68-DF999909F8AC}" srcOrd="1" destOrd="0" parTransId="{533E2225-5AC3-44AA-A627-0B2A6B205DDA}" sibTransId="{15B5F4A1-5358-4F8D-9B6E-2E744908213F}"/>
    <dgm:cxn modelId="{84FB26D9-FD33-4BCC-B771-F12CF2835EB0}" srcId="{20575B0E-84F8-44A2-8D00-4D689DF02BE1}" destId="{7B7D1E07-1ED3-4802-971E-5A6B4E90877D}" srcOrd="2" destOrd="0" parTransId="{9196A4BA-EB09-4854-BF45-1582B1417FCD}" sibTransId="{E337E051-B43F-407E-ACEC-93C457926898}"/>
    <dgm:cxn modelId="{60379A65-80D2-4864-AABE-C116C3F6632B}" type="presParOf" srcId="{10ED7C63-EAB0-459E-AE1A-861AF7C085A4}" destId="{A3A444F0-4A8F-4298-9D8E-D88E2BC63B32}" srcOrd="0" destOrd="0" presId="urn:microsoft.com/office/officeart/2005/8/layout/cycle3"/>
    <dgm:cxn modelId="{E4B5444E-BBF2-4710-AF09-C49131184ED0}" type="presParOf" srcId="{A3A444F0-4A8F-4298-9D8E-D88E2BC63B32}" destId="{1A3D122F-77C6-4296-830A-1E51FFE210E5}" srcOrd="0" destOrd="0" presId="urn:microsoft.com/office/officeart/2005/8/layout/cycle3"/>
    <dgm:cxn modelId="{74BBB537-9E0F-4D70-B54A-905076F9F36A}" type="presParOf" srcId="{A3A444F0-4A8F-4298-9D8E-D88E2BC63B32}" destId="{3C728618-558F-4E36-8574-0FBDD849BAA4}" srcOrd="1" destOrd="0" presId="urn:microsoft.com/office/officeart/2005/8/layout/cycle3"/>
    <dgm:cxn modelId="{0E3EFBD7-5E69-4D43-BA46-EDB947609F87}" type="presParOf" srcId="{A3A444F0-4A8F-4298-9D8E-D88E2BC63B32}" destId="{AC59E7AF-2E63-4C6E-8B61-9AE1783C48A7}" srcOrd="2" destOrd="0" presId="urn:microsoft.com/office/officeart/2005/8/layout/cycle3"/>
    <dgm:cxn modelId="{560D8CEC-355B-4E2E-B977-94361F72D754}" type="presParOf" srcId="{A3A444F0-4A8F-4298-9D8E-D88E2BC63B32}" destId="{DDDAE804-0B05-451D-9E75-5B2672D20F45}" srcOrd="3" destOrd="0" presId="urn:microsoft.com/office/officeart/2005/8/layout/cycle3"/>
    <dgm:cxn modelId="{6A34AEB4-ED6D-49BF-8F63-B22F259DE6DC}" type="presParOf" srcId="{A3A444F0-4A8F-4298-9D8E-D88E2BC63B32}" destId="{E7FA3E8E-08C7-414D-BDBF-2BE321332FBF}" srcOrd="4" destOrd="0" presId="urn:microsoft.com/office/officeart/2005/8/layout/cycle3"/>
    <dgm:cxn modelId="{67C0E308-8A75-45D5-B249-5942CB659B9A}" type="presParOf" srcId="{A3A444F0-4A8F-4298-9D8E-D88E2BC63B32}" destId="{F0C38BA1-2F44-4295-9ED5-B0CCDAB8C87B}" srcOrd="5" destOrd="0" presId="urn:microsoft.com/office/officeart/2005/8/layout/cycle3"/>
    <dgm:cxn modelId="{531FF4B6-AAFF-474E-B8D1-5CBB44CC67D9}" type="presParOf" srcId="{A3A444F0-4A8F-4298-9D8E-D88E2BC63B32}" destId="{66985880-B0A8-436B-8237-E99EDD89171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28618-558F-4E36-8574-0FBDD849BAA4}">
      <dsp:nvSpPr>
        <dsp:cNvPr id="0" name=""/>
        <dsp:cNvSpPr/>
      </dsp:nvSpPr>
      <dsp:spPr>
        <a:xfrm>
          <a:off x="896801" y="-3661"/>
          <a:ext cx="3295232" cy="3295232"/>
        </a:xfrm>
        <a:prstGeom prst="leftCircularArrow">
          <a:avLst>
            <a:gd name="adj1" fmla="val 5274"/>
            <a:gd name="adj2" fmla="val 312630"/>
            <a:gd name="adj3" fmla="val 18108390"/>
            <a:gd name="adj4" fmla="val 15310032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3D122F-77C6-4296-830A-1E51FFE210E5}">
      <dsp:nvSpPr>
        <dsp:cNvPr id="0" name=""/>
        <dsp:cNvSpPr/>
      </dsp:nvSpPr>
      <dsp:spPr>
        <a:xfrm>
          <a:off x="1940615" y="1247"/>
          <a:ext cx="1207604" cy="60380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Definición del problema.</a:t>
          </a:r>
          <a:endParaRPr lang="es-SV" sz="1200" kern="1200"/>
        </a:p>
      </dsp:txBody>
      <dsp:txXfrm>
        <a:off x="1970090" y="30722"/>
        <a:ext cx="1148654" cy="544852"/>
      </dsp:txXfrm>
    </dsp:sp>
    <dsp:sp modelId="{AC59E7AF-2E63-4C6E-8B61-9AE1783C48A7}">
      <dsp:nvSpPr>
        <dsp:cNvPr id="0" name=""/>
        <dsp:cNvSpPr/>
      </dsp:nvSpPr>
      <dsp:spPr>
        <a:xfrm>
          <a:off x="782905" y="669651"/>
          <a:ext cx="1207604" cy="60380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Desarrollo del problema. </a:t>
          </a:r>
          <a:endParaRPr lang="es-SV" sz="1200" kern="1200"/>
        </a:p>
      </dsp:txBody>
      <dsp:txXfrm>
        <a:off x="812380" y="699126"/>
        <a:ext cx="1148654" cy="544852"/>
      </dsp:txXfrm>
    </dsp:sp>
    <dsp:sp modelId="{DDDAE804-0B05-451D-9E75-5B2672D20F45}">
      <dsp:nvSpPr>
        <dsp:cNvPr id="0" name=""/>
        <dsp:cNvSpPr/>
      </dsp:nvSpPr>
      <dsp:spPr>
        <a:xfrm>
          <a:off x="782905" y="2006459"/>
          <a:ext cx="1207604" cy="60380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Diseño de la investigación. </a:t>
          </a:r>
          <a:endParaRPr lang="es-SV" sz="1200" kern="1200"/>
        </a:p>
      </dsp:txBody>
      <dsp:txXfrm>
        <a:off x="812380" y="2035934"/>
        <a:ext cx="1148654" cy="544852"/>
      </dsp:txXfrm>
    </dsp:sp>
    <dsp:sp modelId="{E7FA3E8E-08C7-414D-BDBF-2BE321332FBF}">
      <dsp:nvSpPr>
        <dsp:cNvPr id="0" name=""/>
        <dsp:cNvSpPr/>
      </dsp:nvSpPr>
      <dsp:spPr>
        <a:xfrm>
          <a:off x="1940615" y="2674863"/>
          <a:ext cx="1207604" cy="60380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Recolección de datos. </a:t>
          </a:r>
          <a:endParaRPr lang="es-SV" sz="1200" kern="1200"/>
        </a:p>
      </dsp:txBody>
      <dsp:txXfrm>
        <a:off x="1970090" y="2704338"/>
        <a:ext cx="1148654" cy="544852"/>
      </dsp:txXfrm>
    </dsp:sp>
    <dsp:sp modelId="{F0C38BA1-2F44-4295-9ED5-B0CCDAB8C87B}">
      <dsp:nvSpPr>
        <dsp:cNvPr id="0" name=""/>
        <dsp:cNvSpPr/>
      </dsp:nvSpPr>
      <dsp:spPr>
        <a:xfrm>
          <a:off x="3098325" y="2006459"/>
          <a:ext cx="1207604" cy="60380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Preparación de análisis de datos. </a:t>
          </a:r>
          <a:endParaRPr lang="es-SV" sz="1200" kern="1200"/>
        </a:p>
      </dsp:txBody>
      <dsp:txXfrm>
        <a:off x="3127800" y="2035934"/>
        <a:ext cx="1148654" cy="544852"/>
      </dsp:txXfrm>
    </dsp:sp>
    <dsp:sp modelId="{66985880-B0A8-436B-8237-E99EDD891711}">
      <dsp:nvSpPr>
        <dsp:cNvPr id="0" name=""/>
        <dsp:cNvSpPr/>
      </dsp:nvSpPr>
      <dsp:spPr>
        <a:xfrm>
          <a:off x="3098325" y="669651"/>
          <a:ext cx="1207604" cy="60380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Elaboración del reporte.</a:t>
          </a:r>
          <a:endParaRPr lang="es-SV" sz="1200" kern="1200"/>
        </a:p>
      </dsp:txBody>
      <dsp:txXfrm>
        <a:off x="3127800" y="699126"/>
        <a:ext cx="1148654" cy="544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D6B148F-1459-4051-8898-F975813299CE}" type="datetimeFigureOut">
              <a:rPr lang="es-SV" smtClean="0"/>
              <a:t>13/5/2020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40626D1-FEB8-4BC8-B043-BCA7AD33912A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48818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C2D943-916E-4129-8DF8-F42406618EBC}" type="datetimeFigureOut">
              <a:rPr lang="es-SV" smtClean="0"/>
              <a:t>13/5/2020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A87C52-5AB2-4C88-8312-59D16924232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160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87C52-5AB2-4C88-8312-59D169242329}" type="slidenum">
              <a:rPr lang="es-SV" smtClean="0"/>
              <a:t>1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99583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87C52-5AB2-4C88-8312-59D169242329}" type="slidenum">
              <a:rPr lang="es-SV" smtClean="0"/>
              <a:t>2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8981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S" dirty="0"/>
              <a:t>El diseño de la investigación es crucial para tener un mayor impacto en lo consumidores </a:t>
            </a:r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87C52-5AB2-4C88-8312-59D169242329}" type="slidenum">
              <a:rPr lang="es-SV" smtClean="0"/>
              <a:t>5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39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C1FC-67C0-4FFA-BD4E-DD25DC07892D}" type="datetime1">
              <a:rPr lang="es-SV" smtClean="0"/>
              <a:t>13/5/2020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50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5EAB-605F-4926-8B35-D7FA27BCF15A}" type="datetime1">
              <a:rPr lang="es-SV" smtClean="0"/>
              <a:t>13/5/2020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9919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A480-C1CB-4780-A006-7673A323EAA5}" type="datetime1">
              <a:rPr lang="es-SV" smtClean="0"/>
              <a:t>13/5/2020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8756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F4287-A839-4332-A584-3145D07D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374CD-642E-4CE5-BF10-C88A0DB09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45EAD-D678-4C8A-A89A-964829B0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32BC-C284-4F68-A8CA-EEB2503A7DC2}" type="datetimeFigureOut">
              <a:rPr lang="es-SV" smtClean="0"/>
              <a:t>13/5/2020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2480AA-00D2-4D1E-8AA7-6ED7CE72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CC4C8-6D22-40E5-9BCD-8104EE22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CBC6-4B98-4DA3-86A6-F0F06A88BAD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8358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DF42-A278-43F4-9CBE-F6D3AEE7D7CB}" type="datetime1">
              <a:rPr lang="es-SV" smtClean="0"/>
              <a:t>13/5/2020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5753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63AA5-4122-4F02-9658-4B58CFB2CF73}" type="datetime1">
              <a:rPr lang="es-SV" smtClean="0"/>
              <a:t>13/5/2020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2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33E5-D913-444A-AEEE-9A9211CE3C19}" type="datetime1">
              <a:rPr lang="es-SV" smtClean="0"/>
              <a:t>13/5/2020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2416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961C-7E3C-4CCF-A990-9B464A875869}" type="datetime1">
              <a:rPr lang="es-SV" smtClean="0"/>
              <a:t>13/5/2020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3021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805C-03A1-4168-A71B-118EF030D868}" type="datetime1">
              <a:rPr lang="es-SV" smtClean="0"/>
              <a:t>13/5/2020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1720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30A4-085E-48BD-A9CC-5004AF3EA70A}" type="datetime1">
              <a:rPr lang="es-SV" smtClean="0"/>
              <a:t>13/5/2020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1790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0B9734D-A68E-42AE-9C59-5D8D08D6B584}" type="datetime1">
              <a:rPr lang="es-SV" smtClean="0"/>
              <a:t>13/5/2020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2829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FC0C-39EB-488A-A45E-FFEEADCFB731}" type="datetime1">
              <a:rPr lang="es-SV" smtClean="0"/>
              <a:t>13/5/2020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0143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22F1C73-9A04-4B5B-8DBE-39BD8DDAFA3D}" type="datetime1">
              <a:rPr lang="es-SV" smtClean="0"/>
              <a:t>13/5/2020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E67A2CE-E431-4226-A019-0F035570B518}" type="slidenum">
              <a:rPr lang="es-SV" smtClean="0"/>
              <a:t>‹Nº›</a:t>
            </a:fld>
            <a:endParaRPr lang="es-SV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4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Investigación de mercado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	D</a:t>
            </a:r>
            <a:r>
              <a:rPr lang="es-SV" dirty="0" err="1"/>
              <a:t>iego</a:t>
            </a:r>
            <a:r>
              <a:rPr lang="es-SV" dirty="0"/>
              <a:t> Roberto Cuéllar Meléndez  41 “B”</a:t>
            </a:r>
          </a:p>
        </p:txBody>
      </p:sp>
    </p:spTree>
    <p:extLst>
      <p:ext uri="{BB962C8B-B14F-4D97-AF65-F5344CB8AC3E}">
        <p14:creationId xmlns:p14="http://schemas.microsoft.com/office/powerpoint/2010/main" val="240413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Investigación de mercado</a:t>
            </a:r>
            <a:endParaRPr lang="es-SV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010655" y="0"/>
            <a:ext cx="6133345" cy="837959"/>
          </a:xfrm>
        </p:spPr>
        <p:txBody>
          <a:bodyPr>
            <a:noAutofit/>
          </a:bodyPr>
          <a:lstStyle/>
          <a:p>
            <a:r>
              <a:rPr lang="es-SV" sz="1800" dirty="0">
                <a:solidFill>
                  <a:schemeClr val="tx1"/>
                </a:solidFill>
              </a:rPr>
              <a:t>Es el proceso a través del cual se recolecta información procedente del entorno y acciones de los consumidores, con el fin de analizar y tomar decisiones o diseñar estrategias.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1563" y="2571750"/>
            <a:ext cx="3002973" cy="938719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SV" sz="1100" dirty="0">
                <a:solidFill>
                  <a:schemeClr val="bg1"/>
                </a:solidFill>
                <a:latin typeface="Arial Black" panose="020B0A04020102020204" pitchFamily="34" charset="0"/>
              </a:rPr>
              <a:t>Permite generar un diagnóstico acerca de los recursos, fortalezas, oportunidades, debilidades y amenazas (FODA) de una organización.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A36B65-97BA-4FBE-9911-18E414355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23" y="1076498"/>
            <a:ext cx="5644808" cy="375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4A7A2-6456-4D59-BCA6-88BCB9DA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b="1" dirty="0"/>
              <a:t>Pasos en la investigación de mercado </a:t>
            </a:r>
            <a:endParaRPr lang="es-SV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D5A59-4E65-47DF-94E1-C20DAD8EE2F3}"/>
              </a:ext>
            </a:extLst>
          </p:cNvPr>
          <p:cNvSpPr txBox="1"/>
          <p:nvPr/>
        </p:nvSpPr>
        <p:spPr>
          <a:xfrm>
            <a:off x="944217" y="1461052"/>
            <a:ext cx="27630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2000" dirty="0">
                <a:latin typeface="Arial Narrow" panose="020B0606020202030204" pitchFamily="34" charset="0"/>
              </a:rPr>
              <a:t>La investigación de mercado se basa en una serie de pasos de planeación y ejecución metódica, en este caso, consta de 6 pasos:</a:t>
            </a:r>
            <a:endParaRPr lang="es-SV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6286E99B-A412-41CA-8D06-BD7AAEB0D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991423"/>
              </p:ext>
            </p:extLst>
          </p:nvPr>
        </p:nvGraphicFramePr>
        <p:xfrm>
          <a:off x="3528391" y="1461051"/>
          <a:ext cx="5088835" cy="3279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964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15A05-0A11-4F07-AB79-D6C87596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0" i="0" u="none" strike="noStrike" baseline="0" dirty="0">
                <a:latin typeface="Times New Roman" panose="02020603050405020304" pitchFamily="18" charset="0"/>
              </a:rPr>
              <a:t>Determinar la necesidad de la investigación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49CC0-0001-48E8-B7F2-E3541ACAE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9018" y="1384300"/>
            <a:ext cx="3307742" cy="33964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sz="1600" dirty="0">
                <a:latin typeface="Calibri" panose="020F0502020204030204" pitchFamily="34" charset="0"/>
              </a:rPr>
              <a:t>Encontrar una idea u oportunidad de negocio.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 dirty="0">
                <a:latin typeface="Calibri" panose="020F0502020204030204" pitchFamily="34" charset="0"/>
              </a:rPr>
              <a:t>Conocer la factibilidad de iniciar un nuevo negocio o introducir un producto al mercado.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 dirty="0">
                <a:latin typeface="Calibri" panose="020F0502020204030204" pitchFamily="34" charset="0"/>
              </a:rPr>
              <a:t>Medir la eficacia de una campaña publicitaria.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 dirty="0">
                <a:latin typeface="Calibri" panose="020F0502020204030204" pitchFamily="34" charset="0"/>
              </a:rPr>
              <a:t>Medir la satisfacción del cliente.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 dirty="0">
                <a:latin typeface="Calibri" panose="020F0502020204030204" pitchFamily="34" charset="0"/>
              </a:rPr>
              <a:t> Hallar la causa y solución de un problema.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sz="1600" dirty="0">
                <a:latin typeface="Calibri" panose="020F0502020204030204" pitchFamily="34" charset="0"/>
              </a:rPr>
              <a:t> Comprobar una hipótesis de mercado.</a:t>
            </a:r>
            <a:endParaRPr lang="es-SV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068D0-426B-44B6-88BA-07AC444C1D2D}"/>
              </a:ext>
            </a:extLst>
          </p:cNvPr>
          <p:cNvSpPr txBox="1"/>
          <p:nvPr/>
        </p:nvSpPr>
        <p:spPr>
          <a:xfrm>
            <a:off x="725557" y="1384300"/>
            <a:ext cx="3846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Entre las principales razones para realizar una investigación de mercado están:</a:t>
            </a:r>
            <a:endParaRPr lang="es-SV" sz="1600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913ABB-3D72-45B9-8E9C-9E4AD752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63" y="2050354"/>
            <a:ext cx="2820692" cy="2588217"/>
          </a:xfrm>
          <a:prstGeom prst="ellipse">
            <a:avLst/>
          </a:prstGeom>
          <a:ln w="63500" cap="rnd">
            <a:solidFill>
              <a:schemeClr val="accent1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3486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640437"/>
              </p:ext>
            </p:extLst>
          </p:nvPr>
        </p:nvGraphicFramePr>
        <p:xfrm>
          <a:off x="822960" y="1303021"/>
          <a:ext cx="5299544" cy="290256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62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457">
                <a:tc>
                  <a:txBody>
                    <a:bodyPr/>
                    <a:lstStyle/>
                    <a:p>
                      <a:r>
                        <a:rPr lang="es-US" sz="1600" dirty="0"/>
                        <a:t>Tipos</a:t>
                      </a:r>
                      <a:endParaRPr lang="es-SV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/>
                        <a:t>Descripción</a:t>
                      </a:r>
                      <a:endParaRPr lang="es-SV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65">
                <a:tc>
                  <a:txBody>
                    <a:bodyPr/>
                    <a:lstStyle/>
                    <a:p>
                      <a:r>
                        <a:rPr lang="es-SV" sz="1400" b="1" dirty="0"/>
                        <a:t>Exploratoria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100" dirty="0"/>
                        <a:t>Se define como la recolección de información mediante mecanismos informales y no estructurados.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816">
                <a:tc>
                  <a:txBody>
                    <a:bodyPr/>
                    <a:lstStyle/>
                    <a:p>
                      <a:r>
                        <a:rPr lang="es-SV" sz="1400" b="1" dirty="0"/>
                        <a:t>Descriptiva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100" dirty="0"/>
                        <a:t>Se refiere a un conjunto de métodos y procedimientos que describen a las variables de marketing. Este tipo de estudios describe cosas como las actitudes de los clientes, sus intenciones y comportamientos.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65">
                <a:tc>
                  <a:txBody>
                    <a:bodyPr/>
                    <a:lstStyle/>
                    <a:p>
                      <a:r>
                        <a:rPr lang="es-SV" sz="1400" b="1" dirty="0"/>
                        <a:t>Concluyente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100" dirty="0"/>
                        <a:t>Se enfoca en controlar varios factores para determinar cual de ellos es el causante del problema. Este tipo de estudio es el más complejo y costoso.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965">
                <a:tc>
                  <a:txBody>
                    <a:bodyPr/>
                    <a:lstStyle/>
                    <a:p>
                      <a:r>
                        <a:rPr lang="es-SV" sz="1400" b="1" dirty="0"/>
                        <a:t>Sistemática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sz="1100" dirty="0"/>
                        <a:t>Es aquella utilizada para evaluar un proceso mientras se va dando, encuentra el problema y propone soluciones.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b="1" dirty="0"/>
              <a:t>Seleccionar el diseño de la investigación</a:t>
            </a:r>
            <a:endParaRPr lang="es-SV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24CD1C-E3BD-4D45-A1E0-A0E654414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93" y="1303020"/>
            <a:ext cx="1674677" cy="29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3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5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un Focus Group?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0201A8D-2270-47AE-BB5C-B4A788B38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6" y="1759458"/>
            <a:ext cx="2438400" cy="16245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Focus">
            <a:hlinkClick r:id="" action="ppaction://media"/>
            <a:extLst>
              <a:ext uri="{FF2B5EF4-FFF2-40B4-BE49-F238E27FC236}">
                <a16:creationId xmlns:a16="http://schemas.microsoft.com/office/drawing/2014/main" id="{1F56FB55-3E12-4E01-A5B4-6535FC50781C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fade in="500" out="75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2000" y="1759458"/>
            <a:ext cx="3794400" cy="213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14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</TotalTime>
  <Words>334</Words>
  <Application>Microsoft Office PowerPoint</Application>
  <PresentationFormat>Presentación en pantalla (16:9)</PresentationFormat>
  <Paragraphs>37</Paragraphs>
  <Slides>6</Slides>
  <Notes>3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 Black</vt:lpstr>
      <vt:lpstr>Arial Narrow</vt:lpstr>
      <vt:lpstr>Calibri</vt:lpstr>
      <vt:lpstr>Calibri Light</vt:lpstr>
      <vt:lpstr>Times New Roman</vt:lpstr>
      <vt:lpstr>Wingdings</vt:lpstr>
      <vt:lpstr>Retrospección</vt:lpstr>
      <vt:lpstr>Investigación de mercado</vt:lpstr>
      <vt:lpstr>Investigación de mercado</vt:lpstr>
      <vt:lpstr>Pasos en la investigación de mercado </vt:lpstr>
      <vt:lpstr>Determinar la necesidad de la investigación </vt:lpstr>
      <vt:lpstr>Seleccionar el diseño de la investigación</vt:lpstr>
      <vt:lpstr>¿Qué es un Focus Group?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de mercado</dc:title>
  <dc:subject>Investigación de mercado</dc:subject>
  <dc:creator>Jeremias</dc:creator>
  <cp:lastModifiedBy>Chobe Cuellar</cp:lastModifiedBy>
  <cp:revision>44</cp:revision>
  <cp:lastPrinted>2014-12-10T15:02:24Z</cp:lastPrinted>
  <dcterms:created xsi:type="dcterms:W3CDTF">2014-12-04T14:45:52Z</dcterms:created>
  <dcterms:modified xsi:type="dcterms:W3CDTF">2020-05-13T16:54:38Z</dcterms:modified>
</cp:coreProperties>
</file>