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9" r:id="rId3"/>
    <p:sldId id="270" r:id="rId4"/>
    <p:sldId id="261" r:id="rId5"/>
    <p:sldId id="262" r:id="rId6"/>
    <p:sldId id="263" r:id="rId7"/>
    <p:sldId id="267" r:id="rId8"/>
  </p:sldIdLst>
  <p:sldSz cx="9144000" cy="6858000" type="screen4x3"/>
  <p:notesSz cx="7010400" cy="92964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Impact" panose="020B0806030902050204" pitchFamily="34" charset="0"/>
      <p:regular r:id="rId20"/>
    </p:embeddedFont>
  </p:embeddedFontLst>
  <p:custShowLst>
    <p:custShow name="Resumen" id="0">
      <p:sldLst>
        <p:sld r:id="rId3"/>
        <p:sld r:id="rId4"/>
        <p:sld r:id="rId7"/>
        <p:sld r:id="rId8"/>
      </p:sldLst>
    </p:custShow>
  </p:custShowLst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87" autoAdjust="0"/>
  </p:normalViewPr>
  <p:slideViewPr>
    <p:cSldViewPr>
      <p:cViewPr varScale="1">
        <p:scale>
          <a:sx n="63" d="100"/>
          <a:sy n="63" d="100"/>
        </p:scale>
        <p:origin x="726" y="7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12T10:52:55.601" idx="2">
    <p:pos x="5127" y="2391"/>
    <p:text>Estos indicadores pueden variar de acuerdo a los consumidores a quienes va dirigida la campaña.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ECFF4-A4D0-4D44-B8A0-01786C85522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5C12561A-AEEC-47A1-8C0B-FC39495819F7}">
      <dgm:prSet phldrT="[Texto]"/>
      <dgm:spPr/>
      <dgm:t>
        <a:bodyPr/>
        <a:lstStyle/>
        <a:p>
          <a:r>
            <a:rPr lang="es-SV" dirty="0">
              <a:latin typeface="Times New Roman" panose="02020603050405020304" pitchFamily="18" charset="0"/>
              <a:cs typeface="Times New Roman" panose="02020603050405020304" pitchFamily="18" charset="0"/>
            </a:rPr>
            <a:t>Desempeño de actividades que llevan los bienes y servicios del fabricante al consumidor.</a:t>
          </a:r>
          <a:endParaRPr lang="es-CR" dirty="0"/>
        </a:p>
      </dgm:t>
    </dgm:pt>
    <dgm:pt modelId="{C8BD356D-E4DB-406A-BDB1-A03EB1594AC8}" type="parTrans" cxnId="{A6D29A06-8D46-424B-BBF7-C0D12FFB70DD}">
      <dgm:prSet/>
      <dgm:spPr/>
      <dgm:t>
        <a:bodyPr/>
        <a:lstStyle/>
        <a:p>
          <a:endParaRPr lang="es-CR"/>
        </a:p>
      </dgm:t>
    </dgm:pt>
    <dgm:pt modelId="{55C1DD52-3E8B-4572-9C3D-5858B792542D}" type="sibTrans" cxnId="{A6D29A06-8D46-424B-BBF7-C0D12FFB70DD}">
      <dgm:prSet/>
      <dgm:spPr/>
      <dgm:t>
        <a:bodyPr/>
        <a:lstStyle/>
        <a:p>
          <a:endParaRPr lang="es-CR"/>
        </a:p>
      </dgm:t>
    </dgm:pt>
    <dgm:pt modelId="{F45E8476-E741-4E3D-A34E-9B6052531BE2}">
      <dgm:prSet phldrT="[Texto]"/>
      <dgm:spPr/>
      <dgm:t>
        <a:bodyPr/>
        <a:lstStyle/>
        <a:p>
          <a:r>
            <a:rPr lang="es-SV" dirty="0">
              <a:latin typeface="Times New Roman" panose="02020603050405020304" pitchFamily="18" charset="0"/>
              <a:cs typeface="Times New Roman" panose="02020603050405020304" pitchFamily="18" charset="0"/>
            </a:rPr>
            <a:t>Función organizativa y conjunto de procesos para crear, comunicar y entregar valor a los clientes y gestionar en beneficio de la empresa</a:t>
          </a:r>
          <a:endParaRPr lang="es-CR" dirty="0"/>
        </a:p>
      </dgm:t>
    </dgm:pt>
    <dgm:pt modelId="{8A077F8A-1C6A-474C-B623-4CF52DC1EA9B}" type="parTrans" cxnId="{B4276D0C-A03B-46F9-A1E6-C46CB0ED51E8}">
      <dgm:prSet/>
      <dgm:spPr/>
      <dgm:t>
        <a:bodyPr/>
        <a:lstStyle/>
        <a:p>
          <a:endParaRPr lang="es-CR"/>
        </a:p>
      </dgm:t>
    </dgm:pt>
    <dgm:pt modelId="{84EE083E-113F-484C-8E96-B331E774A5C3}" type="sibTrans" cxnId="{B4276D0C-A03B-46F9-A1E6-C46CB0ED51E8}">
      <dgm:prSet/>
      <dgm:spPr/>
      <dgm:t>
        <a:bodyPr/>
        <a:lstStyle/>
        <a:p>
          <a:endParaRPr lang="es-CR"/>
        </a:p>
      </dgm:t>
    </dgm:pt>
    <dgm:pt modelId="{B459CACA-7485-40AC-8C56-C8697BAA8614}">
      <dgm:prSet phldrT="[Texto]"/>
      <dgm:spPr/>
      <dgm:t>
        <a:bodyPr/>
        <a:lstStyle/>
        <a:p>
          <a:r>
            <a:rPr lang="es-SV" dirty="0">
              <a:latin typeface="Times New Roman" panose="02020603050405020304" pitchFamily="18" charset="0"/>
              <a:cs typeface="Times New Roman" panose="02020603050405020304" pitchFamily="18" charset="0"/>
            </a:rPr>
            <a:t>Proceso que comprende la identificación de necesidades y deseos del mercado y la formulación de objetivos orientados al consumidor</a:t>
          </a:r>
          <a:endParaRPr lang="es-CR" dirty="0"/>
        </a:p>
      </dgm:t>
    </dgm:pt>
    <dgm:pt modelId="{E598BC29-967F-4844-867E-88822D0E06E1}" type="parTrans" cxnId="{BED79020-B1DF-48C4-A026-E0DE57E3092F}">
      <dgm:prSet/>
      <dgm:spPr/>
      <dgm:t>
        <a:bodyPr/>
        <a:lstStyle/>
        <a:p>
          <a:endParaRPr lang="es-CR"/>
        </a:p>
      </dgm:t>
    </dgm:pt>
    <dgm:pt modelId="{D606522D-D565-4EFE-A4FF-166496B2F11D}" type="sibTrans" cxnId="{BED79020-B1DF-48C4-A026-E0DE57E3092F}">
      <dgm:prSet/>
      <dgm:spPr/>
      <dgm:t>
        <a:bodyPr/>
        <a:lstStyle/>
        <a:p>
          <a:endParaRPr lang="es-CR"/>
        </a:p>
      </dgm:t>
    </dgm:pt>
    <dgm:pt modelId="{957BA975-3FB2-4580-91C4-A00F10A8C31D}" type="pres">
      <dgm:prSet presAssocID="{C5EECFF4-A4D0-4D44-B8A0-01786C855221}" presName="Name0" presStyleCnt="0">
        <dgm:presLayoutVars>
          <dgm:dir/>
          <dgm:resizeHandles val="exact"/>
        </dgm:presLayoutVars>
      </dgm:prSet>
      <dgm:spPr/>
    </dgm:pt>
    <dgm:pt modelId="{562F7B45-1FBA-4389-B0BD-37DB76943B2A}" type="pres">
      <dgm:prSet presAssocID="{C5EECFF4-A4D0-4D44-B8A0-01786C855221}" presName="fgShape" presStyleLbl="fgShp" presStyleIdx="0" presStyleCnt="1"/>
      <dgm:spPr/>
    </dgm:pt>
    <dgm:pt modelId="{C7B3D2CE-41C3-489B-AB87-6B872D6F0064}" type="pres">
      <dgm:prSet presAssocID="{C5EECFF4-A4D0-4D44-B8A0-01786C855221}" presName="linComp" presStyleCnt="0"/>
      <dgm:spPr/>
    </dgm:pt>
    <dgm:pt modelId="{45D90AAD-A4D1-480C-A561-ACEB7479A75E}" type="pres">
      <dgm:prSet presAssocID="{5C12561A-AEEC-47A1-8C0B-FC39495819F7}" presName="compNode" presStyleCnt="0"/>
      <dgm:spPr/>
    </dgm:pt>
    <dgm:pt modelId="{3705C6BA-A069-4774-932D-2A42266FC46F}" type="pres">
      <dgm:prSet presAssocID="{5C12561A-AEEC-47A1-8C0B-FC39495819F7}" presName="bkgdShape" presStyleLbl="node1" presStyleIdx="0" presStyleCnt="3"/>
      <dgm:spPr/>
    </dgm:pt>
    <dgm:pt modelId="{21FD6FF0-A89A-47B0-AD4C-330B1E5706BE}" type="pres">
      <dgm:prSet presAssocID="{5C12561A-AEEC-47A1-8C0B-FC39495819F7}" presName="nodeTx" presStyleLbl="node1" presStyleIdx="0" presStyleCnt="3">
        <dgm:presLayoutVars>
          <dgm:bulletEnabled val="1"/>
        </dgm:presLayoutVars>
      </dgm:prSet>
      <dgm:spPr/>
    </dgm:pt>
    <dgm:pt modelId="{F7875CF6-DE6F-4FE2-BAFF-D30F298C526B}" type="pres">
      <dgm:prSet presAssocID="{5C12561A-AEEC-47A1-8C0B-FC39495819F7}" presName="invisiNode" presStyleLbl="node1" presStyleIdx="0" presStyleCnt="3"/>
      <dgm:spPr/>
    </dgm:pt>
    <dgm:pt modelId="{6B5DFB47-8FDC-4F80-9A8C-A189A20E7061}" type="pres">
      <dgm:prSet presAssocID="{5C12561A-AEEC-47A1-8C0B-FC39495819F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AADBFD5-2F01-4C2B-8EEC-F602A7CB6A8F}" type="pres">
      <dgm:prSet presAssocID="{55C1DD52-3E8B-4572-9C3D-5858B792542D}" presName="sibTrans" presStyleLbl="sibTrans2D1" presStyleIdx="0" presStyleCnt="0"/>
      <dgm:spPr/>
    </dgm:pt>
    <dgm:pt modelId="{708A2B04-3A9C-4556-B187-29B436AFDAF7}" type="pres">
      <dgm:prSet presAssocID="{F45E8476-E741-4E3D-A34E-9B6052531BE2}" presName="compNode" presStyleCnt="0"/>
      <dgm:spPr/>
    </dgm:pt>
    <dgm:pt modelId="{68FBF9B3-34A9-41BD-8D6A-73877013C81D}" type="pres">
      <dgm:prSet presAssocID="{F45E8476-E741-4E3D-A34E-9B6052531BE2}" presName="bkgdShape" presStyleLbl="node1" presStyleIdx="1" presStyleCnt="3"/>
      <dgm:spPr/>
    </dgm:pt>
    <dgm:pt modelId="{84C0BC12-BD9C-4F14-93C5-BDD2AC8098E4}" type="pres">
      <dgm:prSet presAssocID="{F45E8476-E741-4E3D-A34E-9B6052531BE2}" presName="nodeTx" presStyleLbl="node1" presStyleIdx="1" presStyleCnt="3">
        <dgm:presLayoutVars>
          <dgm:bulletEnabled val="1"/>
        </dgm:presLayoutVars>
      </dgm:prSet>
      <dgm:spPr/>
    </dgm:pt>
    <dgm:pt modelId="{8CF8D61E-B56F-40C1-8217-71B2BF222D93}" type="pres">
      <dgm:prSet presAssocID="{F45E8476-E741-4E3D-A34E-9B6052531BE2}" presName="invisiNode" presStyleLbl="node1" presStyleIdx="1" presStyleCnt="3"/>
      <dgm:spPr/>
    </dgm:pt>
    <dgm:pt modelId="{7CCD38C5-708D-4841-BB0B-3F097C22DFDD}" type="pres">
      <dgm:prSet presAssocID="{F45E8476-E741-4E3D-A34E-9B6052531BE2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F2EA892-2F1C-492E-8961-9B3A7CFDFC54}" type="pres">
      <dgm:prSet presAssocID="{84EE083E-113F-484C-8E96-B331E774A5C3}" presName="sibTrans" presStyleLbl="sibTrans2D1" presStyleIdx="0" presStyleCnt="0"/>
      <dgm:spPr/>
    </dgm:pt>
    <dgm:pt modelId="{B8D590A0-910D-4323-B5BA-4805F34EFE34}" type="pres">
      <dgm:prSet presAssocID="{B459CACA-7485-40AC-8C56-C8697BAA8614}" presName="compNode" presStyleCnt="0"/>
      <dgm:spPr/>
    </dgm:pt>
    <dgm:pt modelId="{74153DCC-3F82-47A8-8F20-B2DC6C1055A0}" type="pres">
      <dgm:prSet presAssocID="{B459CACA-7485-40AC-8C56-C8697BAA8614}" presName="bkgdShape" presStyleLbl="node1" presStyleIdx="2" presStyleCnt="3"/>
      <dgm:spPr/>
    </dgm:pt>
    <dgm:pt modelId="{EA43B336-682F-4D1B-AC82-DD26808EDC4F}" type="pres">
      <dgm:prSet presAssocID="{B459CACA-7485-40AC-8C56-C8697BAA8614}" presName="nodeTx" presStyleLbl="node1" presStyleIdx="2" presStyleCnt="3">
        <dgm:presLayoutVars>
          <dgm:bulletEnabled val="1"/>
        </dgm:presLayoutVars>
      </dgm:prSet>
      <dgm:spPr/>
    </dgm:pt>
    <dgm:pt modelId="{E4C8CD74-2141-4ADF-9279-0C832195419F}" type="pres">
      <dgm:prSet presAssocID="{B459CACA-7485-40AC-8C56-C8697BAA8614}" presName="invisiNode" presStyleLbl="node1" presStyleIdx="2" presStyleCnt="3"/>
      <dgm:spPr/>
    </dgm:pt>
    <dgm:pt modelId="{5E7DCC12-1449-4177-9894-0BCB19FFD0FD}" type="pres">
      <dgm:prSet presAssocID="{B459CACA-7485-40AC-8C56-C8697BAA8614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6D29A06-8D46-424B-BBF7-C0D12FFB70DD}" srcId="{C5EECFF4-A4D0-4D44-B8A0-01786C855221}" destId="{5C12561A-AEEC-47A1-8C0B-FC39495819F7}" srcOrd="0" destOrd="0" parTransId="{C8BD356D-E4DB-406A-BDB1-A03EB1594AC8}" sibTransId="{55C1DD52-3E8B-4572-9C3D-5858B792542D}"/>
    <dgm:cxn modelId="{B4276D0C-A03B-46F9-A1E6-C46CB0ED51E8}" srcId="{C5EECFF4-A4D0-4D44-B8A0-01786C855221}" destId="{F45E8476-E741-4E3D-A34E-9B6052531BE2}" srcOrd="1" destOrd="0" parTransId="{8A077F8A-1C6A-474C-B623-4CF52DC1EA9B}" sibTransId="{84EE083E-113F-484C-8E96-B331E774A5C3}"/>
    <dgm:cxn modelId="{6461D717-E56B-4FE4-8994-F8FD4679B595}" type="presOf" srcId="{C5EECFF4-A4D0-4D44-B8A0-01786C855221}" destId="{957BA975-3FB2-4580-91C4-A00F10A8C31D}" srcOrd="0" destOrd="0" presId="urn:microsoft.com/office/officeart/2005/8/layout/hList7"/>
    <dgm:cxn modelId="{BED79020-B1DF-48C4-A026-E0DE57E3092F}" srcId="{C5EECFF4-A4D0-4D44-B8A0-01786C855221}" destId="{B459CACA-7485-40AC-8C56-C8697BAA8614}" srcOrd="2" destOrd="0" parTransId="{E598BC29-967F-4844-867E-88822D0E06E1}" sibTransId="{D606522D-D565-4EFE-A4FF-166496B2F11D}"/>
    <dgm:cxn modelId="{9D6A215D-263C-4D7E-87E1-77C1FD05CB26}" type="presOf" srcId="{5C12561A-AEEC-47A1-8C0B-FC39495819F7}" destId="{3705C6BA-A069-4774-932D-2A42266FC46F}" srcOrd="0" destOrd="0" presId="urn:microsoft.com/office/officeart/2005/8/layout/hList7"/>
    <dgm:cxn modelId="{D0D0C053-5D11-48A9-A1D5-AAE30519D68A}" type="presOf" srcId="{F45E8476-E741-4E3D-A34E-9B6052531BE2}" destId="{84C0BC12-BD9C-4F14-93C5-BDD2AC8098E4}" srcOrd="1" destOrd="0" presId="urn:microsoft.com/office/officeart/2005/8/layout/hList7"/>
    <dgm:cxn modelId="{F7ABCF73-5387-4E25-A852-0DD5C4555BBC}" type="presOf" srcId="{F45E8476-E741-4E3D-A34E-9B6052531BE2}" destId="{68FBF9B3-34A9-41BD-8D6A-73877013C81D}" srcOrd="0" destOrd="0" presId="urn:microsoft.com/office/officeart/2005/8/layout/hList7"/>
    <dgm:cxn modelId="{90A21D56-3A79-4053-84A5-4C17E147B0F1}" type="presOf" srcId="{55C1DD52-3E8B-4572-9C3D-5858B792542D}" destId="{AAADBFD5-2F01-4C2B-8EEC-F602A7CB6A8F}" srcOrd="0" destOrd="0" presId="urn:microsoft.com/office/officeart/2005/8/layout/hList7"/>
    <dgm:cxn modelId="{718D0E85-7D8B-44BD-9491-CFC0ED2C3A24}" type="presOf" srcId="{B459CACA-7485-40AC-8C56-C8697BAA8614}" destId="{74153DCC-3F82-47A8-8F20-B2DC6C1055A0}" srcOrd="0" destOrd="0" presId="urn:microsoft.com/office/officeart/2005/8/layout/hList7"/>
    <dgm:cxn modelId="{23D5BCA2-7841-4955-A198-C313A2B941F8}" type="presOf" srcId="{5C12561A-AEEC-47A1-8C0B-FC39495819F7}" destId="{21FD6FF0-A89A-47B0-AD4C-330B1E5706BE}" srcOrd="1" destOrd="0" presId="urn:microsoft.com/office/officeart/2005/8/layout/hList7"/>
    <dgm:cxn modelId="{051E42CA-666E-4709-9FBD-44E0B97519F4}" type="presOf" srcId="{84EE083E-113F-484C-8E96-B331E774A5C3}" destId="{BF2EA892-2F1C-492E-8961-9B3A7CFDFC54}" srcOrd="0" destOrd="0" presId="urn:microsoft.com/office/officeart/2005/8/layout/hList7"/>
    <dgm:cxn modelId="{35E5BAFF-0E72-4392-AFA1-B5758F51C0DD}" type="presOf" srcId="{B459CACA-7485-40AC-8C56-C8697BAA8614}" destId="{EA43B336-682F-4D1B-AC82-DD26808EDC4F}" srcOrd="1" destOrd="0" presId="urn:microsoft.com/office/officeart/2005/8/layout/hList7"/>
    <dgm:cxn modelId="{EA3D5F9C-963B-48C6-9157-0FE88B89C387}" type="presParOf" srcId="{957BA975-3FB2-4580-91C4-A00F10A8C31D}" destId="{562F7B45-1FBA-4389-B0BD-37DB76943B2A}" srcOrd="0" destOrd="0" presId="urn:microsoft.com/office/officeart/2005/8/layout/hList7"/>
    <dgm:cxn modelId="{C24A07FD-9C02-4085-98E3-8F183C8FCB01}" type="presParOf" srcId="{957BA975-3FB2-4580-91C4-A00F10A8C31D}" destId="{C7B3D2CE-41C3-489B-AB87-6B872D6F0064}" srcOrd="1" destOrd="0" presId="urn:microsoft.com/office/officeart/2005/8/layout/hList7"/>
    <dgm:cxn modelId="{6AA1872B-4709-4CB6-9EF9-BCDB6E4D8BDF}" type="presParOf" srcId="{C7B3D2CE-41C3-489B-AB87-6B872D6F0064}" destId="{45D90AAD-A4D1-480C-A561-ACEB7479A75E}" srcOrd="0" destOrd="0" presId="urn:microsoft.com/office/officeart/2005/8/layout/hList7"/>
    <dgm:cxn modelId="{14EBE41C-B22F-48F0-95FD-9A680E5DAF31}" type="presParOf" srcId="{45D90AAD-A4D1-480C-A561-ACEB7479A75E}" destId="{3705C6BA-A069-4774-932D-2A42266FC46F}" srcOrd="0" destOrd="0" presId="urn:microsoft.com/office/officeart/2005/8/layout/hList7"/>
    <dgm:cxn modelId="{D8E52B36-A573-4CCD-AB1C-C2010F38FF48}" type="presParOf" srcId="{45D90AAD-A4D1-480C-A561-ACEB7479A75E}" destId="{21FD6FF0-A89A-47B0-AD4C-330B1E5706BE}" srcOrd="1" destOrd="0" presId="urn:microsoft.com/office/officeart/2005/8/layout/hList7"/>
    <dgm:cxn modelId="{06FEE79D-1E20-4EF9-BA67-6A376D31CA28}" type="presParOf" srcId="{45D90AAD-A4D1-480C-A561-ACEB7479A75E}" destId="{F7875CF6-DE6F-4FE2-BAFF-D30F298C526B}" srcOrd="2" destOrd="0" presId="urn:microsoft.com/office/officeart/2005/8/layout/hList7"/>
    <dgm:cxn modelId="{9A42837A-7B05-4B80-9669-119DC55B4527}" type="presParOf" srcId="{45D90AAD-A4D1-480C-A561-ACEB7479A75E}" destId="{6B5DFB47-8FDC-4F80-9A8C-A189A20E7061}" srcOrd="3" destOrd="0" presId="urn:microsoft.com/office/officeart/2005/8/layout/hList7"/>
    <dgm:cxn modelId="{6CA2A79C-C382-47A4-BE44-1BAB19B9F8BA}" type="presParOf" srcId="{C7B3D2CE-41C3-489B-AB87-6B872D6F0064}" destId="{AAADBFD5-2F01-4C2B-8EEC-F602A7CB6A8F}" srcOrd="1" destOrd="0" presId="urn:microsoft.com/office/officeart/2005/8/layout/hList7"/>
    <dgm:cxn modelId="{098A0BF1-11D2-4564-9FE9-07356EDF0382}" type="presParOf" srcId="{C7B3D2CE-41C3-489B-AB87-6B872D6F0064}" destId="{708A2B04-3A9C-4556-B187-29B436AFDAF7}" srcOrd="2" destOrd="0" presId="urn:microsoft.com/office/officeart/2005/8/layout/hList7"/>
    <dgm:cxn modelId="{55FFDBD8-A7F2-4BEB-871F-26D0630FA306}" type="presParOf" srcId="{708A2B04-3A9C-4556-B187-29B436AFDAF7}" destId="{68FBF9B3-34A9-41BD-8D6A-73877013C81D}" srcOrd="0" destOrd="0" presId="urn:microsoft.com/office/officeart/2005/8/layout/hList7"/>
    <dgm:cxn modelId="{D21B9E0B-369F-4E15-A5F5-6892B8D5E7AD}" type="presParOf" srcId="{708A2B04-3A9C-4556-B187-29B436AFDAF7}" destId="{84C0BC12-BD9C-4F14-93C5-BDD2AC8098E4}" srcOrd="1" destOrd="0" presId="urn:microsoft.com/office/officeart/2005/8/layout/hList7"/>
    <dgm:cxn modelId="{B4189C8B-7658-4F94-8D43-2448F3FAB5E3}" type="presParOf" srcId="{708A2B04-3A9C-4556-B187-29B436AFDAF7}" destId="{8CF8D61E-B56F-40C1-8217-71B2BF222D93}" srcOrd="2" destOrd="0" presId="urn:microsoft.com/office/officeart/2005/8/layout/hList7"/>
    <dgm:cxn modelId="{56F3F478-E26A-4327-A712-ED44136AC0CB}" type="presParOf" srcId="{708A2B04-3A9C-4556-B187-29B436AFDAF7}" destId="{7CCD38C5-708D-4841-BB0B-3F097C22DFDD}" srcOrd="3" destOrd="0" presId="urn:microsoft.com/office/officeart/2005/8/layout/hList7"/>
    <dgm:cxn modelId="{EBDC170E-27C2-4F08-9CED-7442F1B15D24}" type="presParOf" srcId="{C7B3D2CE-41C3-489B-AB87-6B872D6F0064}" destId="{BF2EA892-2F1C-492E-8961-9B3A7CFDFC54}" srcOrd="3" destOrd="0" presId="urn:microsoft.com/office/officeart/2005/8/layout/hList7"/>
    <dgm:cxn modelId="{B7952855-4FD2-4DCE-9759-060E6B28502D}" type="presParOf" srcId="{C7B3D2CE-41C3-489B-AB87-6B872D6F0064}" destId="{B8D590A0-910D-4323-B5BA-4805F34EFE34}" srcOrd="4" destOrd="0" presId="urn:microsoft.com/office/officeart/2005/8/layout/hList7"/>
    <dgm:cxn modelId="{81EAF89A-73D0-4559-8D81-C1E95BE51848}" type="presParOf" srcId="{B8D590A0-910D-4323-B5BA-4805F34EFE34}" destId="{74153DCC-3F82-47A8-8F20-B2DC6C1055A0}" srcOrd="0" destOrd="0" presId="urn:microsoft.com/office/officeart/2005/8/layout/hList7"/>
    <dgm:cxn modelId="{C097DF26-AD49-4F65-9CF8-118BCDC1A912}" type="presParOf" srcId="{B8D590A0-910D-4323-B5BA-4805F34EFE34}" destId="{EA43B336-682F-4D1B-AC82-DD26808EDC4F}" srcOrd="1" destOrd="0" presId="urn:microsoft.com/office/officeart/2005/8/layout/hList7"/>
    <dgm:cxn modelId="{868D7A59-8A82-46E4-88E7-6E507EF76AB6}" type="presParOf" srcId="{B8D590A0-910D-4323-B5BA-4805F34EFE34}" destId="{E4C8CD74-2141-4ADF-9279-0C832195419F}" srcOrd="2" destOrd="0" presId="urn:microsoft.com/office/officeart/2005/8/layout/hList7"/>
    <dgm:cxn modelId="{AE5D9D50-124A-4E82-9D7F-11468F750FEF}" type="presParOf" srcId="{B8D590A0-910D-4323-B5BA-4805F34EFE34}" destId="{5E7DCC12-1449-4177-9894-0BCB19FFD0F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5C6BA-A069-4774-932D-2A42266FC46F}">
      <dsp:nvSpPr>
        <dsp:cNvPr id="0" name=""/>
        <dsp:cNvSpPr/>
      </dsp:nvSpPr>
      <dsp:spPr>
        <a:xfrm>
          <a:off x="1727" y="0"/>
          <a:ext cx="2688282" cy="4297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Desempeño de actividades que llevan los bienes y servicios del fabricante al consumidor.</a:t>
          </a:r>
          <a:endParaRPr lang="es-CR" sz="1800" kern="1200" dirty="0"/>
        </a:p>
      </dsp:txBody>
      <dsp:txXfrm>
        <a:off x="1727" y="1718945"/>
        <a:ext cx="2688282" cy="1718945"/>
      </dsp:txXfrm>
    </dsp:sp>
    <dsp:sp modelId="{6B5DFB47-8FDC-4F80-9A8C-A189A20E7061}">
      <dsp:nvSpPr>
        <dsp:cNvPr id="0" name=""/>
        <dsp:cNvSpPr/>
      </dsp:nvSpPr>
      <dsp:spPr>
        <a:xfrm>
          <a:off x="630358" y="257841"/>
          <a:ext cx="1431021" cy="14310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BF9B3-34A9-41BD-8D6A-73877013C81D}">
      <dsp:nvSpPr>
        <dsp:cNvPr id="0" name=""/>
        <dsp:cNvSpPr/>
      </dsp:nvSpPr>
      <dsp:spPr>
        <a:xfrm>
          <a:off x="2770658" y="0"/>
          <a:ext cx="2688282" cy="4297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Función organizativa y conjunto de procesos para crear, comunicar y entregar valor a los clientes y gestionar en beneficio de la empresa</a:t>
          </a:r>
          <a:endParaRPr lang="es-CR" sz="1800" kern="1200" dirty="0"/>
        </a:p>
      </dsp:txBody>
      <dsp:txXfrm>
        <a:off x="2770658" y="1718945"/>
        <a:ext cx="2688282" cy="1718945"/>
      </dsp:txXfrm>
    </dsp:sp>
    <dsp:sp modelId="{7CCD38C5-708D-4841-BB0B-3F097C22DFDD}">
      <dsp:nvSpPr>
        <dsp:cNvPr id="0" name=""/>
        <dsp:cNvSpPr/>
      </dsp:nvSpPr>
      <dsp:spPr>
        <a:xfrm>
          <a:off x="3399289" y="257841"/>
          <a:ext cx="1431021" cy="14310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53DCC-3F82-47A8-8F20-B2DC6C1055A0}">
      <dsp:nvSpPr>
        <dsp:cNvPr id="0" name=""/>
        <dsp:cNvSpPr/>
      </dsp:nvSpPr>
      <dsp:spPr>
        <a:xfrm>
          <a:off x="5539589" y="0"/>
          <a:ext cx="2688282" cy="4297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Proceso que comprende la identificación de necesidades y deseos del mercado y la formulación de objetivos orientados al consumidor</a:t>
          </a:r>
          <a:endParaRPr lang="es-CR" sz="1800" kern="1200" dirty="0"/>
        </a:p>
      </dsp:txBody>
      <dsp:txXfrm>
        <a:off x="5539589" y="1718945"/>
        <a:ext cx="2688282" cy="1718945"/>
      </dsp:txXfrm>
    </dsp:sp>
    <dsp:sp modelId="{5E7DCC12-1449-4177-9894-0BCB19FFD0FD}">
      <dsp:nvSpPr>
        <dsp:cNvPr id="0" name=""/>
        <dsp:cNvSpPr/>
      </dsp:nvSpPr>
      <dsp:spPr>
        <a:xfrm>
          <a:off x="6168219" y="257841"/>
          <a:ext cx="1431021" cy="14310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F7B45-1FBA-4389-B0BD-37DB76943B2A}">
      <dsp:nvSpPr>
        <dsp:cNvPr id="0" name=""/>
        <dsp:cNvSpPr/>
      </dsp:nvSpPr>
      <dsp:spPr>
        <a:xfrm>
          <a:off x="329183" y="3437890"/>
          <a:ext cx="7571232" cy="64460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s-US" dirty="0"/>
              <a:t>Diego Roberto Cuéllar Meléndez.</a:t>
            </a:r>
            <a:endParaRPr lang="es-SV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6454F6-C639-4661-B77D-9B54E8856277}" type="datetimeFigureOut">
              <a:rPr lang="es-SV" smtClean="0"/>
              <a:t>12/6/2020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94E4A0-6BDC-4DF3-95BD-1306B881D0B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913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latinLnBrk="0">
              <a:defRPr lang="es-ES" sz="1200"/>
            </a:lvl1pPr>
          </a:lstStyle>
          <a:p>
            <a:r>
              <a:rPr lang="es-CR" dirty="0"/>
              <a:t>Fundamentos de marketing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r>
              <a:rPr lang="es-ES" dirty="0"/>
              <a:t>Fu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latinLnBrk="0">
              <a:defRPr lang="es-ES" sz="1200"/>
            </a:lvl1pPr>
          </a:lstStyle>
          <a:p>
            <a:r>
              <a:rPr lang="es-CR" dirty="0"/>
              <a:t>Diego Roberto Cuéllar Meléndez 41 B INFO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81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 lang="es-ES"/>
            </a:pPr>
            <a:r>
              <a:rPr lang="es-ES" dirty="0"/>
              <a:t>Esta plantilla se puede usar como archivo de inicio para proporcionar actualizaciones de los hitos</a:t>
            </a:r>
            <a:r>
              <a:rPr lang="es-ES" baseline="0" dirty="0"/>
              <a:t> del proyecto.</a:t>
            </a:r>
            <a:endParaRPr lang="es-ES" dirty="0"/>
          </a:p>
          <a:p>
            <a:endParaRPr lang="es-ES" baseline="0" dirty="0"/>
          </a:p>
          <a:p>
            <a:pPr lvl="0"/>
            <a:r>
              <a:rPr lang="es-ES" sz="1000" b="1" dirty="0"/>
              <a:t>Secciones</a:t>
            </a:r>
            <a:endParaRPr lang="es-ES" sz="1000" dirty="0"/>
          </a:p>
          <a:p>
            <a:pPr lvl="0"/>
            <a:r>
              <a:rPr lang="es-ES" sz="1000" dirty="0"/>
              <a:t>Para agregar secciones, haga clic con el botón secundario del mouse en una diapositiva. Las secciones pueden ayudarle a organizar las diapositivas o a facilitar la colaboración entre varios autores.</a:t>
            </a:r>
          </a:p>
          <a:p>
            <a:pPr lvl="0"/>
            <a:endParaRPr lang="es-ES" sz="1000" b="1" dirty="0"/>
          </a:p>
          <a:p>
            <a:pPr lvl="0"/>
            <a:r>
              <a:rPr lang="es-ES" sz="1000" b="1" dirty="0"/>
              <a:t>Notas</a:t>
            </a:r>
          </a:p>
          <a:p>
            <a:pPr lvl="0"/>
            <a:r>
              <a:rPr lang="es-ES" sz="1000" dirty="0"/>
              <a:t>Use la sección Notas para las notas de entrega o para proporcionar detalles adicionales al público.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000" dirty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000" dirty="0"/>
          </a:p>
          <a:p>
            <a:pPr lvl="0">
              <a:buFontTx/>
              <a:buNone/>
            </a:pPr>
            <a:r>
              <a:rPr lang="es-ES" sz="1000" b="1" dirty="0"/>
              <a:t>Colores coordinados </a:t>
            </a:r>
          </a:p>
          <a:p>
            <a:pPr lvl="0">
              <a:buFontTx/>
              <a:buNone/>
            </a:pPr>
            <a:r>
              <a:rPr lang="es-ES" sz="1000" dirty="0"/>
              <a:t>Preste especial atención a los gráficos, diagramas y cuadros de texto. </a:t>
            </a:r>
          </a:p>
          <a:p>
            <a:pPr lvl="0"/>
            <a:r>
              <a:rPr lang="es-ES" sz="1000" dirty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000" dirty="0"/>
          </a:p>
          <a:p>
            <a:pPr lvl="0">
              <a:buFontTx/>
              <a:buNone/>
            </a:pPr>
            <a:r>
              <a:rPr lang="es-ES" sz="1000" b="1" dirty="0"/>
              <a:t>Gráficos y tablas</a:t>
            </a:r>
          </a:p>
          <a:p>
            <a:pPr lvl="0"/>
            <a:r>
              <a:rPr lang="es-ES" sz="1000" dirty="0"/>
              <a:t>En breve: si es posible, use colores y estilos uniformes y que no distraigan.</a:t>
            </a:r>
          </a:p>
          <a:p>
            <a:pPr lvl="0"/>
            <a:r>
              <a:rPr lang="es-ES" sz="1000" dirty="0"/>
              <a:t>Etiquete todos los gráficos y tablas.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33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esta presentación se darán a conocer los principales fundamentos del marketing.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58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¿Sobre qué es el proyecto</a:t>
            </a:r>
            <a:r>
              <a:rPr lang="es-ES" baseline="0" dirty="0"/>
              <a:t> ?</a:t>
            </a:r>
          </a:p>
          <a:p>
            <a:r>
              <a:rPr lang="es-ES" dirty="0"/>
              <a:t>Defina</a:t>
            </a:r>
            <a:r>
              <a:rPr lang="es-ES" baseline="0" dirty="0"/>
              <a:t> el objetivo del proyecto</a:t>
            </a:r>
          </a:p>
          <a:p>
            <a:pPr lvl="1"/>
            <a:r>
              <a:rPr lang="es-ES" dirty="0"/>
              <a:t>¿Es similar a otros proyectos anteriores o es nuevo?</a:t>
            </a:r>
          </a:p>
          <a:p>
            <a:r>
              <a:rPr lang="es-ES" baseline="0" dirty="0"/>
              <a:t>Defina el ámbito del proyecto</a:t>
            </a:r>
          </a:p>
          <a:p>
            <a:pPr lvl="1"/>
            <a:r>
              <a:rPr lang="es-ES" baseline="0" dirty="0"/>
              <a:t>¿Es un proyecto independiente o está relacionado con otros proyectos?</a:t>
            </a:r>
          </a:p>
          <a:p>
            <a:pPr lvl="0"/>
            <a:endParaRPr lang="es-ES" baseline="0" dirty="0"/>
          </a:p>
          <a:p>
            <a:pPr lvl="0"/>
            <a:r>
              <a:rPr lang="es-ES" baseline="0" dirty="0"/>
              <a:t>* Tenga en cuenta que no se necesita esta diapositiva para las reuniones semanales</a:t>
            </a:r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69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dirty="0"/>
              <a:t>* Si alguno de</a:t>
            </a:r>
            <a:r>
              <a:rPr lang="es-ES" baseline="0" dirty="0"/>
              <a:t> estos problema causaron una demora en el programa o se deben analizar en profundidad, coloque los detalles en la siguiente diapositiva.</a:t>
            </a:r>
          </a:p>
          <a:p>
            <a:pPr>
              <a:buFont typeface="Arial" charset="0"/>
              <a:buNone/>
            </a:pP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37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/>
              <a:t>Si hay más de un problema, duplique esta diapositiva tantas veces como sea necesario.</a:t>
            </a:r>
          </a:p>
          <a:p>
            <a:r>
              <a:rPr lang="es-ES" dirty="0"/>
              <a:t>Ésta y las diapositivas relacionadas</a:t>
            </a:r>
            <a:r>
              <a:rPr lang="es-ES" baseline="0" dirty="0"/>
              <a:t> se pueden colocar en el apéndice u ocultarlas si fuera necesario.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27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22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4139" y="1547206"/>
            <a:ext cx="467095" cy="39776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5900" y="2009047"/>
            <a:ext cx="871059" cy="1032367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032" y="2494232"/>
            <a:ext cx="1259935" cy="1259935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es-ES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/>
              <a:t>Haga clic para editar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es-ES" sz="3600" b="0" cap="none">
                <a:latin typeface="Georgia" pitchFamily="18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es-ES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es-ES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q"/>
              <a:defRPr kumimoji="0" lang="es-ES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§"/>
              <a:defRPr kumimoji="0" lang="es-ES" sz="1800">
                <a:latin typeface="Georgia" pitchFamily="18" charset="0"/>
              </a:defRPr>
            </a:lvl2pPr>
            <a:lvl3pPr marL="1143000" indent="-228600" eaLnBrk="1" latinLnBrk="0" hangingPunct="1">
              <a:buFont typeface="Courier New" panose="02070309020205020404" pitchFamily="49" charset="0"/>
              <a:buChar char="o"/>
              <a:defRPr kumimoji="0" lang="es-ES" sz="2000">
                <a:latin typeface="Georgia" pitchFamily="18" charset="0"/>
              </a:defRPr>
            </a:lvl3pPr>
            <a:lvl4pPr marL="1600200" indent="-228600" eaLnBrk="1" latinLnBrk="0" hangingPunct="1">
              <a:buFont typeface="Wingdings" panose="05000000000000000000" pitchFamily="2" charset="2"/>
              <a:buChar char="v"/>
              <a:defRPr kumimoji="0" lang="es-ES" sz="2000">
                <a:latin typeface="Georgia" pitchFamily="18" charset="0"/>
              </a:defRPr>
            </a:lvl4pPr>
            <a:lvl5pPr eaLnBrk="1" latinLnBrk="0" hangingPunct="1">
              <a:defRPr kumimoji="0" lang="es-ES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es-ES" sz="2800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12/6/2020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‹Nº›</a:t>
            </a:fld>
            <a:endParaRPr kumimoji="0"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0" lang="es-ES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Impact" panose="020B0806030902050204" pitchFamily="34" charset="0"/>
                <a:cs typeface="Times New Roman" panose="02020603050405020304" pitchFamily="18" charset="0"/>
              </a:rPr>
              <a:t>Fundamentos del marketing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EED7EE-C1AB-4EA2-84A8-A41FFDE57243}"/>
              </a:ext>
            </a:extLst>
          </p:cNvPr>
          <p:cNvSpPr txBox="1"/>
          <p:nvPr/>
        </p:nvSpPr>
        <p:spPr>
          <a:xfrm>
            <a:off x="1475656" y="5805264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Diego Roberto Cuéllar Meléndez 41 “B” Sistemas informáticos e ingles.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424"/>
            <a:ext cx="8229600" cy="914400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Impact" panose="020B0806030902050204" pitchFamily="34" charset="0"/>
                <a:cs typeface="Times New Roman" panose="02020603050405020304" pitchFamily="18" charset="0"/>
              </a:rPr>
              <a:t>Contenido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8BAB10-7A05-4A4B-9A5A-C9E79EE7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8" y="3049965"/>
            <a:ext cx="9175988" cy="38080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680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cs typeface="Times New Roman" panose="02020603050405020304" pitchFamily="18" charset="0"/>
              </a:rPr>
              <a:t>Principales definiciones</a:t>
            </a:r>
          </a:p>
          <a:p>
            <a:pPr>
              <a:lnSpc>
                <a:spcPct val="150000"/>
              </a:lnSpc>
            </a:pPr>
            <a:r>
              <a:rPr lang="es-ES" dirty="0">
                <a:cs typeface="Times New Roman" panose="02020603050405020304" pitchFamily="18" charset="0"/>
              </a:rPr>
              <a:t>Necesidades, deseos y demandas</a:t>
            </a:r>
          </a:p>
          <a:p>
            <a:pPr>
              <a:lnSpc>
                <a:spcPct val="150000"/>
              </a:lnSpc>
            </a:pPr>
            <a:r>
              <a:rPr lang="es-ES" dirty="0">
                <a:cs typeface="Times New Roman" panose="02020603050405020304" pitchFamily="18" charset="0"/>
              </a:rPr>
              <a:t>Clasificaciones de mercado</a:t>
            </a:r>
          </a:p>
          <a:p>
            <a:pPr>
              <a:lnSpc>
                <a:spcPct val="150000"/>
              </a:lnSpc>
            </a:pPr>
            <a:r>
              <a:rPr lang="es-ES" dirty="0">
                <a:cs typeface="Times New Roman" panose="02020603050405020304" pitchFamily="18" charset="0"/>
              </a:rPr>
              <a:t>Pasos para llevar a cabo una campaña de publicidad online</a:t>
            </a:r>
          </a:p>
          <a:p>
            <a:pPr>
              <a:lnSpc>
                <a:spcPct val="150000"/>
              </a:lnSpc>
            </a:pPr>
            <a:r>
              <a:rPr lang="es-ES" dirty="0">
                <a:cs typeface="Times New Roman" panose="02020603050405020304" pitchFamily="18" charset="0"/>
              </a:rPr>
              <a:t>Fases en la elaboración del plan de marketing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Impact" panose="020B0806030902050204" pitchFamily="34" charset="0"/>
                <a:cs typeface="Times New Roman" panose="02020603050405020304" pitchFamily="18" charset="0"/>
              </a:rPr>
              <a:t>Principales definiciones</a:t>
            </a:r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BC975413-702E-4491-836D-ED7F66CF7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55251"/>
              </p:ext>
            </p:extLst>
          </p:nvPr>
        </p:nvGraphicFramePr>
        <p:xfrm>
          <a:off x="457200" y="18288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60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Impact" panose="020B0806030902050204" pitchFamily="34" charset="0"/>
              </a:rPr>
              <a:t>Necesidades, deseos y demandas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92000" y="2045314"/>
            <a:ext cx="738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i="1" dirty="0">
                <a:cs typeface="Times New Roman" panose="02020603050405020304" pitchFamily="18" charset="0"/>
              </a:rPr>
              <a:t>El punto de partida del marketing reside en las necesidades de las personas. Generalmente se tienen necesidades físicas, sociales o individuales.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32ACD6B-8EF7-463B-9558-E2D7B9908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56844"/>
              </p:ext>
            </p:extLst>
          </p:nvPr>
        </p:nvGraphicFramePr>
        <p:xfrm>
          <a:off x="792000" y="4228381"/>
          <a:ext cx="7560000" cy="1849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131732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0715113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174909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Necesidad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Deseo 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Demanda </a:t>
                      </a:r>
                      <a:endParaRPr lang="es-C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Alimentación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Mariscos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Alitas de pollo</a:t>
                      </a:r>
                      <a:endParaRPr lang="es-C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4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Vestimenta 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Traje de Brioni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Traje marca X</a:t>
                      </a:r>
                      <a:endParaRPr lang="es-C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Transporte 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Vehículo propio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Autobús publico </a:t>
                      </a:r>
                      <a:endParaRPr lang="es-C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5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Autoestima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Mercedes Benz </a:t>
                      </a:r>
                      <a:endParaRPr lang="es-C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Collar </a:t>
                      </a:r>
                      <a:endParaRPr lang="es-C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6295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Impact" panose="020B0806030902050204" pitchFamily="34" charset="0"/>
              </a:rPr>
              <a:t>Clasificaciones de mercado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5122912" cy="4297363"/>
          </a:xfrm>
        </p:spPr>
        <p:txBody>
          <a:bodyPr>
            <a:noAutofit/>
          </a:bodyPr>
          <a:lstStyle/>
          <a:p>
            <a:r>
              <a:rPr lang="es-SV" sz="1800" dirty="0">
                <a:latin typeface="+mn-lt"/>
                <a:cs typeface="Times New Roman" panose="02020603050405020304" pitchFamily="18" charset="0"/>
              </a:rPr>
              <a:t>Según el producto que se comercializa</a:t>
            </a:r>
            <a:endParaRPr lang="es-ES" sz="1800" dirty="0">
              <a:latin typeface="+mn-lt"/>
              <a:cs typeface="Times New Roman" panose="02020603050405020304" pitchFamily="18" charset="0"/>
            </a:endParaRPr>
          </a:p>
          <a:p>
            <a:pPr lvl="1">
              <a:buSzPct val="80000"/>
            </a:pPr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de productos de consumo.</a:t>
            </a:r>
          </a:p>
          <a:p>
            <a:pPr lvl="2"/>
            <a:r>
              <a:rPr lang="es-SV" sz="1800" dirty="0">
                <a:latin typeface="+mn-lt"/>
                <a:cs typeface="Times New Roman" panose="02020603050405020304" pitchFamily="18" charset="0"/>
              </a:rPr>
              <a:t>Inmediato.</a:t>
            </a:r>
          </a:p>
          <a:p>
            <a:pPr lvl="2"/>
            <a:r>
              <a:rPr lang="es-SV" sz="1800" dirty="0">
                <a:latin typeface="+mn-lt"/>
                <a:cs typeface="Times New Roman" panose="02020603050405020304" pitchFamily="18" charset="0"/>
              </a:rPr>
              <a:t>Duradero.</a:t>
            </a:r>
            <a:endParaRPr lang="es-ES" sz="18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de productos industriales.</a:t>
            </a:r>
            <a:endParaRPr lang="es-ES" sz="16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de servicios.</a:t>
            </a:r>
            <a:endParaRPr lang="es-ES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s-SV" sz="1800" dirty="0">
                <a:latin typeface="+mn-lt"/>
                <a:cs typeface="Times New Roman" panose="02020603050405020304" pitchFamily="18" charset="0"/>
              </a:rPr>
              <a:t>Según el ámbito geográfico.</a:t>
            </a: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local.</a:t>
            </a: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regional.</a:t>
            </a: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nacional.</a:t>
            </a:r>
          </a:p>
          <a:p>
            <a:pPr lvl="1"/>
            <a:r>
              <a:rPr lang="es-SV" sz="1600" dirty="0">
                <a:latin typeface="+mn-lt"/>
                <a:cs typeface="Times New Roman" panose="02020603050405020304" pitchFamily="18" charset="0"/>
              </a:rPr>
              <a:t>Mercado internacional.</a:t>
            </a:r>
            <a:endParaRPr lang="es-ES" sz="16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+mn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9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003232" cy="858416"/>
          </a:xfrm>
        </p:spPr>
        <p:txBody>
          <a:bodyPr>
            <a:noAutofit/>
          </a:bodyPr>
          <a:lstStyle/>
          <a:p>
            <a:r>
              <a:rPr lang="es-ES" sz="3200" dirty="0">
                <a:latin typeface="Impact" panose="020B0806030902050204" pitchFamily="34" charset="0"/>
              </a:rPr>
              <a:t>Fases en la elaboración del plan de marketing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55846"/>
              </p:ext>
            </p:extLst>
          </p:nvPr>
        </p:nvGraphicFramePr>
        <p:xfrm>
          <a:off x="657359" y="2021507"/>
          <a:ext cx="3538736" cy="19442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 gridSpan="2">
                  <a:txBody>
                    <a:bodyPr/>
                    <a:lstStyle/>
                    <a:p>
                      <a:pPr algn="ctr"/>
                      <a:r>
                        <a:rPr lang="es-SV" sz="1200" dirty="0"/>
                        <a:t>ANÁLISIS DE SITUACIÓN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/>
                        <a:t>Análisis externo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/>
                        <a:t>Análisis interno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/>
                        <a:t>Mercado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/>
                        <a:t>Marketing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/>
                        <a:t>Competencia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/>
                        <a:t>Producción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/>
                        <a:t>Sector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/>
                        <a:t>Finanzas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s-SV" sz="1200" dirty="0"/>
                        <a:t>Entorno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200" dirty="0"/>
                        <a:t>Organización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80592"/>
              </p:ext>
            </p:extLst>
          </p:nvPr>
        </p:nvGraphicFramePr>
        <p:xfrm>
          <a:off x="5292080" y="2102519"/>
          <a:ext cx="3417303" cy="17821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1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sz="1200" dirty="0"/>
                        <a:t>SELECCIÓN PÚBLICO OBJETIVO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/>
                        <a:t>Análisis del entorno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/>
                        <a:t>Estimación de la demanda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SV" sz="1200" dirty="0"/>
                        <a:t>Segmentación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r>
                        <a:rPr lang="es-SV" sz="1200" dirty="0"/>
                        <a:t>Posicionamiento </a:t>
                      </a:r>
                      <a:endParaRPr lang="es-SV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48064" y="434620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FORMULACIÓN DE OBJETIVOS Y ESTRATEGIAS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83568" y="4437113"/>
            <a:ext cx="304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83568" y="5641503"/>
            <a:ext cx="3020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0B34ED2-A7F8-45DC-B328-D4DE4EB0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3653847"/>
            <a:ext cx="3996000" cy="3231046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7B1DC70B-6EEA-4D93-B77C-916C56C70CD4}"/>
              </a:ext>
            </a:extLst>
          </p:cNvPr>
          <p:cNvGrpSpPr/>
          <p:nvPr/>
        </p:nvGrpSpPr>
        <p:grpSpPr>
          <a:xfrm>
            <a:off x="739956" y="2155625"/>
            <a:ext cx="7969427" cy="4389927"/>
            <a:chOff x="739956" y="2155625"/>
            <a:chExt cx="7969427" cy="43899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D0F9990-9A9E-43EA-92F3-AC24699F30A7}"/>
                </a:ext>
              </a:extLst>
            </p:cNvPr>
            <p:cNvSpPr txBox="1"/>
            <p:nvPr/>
          </p:nvSpPr>
          <p:spPr>
            <a:xfrm>
              <a:off x="931269" y="4875953"/>
              <a:ext cx="2605200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CR" sz="1200" b="1" dirty="0">
                  <a:latin typeface="Arial Black" panose="020B0A04020102020204" pitchFamily="34" charset="0"/>
                </a:rPr>
                <a:t>Análisis de desviaciones 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CR" sz="1200" b="1" dirty="0">
                  <a:latin typeface="Arial Black" panose="020B0A04020102020204" pitchFamily="34" charset="0"/>
                </a:rPr>
                <a:t>Acciones correctoras 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6CA5F25-43E5-4D84-894A-343B38005D56}"/>
                </a:ext>
              </a:extLst>
            </p:cNvPr>
            <p:cNvSpPr txBox="1"/>
            <p:nvPr/>
          </p:nvSpPr>
          <p:spPr>
            <a:xfrm>
              <a:off x="4722266" y="4807705"/>
              <a:ext cx="3987117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R" sz="1200" dirty="0">
                  <a:latin typeface="Arial Black" panose="020B0A04020102020204" pitchFamily="34" charset="0"/>
                </a:rPr>
                <a:t>Establecimientos de objetivos comerciales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R" sz="1200" dirty="0">
                  <a:latin typeface="Arial Black" panose="020B0A04020102020204" pitchFamily="34" charset="0"/>
                </a:rPr>
                <a:t>Selección de estrategia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1876379-A7AC-4BDE-B564-F453E0EC061C}"/>
                </a:ext>
              </a:extLst>
            </p:cNvPr>
            <p:cNvSpPr txBox="1"/>
            <p:nvPr/>
          </p:nvSpPr>
          <p:spPr>
            <a:xfrm>
              <a:off x="739956" y="5899221"/>
              <a:ext cx="3456139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s-CR" sz="1200" dirty="0">
                  <a:latin typeface="Arial Black" panose="020B0A04020102020204" pitchFamily="34" charset="0"/>
                </a:rPr>
                <a:t>Acciones y programas de marketing 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s-CR" sz="1200" dirty="0">
                  <a:latin typeface="Arial Black" panose="020B0A04020102020204" pitchFamily="34" charset="0"/>
                </a:rPr>
                <a:t>Planificación temporal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s-CR" sz="1200" dirty="0">
                  <a:latin typeface="Arial Black" panose="020B0A04020102020204" pitchFamily="34" charset="0"/>
                </a:rPr>
                <a:t>Presupuesto</a:t>
              </a:r>
            </a:p>
          </p:txBody>
        </p:sp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DA178C1E-57AC-49AC-B79F-6C567ECA97BD}"/>
                </a:ext>
              </a:extLst>
            </p:cNvPr>
            <p:cNvSpPr/>
            <p:nvPr/>
          </p:nvSpPr>
          <p:spPr>
            <a:xfrm>
              <a:off x="3995936" y="2155625"/>
              <a:ext cx="1152128" cy="4189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Flecha: hacia arriba 13">
              <a:extLst>
                <a:ext uri="{FF2B5EF4-FFF2-40B4-BE49-F238E27FC236}">
                  <a16:creationId xmlns:a16="http://schemas.microsoft.com/office/drawing/2014/main" id="{41FF93ED-FAA6-4EA3-877D-A4BA6C1FBD19}"/>
                </a:ext>
              </a:extLst>
            </p:cNvPr>
            <p:cNvSpPr/>
            <p:nvPr/>
          </p:nvSpPr>
          <p:spPr>
            <a:xfrm>
              <a:off x="3298160" y="5185502"/>
              <a:ext cx="244993" cy="62985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360E857B-BEC3-47EB-AA6B-7CDB17B65C95}"/>
                </a:ext>
              </a:extLst>
            </p:cNvPr>
            <p:cNvSpPr/>
            <p:nvPr/>
          </p:nvSpPr>
          <p:spPr>
            <a:xfrm>
              <a:off x="3726660" y="4970289"/>
              <a:ext cx="1008112" cy="299081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FB261091-AD49-40C2-87E6-D516A3B77220}"/>
                </a:ext>
              </a:extLst>
            </p:cNvPr>
            <p:cNvSpPr/>
            <p:nvPr/>
          </p:nvSpPr>
          <p:spPr>
            <a:xfrm>
              <a:off x="8172400" y="4170665"/>
              <a:ext cx="432048" cy="63704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8" name="Flecha: doblada 17">
              <a:extLst>
                <a:ext uri="{FF2B5EF4-FFF2-40B4-BE49-F238E27FC236}">
                  <a16:creationId xmlns:a16="http://schemas.microsoft.com/office/drawing/2014/main" id="{802DABC8-9E45-4A8E-A317-114F75F099EA}"/>
                </a:ext>
              </a:extLst>
            </p:cNvPr>
            <p:cNvSpPr/>
            <p:nvPr/>
          </p:nvSpPr>
          <p:spPr>
            <a:xfrm rot="10800000">
              <a:off x="5193264" y="5444912"/>
              <a:ext cx="1663287" cy="870107"/>
            </a:xfrm>
            <a:prstGeom prst="bentArrow">
              <a:avLst>
                <a:gd name="adj1" fmla="val 33151"/>
                <a:gd name="adj2" fmla="val 30434"/>
                <a:gd name="adj3" fmla="val 27066"/>
                <a:gd name="adj4" fmla="val 4375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25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F5C20E-6C32-490B-8255-50925A758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informe de estado de proyecto</Template>
  <TotalTime>0</TotalTime>
  <Words>587</Words>
  <Application>Microsoft Office PowerPoint</Application>
  <PresentationFormat>Presentación en pantalla (4:3)</PresentationFormat>
  <Paragraphs>101</Paragraphs>
  <Slides>6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  <vt:variant>
        <vt:lpstr>Presentaciones personalizadas</vt:lpstr>
      </vt:variant>
      <vt:variant>
        <vt:i4>1</vt:i4>
      </vt:variant>
    </vt:vector>
  </HeadingPairs>
  <TitlesOfParts>
    <vt:vector size="16" baseType="lpstr">
      <vt:lpstr>Calibri</vt:lpstr>
      <vt:lpstr>Georgia</vt:lpstr>
      <vt:lpstr>Courier New</vt:lpstr>
      <vt:lpstr>Arial Black</vt:lpstr>
      <vt:lpstr>Impact</vt:lpstr>
      <vt:lpstr>Times New Roman</vt:lpstr>
      <vt:lpstr>Wingdings</vt:lpstr>
      <vt:lpstr>Arial</vt:lpstr>
      <vt:lpstr>Project Status Report</vt:lpstr>
      <vt:lpstr>Fundamentos del marketing</vt:lpstr>
      <vt:lpstr>Contenido </vt:lpstr>
      <vt:lpstr>Principales definiciones</vt:lpstr>
      <vt:lpstr>Necesidades, deseos y demandas</vt:lpstr>
      <vt:lpstr>Clasificaciones de mercado</vt:lpstr>
      <vt:lpstr>Fases en la elaboración del plan de marketing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Fundamentos</dc:subject>
  <dc:creator/>
  <cp:keywords/>
  <cp:lastModifiedBy/>
  <cp:revision>1</cp:revision>
  <dcterms:created xsi:type="dcterms:W3CDTF">2014-11-26T16:51:57Z</dcterms:created>
  <dcterms:modified xsi:type="dcterms:W3CDTF">2020-06-12T16:57:54Z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