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5/21/2020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5/21/2020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9B357E-E8A5-45DD-AE9A-C3124665EF3E}"/>
              </a:ext>
            </a:extLst>
          </p:cNvPr>
          <p:cNvSpPr>
            <a:spLocks noGrp="1"/>
          </p:cNvSpPr>
          <p:nvPr>
            <p:ph type="title"/>
          </p:nvPr>
        </p:nvSpPr>
        <p:spPr>
          <a:xfrm>
            <a:off x="1141413" y="609600"/>
            <a:ext cx="9905998" cy="993913"/>
          </a:xfrm>
        </p:spPr>
        <p:txBody>
          <a:bodyPr>
            <a:normAutofit/>
          </a:bodyPr>
          <a:lstStyle/>
          <a:p>
            <a:pPr algn="r"/>
            <a:r>
              <a:rPr lang="es-MX" sz="2800" dirty="0" err="1"/>
              <a:t>Thursday</a:t>
            </a:r>
            <a:r>
              <a:rPr lang="es-MX" sz="2800" dirty="0"/>
              <a:t>, </a:t>
            </a:r>
            <a:r>
              <a:rPr lang="es-MX" sz="2800" dirty="0" err="1"/>
              <a:t>may</a:t>
            </a:r>
            <a:r>
              <a:rPr lang="es-MX" sz="2800" dirty="0"/>
              <a:t> 21st, 2020</a:t>
            </a:r>
            <a:endParaRPr lang="es-SV" sz="2800" dirty="0"/>
          </a:p>
        </p:txBody>
      </p:sp>
      <p:sp>
        <p:nvSpPr>
          <p:cNvPr id="3" name="Marcador de contenido 2">
            <a:extLst>
              <a:ext uri="{FF2B5EF4-FFF2-40B4-BE49-F238E27FC236}">
                <a16:creationId xmlns:a16="http://schemas.microsoft.com/office/drawing/2014/main" id="{5A70E328-02D1-49BF-82FA-BF10D74C8951}"/>
              </a:ext>
            </a:extLst>
          </p:cNvPr>
          <p:cNvSpPr>
            <a:spLocks noGrp="1"/>
          </p:cNvSpPr>
          <p:nvPr>
            <p:ph idx="1"/>
          </p:nvPr>
        </p:nvSpPr>
        <p:spPr/>
        <p:txBody>
          <a:bodyPr/>
          <a:lstStyle/>
          <a:p>
            <a:r>
              <a:rPr lang="es-MX" sz="2800" dirty="0" err="1"/>
              <a:t>Topic</a:t>
            </a:r>
            <a:r>
              <a:rPr lang="es-MX" sz="2800" dirty="0"/>
              <a:t>: </a:t>
            </a:r>
            <a:r>
              <a:rPr lang="es-MX" sz="2800" b="1" u="sng" dirty="0" err="1"/>
              <a:t>Translation</a:t>
            </a:r>
            <a:r>
              <a:rPr lang="es-MX" sz="2800" b="1" u="sng" dirty="0"/>
              <a:t> </a:t>
            </a:r>
            <a:r>
              <a:rPr lang="es-MX" sz="2800" b="1" u="sng" dirty="0" err="1"/>
              <a:t>techniques</a:t>
            </a:r>
            <a:endParaRPr lang="es-MX" sz="2800" b="1" u="sng" dirty="0"/>
          </a:p>
          <a:p>
            <a:endParaRPr lang="es-MX" dirty="0"/>
          </a:p>
          <a:p>
            <a:pPr marL="0" indent="0">
              <a:buNone/>
            </a:pPr>
            <a:r>
              <a:rPr lang="es-MX" dirty="0" err="1"/>
              <a:t>Objective</a:t>
            </a:r>
            <a:r>
              <a:rPr lang="es-MX" dirty="0"/>
              <a:t>: </a:t>
            </a:r>
          </a:p>
          <a:p>
            <a:pPr marL="0" indent="0">
              <a:buNone/>
            </a:pPr>
            <a:r>
              <a:rPr lang="en-US" dirty="0">
                <a:effectLst/>
              </a:rPr>
              <a:t>to produce professionals in multilingual communication with a comprehensive knowledge of all areas related to translation studies (</a:t>
            </a:r>
            <a:r>
              <a:rPr lang="en-US" dirty="0" err="1">
                <a:effectLst/>
              </a:rPr>
              <a:t>civilisation</a:t>
            </a:r>
            <a:r>
              <a:rPr lang="en-US" dirty="0">
                <a:effectLst/>
              </a:rPr>
              <a:t>, culture, politics, business, technology, etc.)</a:t>
            </a:r>
            <a:endParaRPr lang="es-MX" dirty="0"/>
          </a:p>
          <a:p>
            <a:endParaRPr lang="es-SV" dirty="0"/>
          </a:p>
        </p:txBody>
      </p:sp>
    </p:spTree>
    <p:extLst>
      <p:ext uri="{BB962C8B-B14F-4D97-AF65-F5344CB8AC3E}">
        <p14:creationId xmlns:p14="http://schemas.microsoft.com/office/powerpoint/2010/main" val="149886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87CF855C-0BF2-4C9C-97CA-CC63D4456D77}"/>
              </a:ext>
            </a:extLst>
          </p:cNvPr>
          <p:cNvSpPr>
            <a:spLocks noGrp="1"/>
          </p:cNvSpPr>
          <p:nvPr>
            <p:ph type="title"/>
          </p:nvPr>
        </p:nvSpPr>
        <p:spPr/>
        <p:txBody>
          <a:bodyPr/>
          <a:lstStyle/>
          <a:p>
            <a:r>
              <a:rPr lang="es-MX" dirty="0"/>
              <a:t>Lengua de origen </a:t>
            </a:r>
            <a:endParaRPr lang="es-SV" dirty="0"/>
          </a:p>
        </p:txBody>
      </p:sp>
      <p:sp>
        <p:nvSpPr>
          <p:cNvPr id="8" name="Marcador de contenido 7">
            <a:extLst>
              <a:ext uri="{FF2B5EF4-FFF2-40B4-BE49-F238E27FC236}">
                <a16:creationId xmlns:a16="http://schemas.microsoft.com/office/drawing/2014/main" id="{DF0E000F-6D78-4BB0-A772-2B74D33C029E}"/>
              </a:ext>
            </a:extLst>
          </p:cNvPr>
          <p:cNvSpPr>
            <a:spLocks noGrp="1"/>
          </p:cNvSpPr>
          <p:nvPr>
            <p:ph idx="1"/>
          </p:nvPr>
        </p:nvSpPr>
        <p:spPr/>
        <p:txBody>
          <a:bodyPr/>
          <a:lstStyle/>
          <a:p>
            <a:r>
              <a:rPr lang="es-MX" dirty="0"/>
              <a:t>"Ya no es tan fácil encontrar un buen trabajo sin hablar el catalán”, afirma Pilar García, parada y en busca de un trabajo fijo. “Lo que pasa es que las ofertas que merecen la pena siempre piden conocimientos de este idioma. Hace poco asistí a una entrevista importante en Barcelona y tuve que hablar un buen rato con un empleado de la empresa. Menos mal que tengo un nivel bastante alto. Me han dicho que es un requisito normal y corriente hoy en día". </a:t>
            </a:r>
            <a:endParaRPr lang="es-SV" dirty="0"/>
          </a:p>
        </p:txBody>
      </p:sp>
    </p:spTree>
    <p:extLst>
      <p:ext uri="{BB962C8B-B14F-4D97-AF65-F5344CB8AC3E}">
        <p14:creationId xmlns:p14="http://schemas.microsoft.com/office/powerpoint/2010/main" val="2424125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8DCAA1-03E9-47D6-9781-8185291EBBD8}"/>
              </a:ext>
            </a:extLst>
          </p:cNvPr>
          <p:cNvSpPr>
            <a:spLocks noGrp="1"/>
          </p:cNvSpPr>
          <p:nvPr>
            <p:ph type="title"/>
          </p:nvPr>
        </p:nvSpPr>
        <p:spPr>
          <a:xfrm>
            <a:off x="1141413" y="609600"/>
            <a:ext cx="9905998" cy="1092591"/>
          </a:xfrm>
        </p:spPr>
        <p:txBody>
          <a:bodyPr/>
          <a:lstStyle/>
          <a:p>
            <a:r>
              <a:rPr lang="es-MX" dirty="0" err="1"/>
              <a:t>Translation</a:t>
            </a:r>
            <a:r>
              <a:rPr lang="es-MX" dirty="0"/>
              <a:t> </a:t>
            </a:r>
            <a:endParaRPr lang="es-SV" dirty="0"/>
          </a:p>
        </p:txBody>
      </p:sp>
      <p:sp>
        <p:nvSpPr>
          <p:cNvPr id="3" name="Marcador de contenido 2">
            <a:extLst>
              <a:ext uri="{FF2B5EF4-FFF2-40B4-BE49-F238E27FC236}">
                <a16:creationId xmlns:a16="http://schemas.microsoft.com/office/drawing/2014/main" id="{AF0773BD-460D-4FE2-A92B-C56A3EA33F65}"/>
              </a:ext>
            </a:extLst>
          </p:cNvPr>
          <p:cNvSpPr>
            <a:spLocks noGrp="1"/>
          </p:cNvSpPr>
          <p:nvPr>
            <p:ph idx="1"/>
          </p:nvPr>
        </p:nvSpPr>
        <p:spPr>
          <a:xfrm>
            <a:off x="1141413" y="1948071"/>
            <a:ext cx="9905998" cy="3843130"/>
          </a:xfrm>
        </p:spPr>
        <p:txBody>
          <a:bodyPr/>
          <a:lstStyle/>
          <a:p>
            <a:r>
              <a:rPr lang="en-US" dirty="0">
                <a:solidFill>
                  <a:srgbClr val="0070C0"/>
                </a:solidFill>
              </a:rPr>
              <a:t>‘It’s no longer so easy to find a good job without speaking </a:t>
            </a:r>
            <a:r>
              <a:rPr lang="en-US" dirty="0" err="1">
                <a:solidFill>
                  <a:srgbClr val="0070C0"/>
                </a:solidFill>
              </a:rPr>
              <a:t>Catalán</a:t>
            </a:r>
            <a:r>
              <a:rPr lang="en-US" dirty="0">
                <a:solidFill>
                  <a:srgbClr val="0070C0"/>
                </a:solidFill>
              </a:rPr>
              <a:t>’ says Pilar García, unemployed and on the lookout for a permanent job. What happens is, the job offers which are worthwhile always ask for knowledge of this language. A short time ago, I attended an important interview in Barcelona and I had to speak for a good while with an employee of the company. It’s a good job I have quite a high level. I’ve been told that it is a normal requirement nowadays. </a:t>
            </a:r>
            <a:endParaRPr lang="es-SV" dirty="0">
              <a:solidFill>
                <a:srgbClr val="0070C0"/>
              </a:solidFill>
            </a:endParaRPr>
          </a:p>
        </p:txBody>
      </p:sp>
    </p:spTree>
    <p:extLst>
      <p:ext uri="{BB962C8B-B14F-4D97-AF65-F5344CB8AC3E}">
        <p14:creationId xmlns:p14="http://schemas.microsoft.com/office/powerpoint/2010/main" val="2694460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8C9E18-648E-4158-B5A2-6D295B45FF4F}"/>
              </a:ext>
            </a:extLst>
          </p:cNvPr>
          <p:cNvSpPr>
            <a:spLocks noGrp="1"/>
          </p:cNvSpPr>
          <p:nvPr>
            <p:ph type="title"/>
          </p:nvPr>
        </p:nvSpPr>
        <p:spPr>
          <a:xfrm>
            <a:off x="1141413" y="609600"/>
            <a:ext cx="9905998" cy="1232452"/>
          </a:xfrm>
        </p:spPr>
        <p:txBody>
          <a:bodyPr/>
          <a:lstStyle/>
          <a:p>
            <a:r>
              <a:rPr lang="es-MX" dirty="0"/>
              <a:t>LENGUA DE ORIGEN </a:t>
            </a:r>
            <a:endParaRPr lang="es-SV" dirty="0"/>
          </a:p>
        </p:txBody>
      </p:sp>
      <p:sp>
        <p:nvSpPr>
          <p:cNvPr id="3" name="Marcador de contenido 2">
            <a:extLst>
              <a:ext uri="{FF2B5EF4-FFF2-40B4-BE49-F238E27FC236}">
                <a16:creationId xmlns:a16="http://schemas.microsoft.com/office/drawing/2014/main" id="{00224C4C-675D-4E49-B912-D345967292D8}"/>
              </a:ext>
            </a:extLst>
          </p:cNvPr>
          <p:cNvSpPr>
            <a:spLocks noGrp="1"/>
          </p:cNvSpPr>
          <p:nvPr>
            <p:ph idx="1"/>
          </p:nvPr>
        </p:nvSpPr>
        <p:spPr>
          <a:xfrm>
            <a:off x="1141413" y="1842053"/>
            <a:ext cx="9905998" cy="3949148"/>
          </a:xfrm>
        </p:spPr>
        <p:txBody>
          <a:bodyPr/>
          <a:lstStyle/>
          <a:p>
            <a:r>
              <a:rPr lang="es-MX" dirty="0"/>
              <a:t>La obsesión con la delgadez es algo que inquieta tanto a los psicólogos como a los padres. A menudo, lleva a trastornos alimenticios y a problemas inesperados. “Todo esto se debe a la publicidad”, informa Silvia, cajera y madre de una joven peluquera. “Mi hija se niega a cenar con nosotros. Se encierra en su habitación y pasa las tardes leyendo revistas y viendo imágenes de modelos flacas. Me entristece que viva de esta forma”, añade</a:t>
            </a:r>
            <a:endParaRPr lang="es-SV" dirty="0"/>
          </a:p>
        </p:txBody>
      </p:sp>
    </p:spTree>
    <p:extLst>
      <p:ext uri="{BB962C8B-B14F-4D97-AF65-F5344CB8AC3E}">
        <p14:creationId xmlns:p14="http://schemas.microsoft.com/office/powerpoint/2010/main" val="3534627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9D84183-6D02-4179-B518-A30E84B3E220}"/>
              </a:ext>
            </a:extLst>
          </p:cNvPr>
          <p:cNvSpPr>
            <a:spLocks noGrp="1"/>
          </p:cNvSpPr>
          <p:nvPr>
            <p:ph type="title"/>
          </p:nvPr>
        </p:nvSpPr>
        <p:spPr>
          <a:xfrm>
            <a:off x="1141413" y="609600"/>
            <a:ext cx="9905998" cy="1162929"/>
          </a:xfrm>
        </p:spPr>
        <p:txBody>
          <a:bodyPr/>
          <a:lstStyle/>
          <a:p>
            <a:r>
              <a:rPr lang="es-MX" dirty="0" err="1"/>
              <a:t>translation</a:t>
            </a:r>
            <a:endParaRPr lang="es-SV" dirty="0"/>
          </a:p>
        </p:txBody>
      </p:sp>
      <p:sp>
        <p:nvSpPr>
          <p:cNvPr id="5" name="Marcador de contenido 4">
            <a:extLst>
              <a:ext uri="{FF2B5EF4-FFF2-40B4-BE49-F238E27FC236}">
                <a16:creationId xmlns:a16="http://schemas.microsoft.com/office/drawing/2014/main" id="{5FCB5041-3E9F-4630-968C-D5B675D2C6DD}"/>
              </a:ext>
            </a:extLst>
          </p:cNvPr>
          <p:cNvSpPr>
            <a:spLocks noGrp="1"/>
          </p:cNvSpPr>
          <p:nvPr>
            <p:ph idx="1"/>
          </p:nvPr>
        </p:nvSpPr>
        <p:spPr>
          <a:xfrm>
            <a:off x="1141413" y="1895061"/>
            <a:ext cx="9905998" cy="3896139"/>
          </a:xfrm>
        </p:spPr>
        <p:txBody>
          <a:bodyPr/>
          <a:lstStyle/>
          <a:p>
            <a:r>
              <a:rPr lang="en-US" dirty="0">
                <a:solidFill>
                  <a:schemeClr val="tx1"/>
                </a:solidFill>
              </a:rPr>
              <a:t>The obsession with being thin is something which worries psychologists as much as parents. It often leads to eating disorders and (to) unforeseen problems. ‘All this is due to advertising.’ says Silvia, cashier and mother to a young hairdresser. My daughter refuses to have dinner with us.’ She locks herself in her room and spends the evenings reading magazines and looking at pictures of skinny models. It saddens me that she lives like this,’ she adds</a:t>
            </a:r>
            <a:r>
              <a:rPr lang="en-US" dirty="0">
                <a:solidFill>
                  <a:srgbClr val="0070C0"/>
                </a:solidFill>
              </a:rPr>
              <a:t>.</a:t>
            </a:r>
            <a:endParaRPr lang="es-SV" dirty="0">
              <a:solidFill>
                <a:srgbClr val="0070C0"/>
              </a:solidFill>
            </a:endParaRPr>
          </a:p>
        </p:txBody>
      </p:sp>
    </p:spTree>
    <p:extLst>
      <p:ext uri="{BB962C8B-B14F-4D97-AF65-F5344CB8AC3E}">
        <p14:creationId xmlns:p14="http://schemas.microsoft.com/office/powerpoint/2010/main" val="4047157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548BE-C0D8-454C-8318-3E397BB42FEA}"/>
              </a:ext>
            </a:extLst>
          </p:cNvPr>
          <p:cNvSpPr>
            <a:spLocks noGrp="1"/>
          </p:cNvSpPr>
          <p:nvPr>
            <p:ph type="title"/>
          </p:nvPr>
        </p:nvSpPr>
        <p:spPr/>
        <p:txBody>
          <a:bodyPr/>
          <a:lstStyle/>
          <a:p>
            <a:r>
              <a:rPr lang="es-MX" dirty="0" err="1"/>
              <a:t>Mother</a:t>
            </a:r>
            <a:r>
              <a:rPr lang="es-MX" dirty="0"/>
              <a:t> </a:t>
            </a:r>
            <a:r>
              <a:rPr lang="es-MX" dirty="0" err="1"/>
              <a:t>tongue</a:t>
            </a:r>
            <a:r>
              <a:rPr lang="es-MX" dirty="0"/>
              <a:t> </a:t>
            </a:r>
            <a:endParaRPr lang="es-SV" dirty="0"/>
          </a:p>
        </p:txBody>
      </p:sp>
      <p:sp>
        <p:nvSpPr>
          <p:cNvPr id="3" name="Marcador de contenido 2">
            <a:extLst>
              <a:ext uri="{FF2B5EF4-FFF2-40B4-BE49-F238E27FC236}">
                <a16:creationId xmlns:a16="http://schemas.microsoft.com/office/drawing/2014/main" id="{1EF569DE-4374-43BE-AE14-B0854378B221}"/>
              </a:ext>
            </a:extLst>
          </p:cNvPr>
          <p:cNvSpPr>
            <a:spLocks noGrp="1"/>
          </p:cNvSpPr>
          <p:nvPr>
            <p:ph idx="1"/>
          </p:nvPr>
        </p:nvSpPr>
        <p:spPr/>
        <p:txBody>
          <a:bodyPr/>
          <a:lstStyle/>
          <a:p>
            <a:r>
              <a:rPr lang="en-US" dirty="0"/>
              <a:t>In a short while, a Bolivian university will prohibit its students (from) using social networks or bringing mobiles to lectures and tutorials It is not surprising that the young people are upset but management of all the faculties have responded firmly faced with a wave of protest and complaints ‘We do not doubt that this is going to be controversial’ said the spokesman of the establishment but the essential thing is that we face up to this issue as soon as possible'.</a:t>
            </a:r>
            <a:endParaRPr lang="es-SV" dirty="0"/>
          </a:p>
        </p:txBody>
      </p:sp>
    </p:spTree>
    <p:extLst>
      <p:ext uri="{BB962C8B-B14F-4D97-AF65-F5344CB8AC3E}">
        <p14:creationId xmlns:p14="http://schemas.microsoft.com/office/powerpoint/2010/main" val="163647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91317D-151C-4FEC-825D-81C41F893B78}"/>
              </a:ext>
            </a:extLst>
          </p:cNvPr>
          <p:cNvSpPr>
            <a:spLocks noGrp="1"/>
          </p:cNvSpPr>
          <p:nvPr>
            <p:ph type="title"/>
          </p:nvPr>
        </p:nvSpPr>
        <p:spPr/>
        <p:txBody>
          <a:bodyPr/>
          <a:lstStyle/>
          <a:p>
            <a:r>
              <a:rPr lang="es-MX" dirty="0" err="1"/>
              <a:t>TraDUCCIÓN</a:t>
            </a:r>
            <a:r>
              <a:rPr lang="es-MX" dirty="0"/>
              <a:t> </a:t>
            </a:r>
            <a:endParaRPr lang="es-SV" dirty="0"/>
          </a:p>
        </p:txBody>
      </p:sp>
      <p:sp>
        <p:nvSpPr>
          <p:cNvPr id="3" name="Marcador de contenido 2">
            <a:extLst>
              <a:ext uri="{FF2B5EF4-FFF2-40B4-BE49-F238E27FC236}">
                <a16:creationId xmlns:a16="http://schemas.microsoft.com/office/drawing/2014/main" id="{E88E5D85-ABE3-4538-BA48-258248E59E11}"/>
              </a:ext>
            </a:extLst>
          </p:cNvPr>
          <p:cNvSpPr>
            <a:spLocks noGrp="1"/>
          </p:cNvSpPr>
          <p:nvPr>
            <p:ph idx="1"/>
          </p:nvPr>
        </p:nvSpPr>
        <p:spPr>
          <a:xfrm>
            <a:off x="1141413" y="1842053"/>
            <a:ext cx="9905998" cy="3949148"/>
          </a:xfrm>
        </p:spPr>
        <p:txBody>
          <a:bodyPr/>
          <a:lstStyle/>
          <a:p>
            <a:r>
              <a:rPr lang="es-MX" dirty="0">
                <a:solidFill>
                  <a:schemeClr val="tx1"/>
                </a:solidFill>
              </a:rPr>
              <a:t>Dentro de poco una universidad boliviana prohibirá que sus estudiantes usen redes sociales o que traigan móviles a las conferencias y tutorías. No es de extrañar que los jóvenes estén disgustados pero los directivos de todas las facultades han respondido con firmeza ante una ola de protestas y quejas. "No dudamos que va a ser polémico’ afirmó el portavoz del establecimiento ‘pero lo imprescindible es que nos enfrentemos a este asunto en cuanto antes". </a:t>
            </a:r>
            <a:endParaRPr lang="es-SV" dirty="0">
              <a:solidFill>
                <a:schemeClr val="tx1"/>
              </a:solidFill>
            </a:endParaRPr>
          </a:p>
        </p:txBody>
      </p:sp>
    </p:spTree>
    <p:extLst>
      <p:ext uri="{BB962C8B-B14F-4D97-AF65-F5344CB8AC3E}">
        <p14:creationId xmlns:p14="http://schemas.microsoft.com/office/powerpoint/2010/main" val="978068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4D636A-866D-4E6C-B409-D8FCA075257B}"/>
              </a:ext>
            </a:extLst>
          </p:cNvPr>
          <p:cNvSpPr>
            <a:spLocks noGrp="1"/>
          </p:cNvSpPr>
          <p:nvPr>
            <p:ph type="title"/>
          </p:nvPr>
        </p:nvSpPr>
        <p:spPr>
          <a:xfrm>
            <a:off x="1141413" y="609600"/>
            <a:ext cx="9905998" cy="1298713"/>
          </a:xfrm>
        </p:spPr>
        <p:txBody>
          <a:bodyPr/>
          <a:lstStyle/>
          <a:p>
            <a:r>
              <a:rPr lang="es-MX" dirty="0" err="1"/>
              <a:t>Mother</a:t>
            </a:r>
            <a:r>
              <a:rPr lang="es-MX" dirty="0"/>
              <a:t> </a:t>
            </a:r>
            <a:r>
              <a:rPr lang="es-MX" dirty="0" err="1"/>
              <a:t>tongue</a:t>
            </a:r>
            <a:r>
              <a:rPr lang="es-MX" dirty="0"/>
              <a:t> </a:t>
            </a:r>
            <a:endParaRPr lang="es-SV" dirty="0"/>
          </a:p>
        </p:txBody>
      </p:sp>
      <p:sp>
        <p:nvSpPr>
          <p:cNvPr id="3" name="Marcador de contenido 2">
            <a:extLst>
              <a:ext uri="{FF2B5EF4-FFF2-40B4-BE49-F238E27FC236}">
                <a16:creationId xmlns:a16="http://schemas.microsoft.com/office/drawing/2014/main" id="{4314A0B9-CAD8-4619-BC3D-2CBB53E939D9}"/>
              </a:ext>
            </a:extLst>
          </p:cNvPr>
          <p:cNvSpPr>
            <a:spLocks noGrp="1"/>
          </p:cNvSpPr>
          <p:nvPr>
            <p:ph idx="1"/>
          </p:nvPr>
        </p:nvSpPr>
        <p:spPr>
          <a:xfrm>
            <a:off x="1141413" y="1789043"/>
            <a:ext cx="9905998" cy="4002157"/>
          </a:xfrm>
        </p:spPr>
        <p:txBody>
          <a:bodyPr/>
          <a:lstStyle/>
          <a:p>
            <a:r>
              <a:rPr lang="en-US" dirty="0"/>
              <a:t>Camila Vázquez, a retired accountant and resident of Bogotá, Colombia shares her </a:t>
            </a:r>
            <a:r>
              <a:rPr lang="en-US" dirty="0" err="1"/>
              <a:t>appartment</a:t>
            </a:r>
            <a:r>
              <a:rPr lang="en-US" dirty="0"/>
              <a:t> with her grand-daughter, Mariana, whose mother disappeared some time ago. They haven’t heard (anything) from her for two years and as a result Camila has become a temporary mother. Because of this, she has to attend parents’ evenings ‘I never imagined this’ says Camila What worries me is that I get very tired and a grandmother’s life is more and more complicated although the most important thing is that the child is happy.’</a:t>
            </a:r>
            <a:endParaRPr lang="es-SV" dirty="0"/>
          </a:p>
        </p:txBody>
      </p:sp>
    </p:spTree>
    <p:extLst>
      <p:ext uri="{BB962C8B-B14F-4D97-AF65-F5344CB8AC3E}">
        <p14:creationId xmlns:p14="http://schemas.microsoft.com/office/powerpoint/2010/main" val="2627252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003432-C68A-42F3-84E0-9C36D784C185}"/>
              </a:ext>
            </a:extLst>
          </p:cNvPr>
          <p:cNvSpPr>
            <a:spLocks noGrp="1"/>
          </p:cNvSpPr>
          <p:nvPr>
            <p:ph type="title"/>
          </p:nvPr>
        </p:nvSpPr>
        <p:spPr>
          <a:xfrm>
            <a:off x="1141413" y="609600"/>
            <a:ext cx="9905998" cy="1086678"/>
          </a:xfrm>
        </p:spPr>
        <p:txBody>
          <a:bodyPr/>
          <a:lstStyle/>
          <a:p>
            <a:r>
              <a:rPr lang="es-MX" dirty="0"/>
              <a:t>Traducción </a:t>
            </a:r>
            <a:endParaRPr lang="es-SV" dirty="0"/>
          </a:p>
        </p:txBody>
      </p:sp>
      <p:sp>
        <p:nvSpPr>
          <p:cNvPr id="3" name="Marcador de contenido 2">
            <a:extLst>
              <a:ext uri="{FF2B5EF4-FFF2-40B4-BE49-F238E27FC236}">
                <a16:creationId xmlns:a16="http://schemas.microsoft.com/office/drawing/2014/main" id="{FA5BC382-4F81-4353-BD57-4FF90C45E8D6}"/>
              </a:ext>
            </a:extLst>
          </p:cNvPr>
          <p:cNvSpPr>
            <a:spLocks noGrp="1"/>
          </p:cNvSpPr>
          <p:nvPr>
            <p:ph idx="1"/>
          </p:nvPr>
        </p:nvSpPr>
        <p:spPr>
          <a:xfrm>
            <a:off x="1141413" y="1696279"/>
            <a:ext cx="9905998" cy="4094922"/>
          </a:xfrm>
        </p:spPr>
        <p:txBody>
          <a:bodyPr/>
          <a:lstStyle/>
          <a:p>
            <a:r>
              <a:rPr lang="es-MX" dirty="0">
                <a:solidFill>
                  <a:schemeClr val="tx1"/>
                </a:solidFill>
              </a:rPr>
              <a:t>Camila Vázquez, contable jubilada y ciudadana de Bogotá, Colombia, comparte su piso con su nieta, Mariana, cuya madre desapareció hace tiempo. Llevan 2 años sin saber nada de ella y, por consiguiente, Camila se ha convertido en madre provisional. Debido a esto, tiene que asistir a reuniones de padres. “Nunca imaginé esto”, dice Camila. “Lo que me preocupa es que me canso mucho y la vida de abuela es cada vez más complicada, aunque lo más importante es que la niña sea feliz”.</a:t>
            </a:r>
            <a:endParaRPr lang="es-SV" dirty="0">
              <a:solidFill>
                <a:schemeClr val="tx1"/>
              </a:solidFill>
            </a:endParaRPr>
          </a:p>
        </p:txBody>
      </p:sp>
    </p:spTree>
    <p:extLst>
      <p:ext uri="{BB962C8B-B14F-4D97-AF65-F5344CB8AC3E}">
        <p14:creationId xmlns:p14="http://schemas.microsoft.com/office/powerpoint/2010/main" val="3361602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45</TotalTime>
  <Words>788</Words>
  <Application>Microsoft Office PowerPoint</Application>
  <PresentationFormat>Panorámica</PresentationFormat>
  <Paragraphs>21</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Century Gothic</vt:lpstr>
      <vt:lpstr>Malla</vt:lpstr>
      <vt:lpstr>Thursday, may 21st, 2020</vt:lpstr>
      <vt:lpstr>Lengua de origen </vt:lpstr>
      <vt:lpstr>Translation </vt:lpstr>
      <vt:lpstr>LENGUA DE ORIGEN </vt:lpstr>
      <vt:lpstr>translation</vt:lpstr>
      <vt:lpstr>Mother tongue </vt:lpstr>
      <vt:lpstr>TraDUCCIÓN </vt:lpstr>
      <vt:lpstr>Mother tongue </vt:lpstr>
      <vt:lpstr>Traducción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 de origen</dc:title>
  <dc:creator>HERNANDEZ CALLEJAS MELVA MARITZA</dc:creator>
  <cp:lastModifiedBy>Chobe Cuellar</cp:lastModifiedBy>
  <cp:revision>5</cp:revision>
  <dcterms:created xsi:type="dcterms:W3CDTF">2020-05-18T21:11:23Z</dcterms:created>
  <dcterms:modified xsi:type="dcterms:W3CDTF">2020-05-21T15:07:03Z</dcterms:modified>
</cp:coreProperties>
</file>