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5" r:id="rId4"/>
    <p:sldId id="266" r:id="rId5"/>
    <p:sldId id="267" r:id="rId6"/>
    <p:sldId id="263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D4F9E-F746-403A-9C39-2D5B1C0EAFF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57C31-5A41-42B9-9710-D137077F8E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57C31-5A41-42B9-9710-D137077F8E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3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57C31-5A41-42B9-9710-D137077F8E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0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57C31-5A41-42B9-9710-D137077F8E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2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57C31-5A41-42B9-9710-D137077F8E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2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57C31-5A41-42B9-9710-D137077F8E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43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57C31-5A41-42B9-9710-D137077F8E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7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57C31-5A41-42B9-9710-D137077F8E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3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CEE7-BAF8-4E7E-A1E5-542F3669C3E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CA11-27B7-4564-9450-B27D4962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CEE7-BAF8-4E7E-A1E5-542F3669C3E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CA11-27B7-4564-9450-B27D4962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1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CEE7-BAF8-4E7E-A1E5-542F3669C3E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CA11-27B7-4564-9450-B27D4962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4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CEE7-BAF8-4E7E-A1E5-542F3669C3E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CA11-27B7-4564-9450-B27D4962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1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CEE7-BAF8-4E7E-A1E5-542F3669C3E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CA11-27B7-4564-9450-B27D4962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2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CEE7-BAF8-4E7E-A1E5-542F3669C3E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CA11-27B7-4564-9450-B27D4962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CEE7-BAF8-4E7E-A1E5-542F3669C3E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CA11-27B7-4564-9450-B27D4962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1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CEE7-BAF8-4E7E-A1E5-542F3669C3E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CA11-27B7-4564-9450-B27D4962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CEE7-BAF8-4E7E-A1E5-542F3669C3E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CA11-27B7-4564-9450-B27D4962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6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CEE7-BAF8-4E7E-A1E5-542F3669C3E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CA11-27B7-4564-9450-B27D4962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0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CEE7-BAF8-4E7E-A1E5-542F3669C3E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CA11-27B7-4564-9450-B27D4962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9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CEE7-BAF8-4E7E-A1E5-542F3669C3E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2CA11-27B7-4564-9450-B27D4962BD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0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fly@example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79465" y="87088"/>
            <a:ext cx="3854360" cy="1758414"/>
            <a:chOff x="68580" y="101407"/>
            <a:chExt cx="3154794" cy="1700606"/>
          </a:xfrm>
        </p:grpSpPr>
        <p:sp>
          <p:nvSpPr>
            <p:cNvPr id="6" name="CaixaDeTexto 5"/>
            <p:cNvSpPr txBox="1"/>
            <p:nvPr/>
          </p:nvSpPr>
          <p:spPr>
            <a:xfrm>
              <a:off x="68580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SELECT: ORDER OF CLAUSES</a:t>
              </a:r>
              <a:endParaRPr lang="en-US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8580" y="462550"/>
              <a:ext cx="3154794" cy="133946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SELECT ...</a:t>
              </a:r>
              <a:endParaRPr lang="pt-BR" sz="1200" dirty="0"/>
            </a:p>
            <a:p>
              <a:r>
                <a:rPr lang="pt-BR" sz="1200" dirty="0"/>
                <a:t>  </a:t>
              </a:r>
              <a:r>
                <a:rPr lang="pt-BR" sz="1200" dirty="0" smtClean="0"/>
                <a:t>   FROM ...</a:t>
              </a:r>
            </a:p>
            <a:p>
              <a:r>
                <a:rPr lang="pt-BR" sz="1200" dirty="0"/>
                <a:t> </a:t>
              </a:r>
              <a:r>
                <a:rPr lang="pt-BR" sz="1200" dirty="0" smtClean="0"/>
                <a:t>    WHERE ...  </a:t>
              </a:r>
              <a:r>
                <a:rPr lang="pt-BR" sz="1200" dirty="0" err="1" smtClean="0"/>
                <a:t>Filters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rows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of</a:t>
              </a:r>
              <a:r>
                <a:rPr lang="pt-BR" sz="1200" dirty="0" smtClean="0"/>
                <a:t> data</a:t>
              </a:r>
            </a:p>
            <a:p>
              <a:r>
                <a:rPr lang="pt-BR" sz="1200" dirty="0"/>
                <a:t> </a:t>
              </a:r>
              <a:r>
                <a:rPr lang="pt-BR" sz="1200" dirty="0" smtClean="0"/>
                <a:t>    GROUP BY </a:t>
              </a:r>
              <a:r>
                <a:rPr lang="pt-BR" sz="1200" dirty="0"/>
                <a:t>...</a:t>
              </a:r>
            </a:p>
            <a:p>
              <a:r>
                <a:rPr lang="pt-BR" sz="1200" dirty="0"/>
                <a:t>     </a:t>
              </a:r>
              <a:r>
                <a:rPr lang="pt-BR" sz="1200" dirty="0" smtClean="0"/>
                <a:t>HAVING ...  </a:t>
              </a:r>
              <a:r>
                <a:rPr lang="pt-BR" sz="1200" dirty="0" err="1" smtClean="0"/>
                <a:t>Filters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by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aggregation</a:t>
              </a:r>
              <a:endParaRPr lang="pt-BR" sz="1200" dirty="0" smtClean="0"/>
            </a:p>
            <a:p>
              <a:r>
                <a:rPr lang="pt-BR" sz="1200" dirty="0"/>
                <a:t> </a:t>
              </a:r>
              <a:r>
                <a:rPr lang="pt-BR" sz="1200" dirty="0" smtClean="0"/>
                <a:t>    ORDER BY </a:t>
              </a:r>
              <a:r>
                <a:rPr lang="pt-BR" sz="1200" dirty="0"/>
                <a:t>...</a:t>
              </a:r>
            </a:p>
            <a:p>
              <a:r>
                <a:rPr lang="pt-BR" sz="1200" dirty="0"/>
                <a:t>     </a:t>
              </a:r>
              <a:r>
                <a:rPr lang="pt-BR" sz="1200" dirty="0" smtClean="0"/>
                <a:t>LIMIT </a:t>
              </a:r>
              <a:r>
                <a:rPr lang="pt-BR" sz="1200" dirty="0"/>
                <a:t>...</a:t>
              </a:r>
              <a:endParaRPr lang="pt-BR" sz="1200" dirty="0" smtClean="0"/>
            </a:p>
          </p:txBody>
        </p:sp>
      </p:grpSp>
      <p:grpSp>
        <p:nvGrpSpPr>
          <p:cNvPr id="5" name="Agrupar 4"/>
          <p:cNvGrpSpPr/>
          <p:nvPr/>
        </p:nvGrpSpPr>
        <p:grpSpPr>
          <a:xfrm>
            <a:off x="4166658" y="87088"/>
            <a:ext cx="3620468" cy="6568196"/>
            <a:chOff x="68580" y="101407"/>
            <a:chExt cx="3154794" cy="6352263"/>
          </a:xfrm>
        </p:grpSpPr>
        <p:sp>
          <p:nvSpPr>
            <p:cNvPr id="8" name="CaixaDeTexto 7"/>
            <p:cNvSpPr txBox="1"/>
            <p:nvPr/>
          </p:nvSpPr>
          <p:spPr>
            <a:xfrm>
              <a:off x="68580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WHERE</a:t>
              </a:r>
              <a:endParaRPr lang="en-US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8580" y="470739"/>
              <a:ext cx="3154794" cy="59829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COMMON OPERATORS</a:t>
              </a:r>
            </a:p>
            <a:p>
              <a:r>
                <a:rPr lang="pt-BR" sz="1200" dirty="0" smtClean="0"/>
                <a:t>=, != (</a:t>
              </a:r>
              <a:r>
                <a:rPr lang="pt-BR" sz="1200" dirty="0" err="1" smtClean="0"/>
                <a:t>or</a:t>
              </a:r>
              <a:r>
                <a:rPr lang="pt-BR" sz="1200" dirty="0" smtClean="0"/>
                <a:t> &lt;&gt;), &gt;, &lt;, &gt;=, &lt;=</a:t>
              </a:r>
            </a:p>
            <a:p>
              <a:r>
                <a:rPr lang="pt-BR" sz="1200" b="1" dirty="0" smtClean="0"/>
                <a:t>LOGIC OPERATORS</a:t>
              </a:r>
            </a:p>
            <a:p>
              <a:r>
                <a:rPr lang="pt-BR" sz="1200" dirty="0" smtClean="0"/>
                <a:t>AND, OR, NOT</a:t>
              </a:r>
            </a:p>
            <a:p>
              <a:r>
                <a:rPr lang="pt-BR" sz="1200" dirty="0" err="1" smtClean="0"/>
                <a:t>Precedence</a:t>
              </a:r>
              <a:r>
                <a:rPr lang="pt-BR" sz="1200" dirty="0" smtClean="0"/>
                <a:t>: NOT, AND, OR -&gt; use </a:t>
              </a:r>
              <a:r>
                <a:rPr lang="pt-BR" sz="1200" dirty="0" err="1" smtClean="0"/>
                <a:t>parenthesis</a:t>
              </a:r>
              <a:r>
                <a:rPr lang="pt-BR" sz="1200" dirty="0" smtClean="0"/>
                <a:t> (</a:t>
              </a:r>
              <a:r>
                <a:rPr lang="pt-BR" sz="1200" dirty="0" err="1" smtClean="0"/>
                <a:t>easier</a:t>
              </a:r>
              <a:r>
                <a:rPr lang="pt-BR" sz="1200" dirty="0" smtClean="0"/>
                <a:t>)</a:t>
              </a:r>
            </a:p>
            <a:p>
              <a:r>
                <a:rPr lang="pt-BR" sz="1200" b="1" dirty="0" smtClean="0"/>
                <a:t>IN, BETWEEN</a:t>
              </a:r>
            </a:p>
            <a:p>
              <a:r>
                <a:rPr lang="pt-BR" sz="1200" dirty="0" smtClean="0"/>
                <a:t>WHERE </a:t>
              </a:r>
              <a:r>
                <a:rPr lang="pt-BR" sz="1200" dirty="0" err="1" smtClean="0"/>
                <a:t>name</a:t>
              </a:r>
              <a:r>
                <a:rPr lang="pt-BR" sz="1200" dirty="0" smtClean="0"/>
                <a:t> IN (‘</a:t>
              </a:r>
              <a:r>
                <a:rPr lang="pt-BR" sz="1200" dirty="0" err="1" smtClean="0"/>
                <a:t>nameA</a:t>
              </a:r>
              <a:r>
                <a:rPr lang="pt-BR" sz="1200" dirty="0" smtClean="0"/>
                <a:t>’, ‘</a:t>
              </a:r>
              <a:r>
                <a:rPr lang="pt-BR" sz="1200" dirty="0" err="1" smtClean="0"/>
                <a:t>nameB</a:t>
              </a:r>
              <a:r>
                <a:rPr lang="pt-BR" sz="1200" dirty="0" smtClean="0"/>
                <a:t>’)</a:t>
              </a:r>
            </a:p>
            <a:p>
              <a:r>
                <a:rPr lang="pt-BR" sz="1200" dirty="0" smtClean="0"/>
                <a:t>WHERE age BETWEEN 10 AND 20;</a:t>
              </a:r>
            </a:p>
            <a:p>
              <a:r>
                <a:rPr lang="pt-BR" sz="1200" dirty="0" smtClean="0"/>
                <a:t>BETWEEN CAST(‘1980-01-01’ AS DATETIME) AND ...</a:t>
              </a:r>
            </a:p>
            <a:p>
              <a:r>
                <a:rPr lang="pt-BR" sz="1200" b="1" dirty="0" smtClean="0"/>
                <a:t>SUGGESTION: ROUNDING FOR SOME COMPARISONS</a:t>
              </a:r>
            </a:p>
            <a:p>
              <a:r>
                <a:rPr lang="pt-BR" sz="1200" dirty="0" smtClean="0"/>
                <a:t>round(1.0/3, 4) = 0.3333 </a:t>
              </a:r>
              <a:r>
                <a:rPr lang="pt-BR" sz="1200" dirty="0" err="1" smtClean="0"/>
                <a:t>is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true</a:t>
              </a:r>
              <a:r>
                <a:rPr lang="pt-BR" sz="1200" dirty="0" smtClean="0"/>
                <a:t> </a:t>
              </a:r>
            </a:p>
            <a:p>
              <a:r>
                <a:rPr lang="pt-BR" sz="1200" b="1" dirty="0" smtClean="0"/>
                <a:t>WORKING WITH LITERAL STRINGS</a:t>
              </a:r>
            </a:p>
            <a:p>
              <a:r>
                <a:rPr lang="pt-BR" sz="1200" dirty="0" smtClean="0"/>
                <a:t>ESCAPE CHARACTER FOR QUOTES (</a:t>
              </a:r>
              <a:r>
                <a:rPr lang="pt-BR" sz="1200" dirty="0" err="1" smtClean="0"/>
                <a:t>Recommended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smtClean="0"/>
                <a:t>... WHERE shop = “</a:t>
              </a:r>
              <a:r>
                <a:rPr lang="pt-BR" sz="1200" dirty="0" err="1" smtClean="0"/>
                <a:t>Board</a:t>
              </a:r>
              <a:r>
                <a:rPr lang="pt-BR" sz="1200" dirty="0" smtClean="0"/>
                <a:t> \`Em”</a:t>
              </a:r>
            </a:p>
            <a:p>
              <a:r>
                <a:rPr lang="pt-BR" sz="1200" dirty="0" smtClean="0"/>
                <a:t>Be </a:t>
              </a:r>
              <a:r>
                <a:rPr lang="pt-BR" sz="1200" dirty="0" err="1" smtClean="0"/>
                <a:t>careful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with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curly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quotes</a:t>
              </a:r>
              <a:r>
                <a:rPr lang="pt-BR" sz="1200" dirty="0" smtClean="0"/>
                <a:t> (</a:t>
              </a:r>
              <a:r>
                <a:rPr lang="pt-BR" sz="1200" dirty="0" err="1" smtClean="0"/>
                <a:t>like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above</a:t>
              </a:r>
              <a:r>
                <a:rPr lang="pt-BR" sz="1200" dirty="0" smtClean="0"/>
                <a:t>)</a:t>
              </a:r>
            </a:p>
            <a:p>
              <a:r>
                <a:rPr lang="pt-BR" sz="1200" b="1" dirty="0" smtClean="0"/>
                <a:t>LIKE AND WILDCARDS</a:t>
              </a:r>
            </a:p>
            <a:p>
              <a:r>
                <a:rPr lang="pt-BR" sz="1200" dirty="0" smtClean="0"/>
                <a:t>... WHERE </a:t>
              </a:r>
              <a:r>
                <a:rPr lang="pt-BR" sz="1200" dirty="0" err="1" smtClean="0"/>
                <a:t>name</a:t>
              </a:r>
              <a:r>
                <a:rPr lang="pt-BR" sz="1200" dirty="0" smtClean="0"/>
                <a:t> LIKE “%da%”</a:t>
              </a:r>
            </a:p>
            <a:p>
              <a:r>
                <a:rPr lang="pt-BR" sz="1200" dirty="0" smtClean="0"/>
                <a:t>... WHERE </a:t>
              </a:r>
              <a:r>
                <a:rPr lang="pt-BR" sz="1200" dirty="0" err="1" smtClean="0"/>
                <a:t>name</a:t>
              </a:r>
              <a:r>
                <a:rPr lang="pt-BR" sz="1200" dirty="0" smtClean="0"/>
                <a:t> LIKE ‘_da%’ (single </a:t>
              </a:r>
              <a:r>
                <a:rPr lang="pt-BR" sz="1200" dirty="0" err="1" smtClean="0"/>
                <a:t>wildcard</a:t>
              </a:r>
              <a:r>
                <a:rPr lang="pt-BR" sz="1200" dirty="0" smtClean="0"/>
                <a:t>)</a:t>
              </a:r>
            </a:p>
            <a:p>
              <a:r>
                <a:rPr lang="pt-BR" sz="1200" b="1" dirty="0" smtClean="0"/>
                <a:t>IS NULL/ DISTINCT FROM</a:t>
              </a:r>
            </a:p>
            <a:p>
              <a:r>
                <a:rPr lang="pt-BR" sz="1200" dirty="0" err="1" smtClean="0"/>
                <a:t>These</a:t>
              </a:r>
              <a:r>
                <a:rPr lang="pt-BR" sz="1200" dirty="0" smtClean="0"/>
                <a:t> are </a:t>
              </a:r>
              <a:r>
                <a:rPr lang="pt-BR" sz="1200" dirty="0" err="1" smtClean="0"/>
                <a:t>also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filtered</a:t>
              </a:r>
              <a:r>
                <a:rPr lang="pt-BR" sz="1200" dirty="0" smtClean="0"/>
                <a:t> out </a:t>
              </a:r>
              <a:r>
                <a:rPr lang="pt-BR" sz="1200" dirty="0" err="1" smtClean="0"/>
                <a:t>like</a:t>
              </a:r>
              <a:r>
                <a:rPr lang="pt-BR" sz="1200" dirty="0" smtClean="0"/>
                <a:t> false </a:t>
              </a:r>
              <a:r>
                <a:rPr lang="pt-BR" sz="1200" dirty="0" err="1" smtClean="0"/>
                <a:t>values</a:t>
              </a:r>
              <a:endParaRPr lang="pt-BR" sz="1200" dirty="0"/>
            </a:p>
            <a:p>
              <a:r>
                <a:rPr lang="pt-BR" sz="1200" dirty="0" err="1" smtClean="0"/>
                <a:t>Distributed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engines</a:t>
              </a:r>
              <a:r>
                <a:rPr lang="pt-BR" sz="1200" dirty="0" smtClean="0"/>
                <a:t> (</a:t>
              </a:r>
              <a:r>
                <a:rPr lang="pt-BR" sz="1200" dirty="0" err="1" smtClean="0"/>
                <a:t>Hive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and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Impala</a:t>
              </a:r>
              <a:r>
                <a:rPr lang="pt-BR" sz="1200" dirty="0" smtClean="0"/>
                <a:t>) do </a:t>
              </a:r>
              <a:r>
                <a:rPr lang="pt-BR" sz="1200" dirty="0" err="1" smtClean="0"/>
                <a:t>not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usually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support</a:t>
              </a:r>
              <a:r>
                <a:rPr lang="pt-BR" sz="1200" dirty="0" smtClean="0"/>
                <a:t> NULL </a:t>
              </a:r>
              <a:r>
                <a:rPr lang="pt-BR" sz="1200" dirty="0" err="1" smtClean="0"/>
                <a:t>constraints</a:t>
              </a:r>
              <a:r>
                <a:rPr lang="pt-BR" sz="1200" dirty="0" smtClean="0"/>
                <a:t>, </a:t>
              </a:r>
              <a:r>
                <a:rPr lang="pt-BR" sz="1200" dirty="0" err="1" smtClean="0"/>
                <a:t>so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careful</a:t>
              </a:r>
              <a:r>
                <a:rPr lang="pt-BR" sz="1200" dirty="0" smtClean="0"/>
                <a:t>.</a:t>
              </a:r>
            </a:p>
            <a:p>
              <a:r>
                <a:rPr lang="pt-BR" sz="1200" dirty="0" smtClean="0"/>
                <a:t>... WHERE </a:t>
              </a:r>
              <a:r>
                <a:rPr lang="pt-BR" sz="1200" dirty="0" err="1" smtClean="0"/>
                <a:t>column</a:t>
              </a:r>
              <a:r>
                <a:rPr lang="pt-BR" sz="1200" dirty="0" smtClean="0"/>
                <a:t> IS/IS NOT NULL</a:t>
              </a:r>
            </a:p>
            <a:p>
              <a:r>
                <a:rPr lang="pt-BR" sz="1200" dirty="0" smtClean="0"/>
                <a:t>... WHERE </a:t>
              </a:r>
              <a:r>
                <a:rPr lang="pt-BR" sz="1200" dirty="0" err="1" smtClean="0"/>
                <a:t>column</a:t>
              </a:r>
              <a:r>
                <a:rPr lang="pt-BR" sz="1200" dirty="0" smtClean="0"/>
                <a:t> IS DISTINCT FROM ‘</a:t>
              </a:r>
              <a:r>
                <a:rPr lang="pt-BR" sz="1200" dirty="0" err="1" smtClean="0"/>
                <a:t>name</a:t>
              </a:r>
              <a:r>
                <a:rPr lang="pt-BR" sz="1200" dirty="0" smtClean="0"/>
                <a:t>’</a:t>
              </a:r>
            </a:p>
            <a:p>
              <a:r>
                <a:rPr lang="pt-BR" sz="1200" dirty="0" smtClean="0"/>
                <a:t>... WHERE </a:t>
              </a:r>
              <a:r>
                <a:rPr lang="pt-BR" sz="1200" dirty="0" err="1" smtClean="0"/>
                <a:t>colA</a:t>
              </a:r>
              <a:r>
                <a:rPr lang="pt-BR" sz="1200" dirty="0" smtClean="0"/>
                <a:t> IS NOT DISTINCT FROM </a:t>
              </a:r>
              <a:r>
                <a:rPr lang="pt-BR" sz="1200" dirty="0" err="1" smtClean="0"/>
                <a:t>colB</a:t>
              </a:r>
              <a:endParaRPr lang="pt-BR" sz="1200" dirty="0" smtClean="0"/>
            </a:p>
            <a:p>
              <a:r>
                <a:rPr lang="pt-BR" sz="1200" dirty="0" smtClean="0"/>
                <a:t>-&gt; </a:t>
              </a:r>
              <a:r>
                <a:rPr lang="pt-BR" sz="1200" dirty="0" err="1" smtClean="0"/>
                <a:t>treats</a:t>
              </a:r>
              <a:r>
                <a:rPr lang="pt-BR" sz="1200" dirty="0" smtClean="0"/>
                <a:t> NULL </a:t>
              </a:r>
              <a:r>
                <a:rPr lang="pt-BR" sz="1200" dirty="0" err="1" smtClean="0"/>
                <a:t>and</a:t>
              </a:r>
              <a:r>
                <a:rPr lang="pt-BR" sz="1200" dirty="0" smtClean="0"/>
                <a:t> non-NULL as </a:t>
              </a:r>
              <a:r>
                <a:rPr lang="pt-BR" sz="1200" dirty="0" err="1" smtClean="0"/>
                <a:t>distinct</a:t>
              </a:r>
              <a:endParaRPr lang="pt-BR" sz="1200" dirty="0" smtClean="0"/>
            </a:p>
            <a:p>
              <a:r>
                <a:rPr lang="pt-BR" sz="1200" b="1" dirty="0" smtClean="0"/>
                <a:t>CONDITIONAL FUNCTIONS</a:t>
              </a:r>
            </a:p>
            <a:p>
              <a:r>
                <a:rPr lang="pt-BR" sz="1200" dirty="0" smtClean="0"/>
                <a:t>IF(</a:t>
              </a:r>
              <a:r>
                <a:rPr lang="pt-BR" sz="1200" dirty="0" err="1" smtClean="0"/>
                <a:t>price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is</a:t>
              </a:r>
              <a:r>
                <a:rPr lang="pt-BR" sz="1200" dirty="0" smtClean="0"/>
                <a:t> NULL, 8.99, </a:t>
              </a:r>
              <a:r>
                <a:rPr lang="pt-BR" sz="1200" dirty="0" err="1" smtClean="0"/>
                <a:t>price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smtClean="0"/>
                <a:t>CASE: </a:t>
              </a:r>
              <a:r>
                <a:rPr lang="pt-BR" sz="1200" dirty="0" err="1" smtClean="0"/>
                <a:t>check</a:t>
              </a:r>
              <a:r>
                <a:rPr lang="pt-BR" sz="1200" dirty="0" smtClean="0"/>
                <a:t> SELECT box</a:t>
              </a:r>
            </a:p>
            <a:p>
              <a:r>
                <a:rPr lang="pt-BR" sz="1200" dirty="0" smtClean="0"/>
                <a:t>SELECT </a:t>
              </a:r>
              <a:r>
                <a:rPr lang="pt-BR" sz="1200" dirty="0" err="1" smtClean="0"/>
                <a:t>distance</a:t>
              </a:r>
              <a:r>
                <a:rPr lang="pt-BR" sz="1200" dirty="0" smtClean="0"/>
                <a:t> / </a:t>
              </a:r>
              <a:r>
                <a:rPr lang="pt-BR" sz="1200" dirty="0" err="1" smtClean="0"/>
                <a:t>nullif</a:t>
              </a:r>
              <a:r>
                <a:rPr lang="pt-BR" sz="1200" dirty="0" smtClean="0"/>
                <a:t>(</a:t>
              </a:r>
              <a:r>
                <a:rPr lang="pt-BR" sz="1200" dirty="0" err="1" smtClean="0"/>
                <a:t>air_time</a:t>
              </a:r>
              <a:r>
                <a:rPr lang="pt-BR" sz="1200" dirty="0" smtClean="0"/>
                <a:t>, 0)</a:t>
              </a:r>
            </a:p>
            <a:p>
              <a:r>
                <a:rPr lang="pt-BR" sz="1200" dirty="0" err="1" smtClean="0"/>
                <a:t>nullif</a:t>
              </a:r>
              <a:r>
                <a:rPr lang="pt-BR" sz="1200" dirty="0" smtClean="0"/>
                <a:t>(</a:t>
              </a:r>
              <a:r>
                <a:rPr lang="pt-BR" sz="1200" dirty="0" err="1" smtClean="0"/>
                <a:t>colA</a:t>
              </a:r>
              <a:r>
                <a:rPr lang="pt-BR" sz="1200" dirty="0" smtClean="0"/>
                <a:t>, 999) -&gt; </a:t>
              </a:r>
              <a:r>
                <a:rPr lang="pt-BR" sz="1200" dirty="0" err="1" smtClean="0"/>
                <a:t>good</a:t>
              </a:r>
              <a:r>
                <a:rPr lang="pt-BR" sz="1200" dirty="0" smtClean="0"/>
                <a:t> for </a:t>
              </a:r>
              <a:r>
                <a:rPr lang="pt-BR" sz="1200" dirty="0" err="1" smtClean="0"/>
                <a:t>encoded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missing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values</a:t>
              </a:r>
              <a:endParaRPr lang="pt-BR" sz="1200" dirty="0" smtClean="0"/>
            </a:p>
            <a:p>
              <a:r>
                <a:rPr lang="pt-BR" sz="1200" dirty="0" err="1" smtClean="0"/>
                <a:t>ifnull</a:t>
              </a:r>
              <a:r>
                <a:rPr lang="pt-BR" sz="1200" dirty="0" smtClean="0"/>
                <a:t>(</a:t>
              </a:r>
              <a:r>
                <a:rPr lang="pt-BR" sz="1200" dirty="0" err="1" smtClean="0"/>
                <a:t>colA</a:t>
              </a:r>
              <a:r>
                <a:rPr lang="pt-BR" sz="1200" dirty="0" smtClean="0"/>
                <a:t>, 340) -&gt; </a:t>
              </a:r>
              <a:r>
                <a:rPr lang="pt-BR" sz="1200" dirty="0" err="1" smtClean="0"/>
                <a:t>replaces</a:t>
              </a:r>
              <a:r>
                <a:rPr lang="pt-BR" sz="1200" dirty="0" smtClean="0"/>
                <a:t> NULL</a:t>
              </a:r>
            </a:p>
            <a:p>
              <a:r>
                <a:rPr lang="pt-BR" sz="1200" dirty="0"/>
                <a:t>c</a:t>
              </a:r>
              <a:r>
                <a:rPr lang="pt-BR" sz="1200" dirty="0" smtClean="0"/>
                <a:t>oalesce(</a:t>
              </a:r>
              <a:r>
                <a:rPr lang="pt-BR" sz="1200" dirty="0" err="1" smtClean="0"/>
                <a:t>arr_time</a:t>
              </a:r>
              <a:r>
                <a:rPr lang="pt-BR" sz="1200" dirty="0" smtClean="0"/>
                <a:t>, </a:t>
              </a:r>
              <a:r>
                <a:rPr lang="pt-BR" sz="1200" dirty="0" err="1" smtClean="0"/>
                <a:t>scheduled_arr_time</a:t>
              </a:r>
              <a:r>
                <a:rPr lang="pt-BR" sz="1200" dirty="0" smtClean="0"/>
                <a:t>)</a:t>
              </a: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79465" y="1919130"/>
            <a:ext cx="3854360" cy="4843620"/>
            <a:chOff x="68580" y="101407"/>
            <a:chExt cx="3154794" cy="5401567"/>
          </a:xfrm>
        </p:grpSpPr>
        <p:sp>
          <p:nvSpPr>
            <p:cNvPr id="11" name="CaixaDeTexto 10"/>
            <p:cNvSpPr txBox="1"/>
            <p:nvPr/>
          </p:nvSpPr>
          <p:spPr>
            <a:xfrm>
              <a:off x="68580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SELECT</a:t>
              </a:r>
              <a:endParaRPr lang="en-US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8580" y="470739"/>
              <a:ext cx="3154794" cy="503223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SELECT LIST</a:t>
              </a:r>
            </a:p>
            <a:p>
              <a:r>
                <a:rPr lang="en-US" sz="1200" dirty="0" smtClean="0"/>
                <a:t>SELECT 42; SELECT ‘foo’, ‘bar’;</a:t>
              </a:r>
            </a:p>
            <a:p>
              <a:r>
                <a:rPr lang="en-US" sz="1200" dirty="0" smtClean="0"/>
                <a:t>SELECT ‘word’, cola, </a:t>
              </a:r>
              <a:r>
                <a:rPr lang="en-US" sz="1200" dirty="0" err="1" smtClean="0"/>
                <a:t>colb</a:t>
              </a:r>
              <a:r>
                <a:rPr lang="en-US" sz="1200" dirty="0" smtClean="0"/>
                <a:t>;</a:t>
              </a:r>
            </a:p>
            <a:p>
              <a:r>
                <a:rPr lang="en-US" sz="1200" b="1" dirty="0" smtClean="0"/>
                <a:t>SELECT OPERATORS (NUMERIC)</a:t>
              </a:r>
            </a:p>
            <a:p>
              <a:r>
                <a:rPr lang="en-US" sz="1200" dirty="0" smtClean="0"/>
                <a:t>round(number, 2), floor(), ceil(), abs(), </a:t>
              </a:r>
              <a:r>
                <a:rPr lang="en-US" sz="1200" dirty="0" err="1" smtClean="0"/>
                <a:t>sqrt</a:t>
              </a:r>
              <a:r>
                <a:rPr lang="en-US" sz="1200" dirty="0" smtClean="0"/>
                <a:t>(), pow(</a:t>
              </a:r>
              <a:r>
                <a:rPr lang="en-US" sz="1200" dirty="0" err="1" smtClean="0"/>
                <a:t>x,y</a:t>
              </a:r>
              <a:r>
                <a:rPr lang="en-US" sz="1200" dirty="0" smtClean="0"/>
                <a:t>)</a:t>
              </a:r>
            </a:p>
            <a:p>
              <a:r>
                <a:rPr lang="en-US" sz="1200" dirty="0" smtClean="0"/>
                <a:t>rand(), ceil(rand()*10) (for scaling rand)</a:t>
              </a:r>
            </a:p>
            <a:p>
              <a:r>
                <a:rPr lang="en-US" sz="1200" b="1" dirty="0"/>
                <a:t>SELECT OPERATORS </a:t>
              </a:r>
              <a:r>
                <a:rPr lang="en-US" sz="1200" b="1" dirty="0" smtClean="0"/>
                <a:t>(STRING)</a:t>
              </a:r>
              <a:endParaRPr lang="en-US" sz="1200" b="1" dirty="0"/>
            </a:p>
            <a:p>
              <a:r>
                <a:rPr lang="en-US" sz="1200" dirty="0" smtClean="0"/>
                <a:t>length(</a:t>
              </a:r>
              <a:r>
                <a:rPr lang="en-US" sz="1200" dirty="0" err="1" smtClean="0"/>
                <a:t>str</a:t>
              </a:r>
              <a:r>
                <a:rPr lang="en-US" sz="1200" dirty="0" smtClean="0"/>
                <a:t>), reverse(</a:t>
              </a:r>
              <a:r>
                <a:rPr lang="en-US" sz="1200" dirty="0" err="1" smtClean="0"/>
                <a:t>str</a:t>
              </a:r>
              <a:r>
                <a:rPr lang="en-US" sz="1200" dirty="0" smtClean="0"/>
                <a:t>), upper(</a:t>
              </a:r>
              <a:r>
                <a:rPr lang="en-US" sz="1200" dirty="0" err="1" smtClean="0"/>
                <a:t>str</a:t>
              </a:r>
              <a:r>
                <a:rPr lang="en-US" sz="1200" dirty="0" smtClean="0"/>
                <a:t>), lower(</a:t>
              </a:r>
              <a:r>
                <a:rPr lang="en-US" sz="1200" dirty="0" err="1" smtClean="0"/>
                <a:t>str</a:t>
              </a:r>
              <a:r>
                <a:rPr lang="en-US" sz="1200" dirty="0" smtClean="0"/>
                <a:t>)</a:t>
              </a:r>
            </a:p>
            <a:p>
              <a:r>
                <a:rPr lang="en-US" sz="1200" dirty="0" smtClean="0"/>
                <a:t>trim(</a:t>
              </a:r>
              <a:r>
                <a:rPr lang="en-US" sz="1200" dirty="0" err="1" smtClean="0"/>
                <a:t>str</a:t>
              </a:r>
              <a:r>
                <a:rPr lang="en-US" sz="1200" dirty="0" smtClean="0"/>
                <a:t>), </a:t>
              </a:r>
              <a:r>
                <a:rPr lang="en-US" sz="1200" dirty="0" err="1" smtClean="0"/>
                <a:t>ltrim</a:t>
              </a:r>
              <a:r>
                <a:rPr lang="en-US" sz="1200" dirty="0" smtClean="0"/>
                <a:t>(</a:t>
              </a:r>
              <a:r>
                <a:rPr lang="en-US" sz="1200" dirty="0" err="1" smtClean="0"/>
                <a:t>str</a:t>
              </a:r>
              <a:r>
                <a:rPr lang="en-US" sz="1200" dirty="0" smtClean="0"/>
                <a:t>), </a:t>
              </a:r>
              <a:r>
                <a:rPr lang="en-US" sz="1200" dirty="0" err="1" smtClean="0"/>
                <a:t>rtrim</a:t>
              </a:r>
              <a:r>
                <a:rPr lang="en-US" sz="1200" dirty="0" smtClean="0"/>
                <a:t>(</a:t>
              </a:r>
              <a:r>
                <a:rPr lang="en-US" sz="1200" dirty="0" err="1" smtClean="0"/>
                <a:t>str</a:t>
              </a:r>
              <a:r>
                <a:rPr lang="en-US" sz="1200" dirty="0" smtClean="0"/>
                <a:t>) -&gt; remove whitespaces</a:t>
              </a:r>
            </a:p>
            <a:p>
              <a:r>
                <a:rPr lang="en-US" sz="1200" dirty="0" err="1" smtClean="0"/>
                <a:t>lpad</a:t>
              </a:r>
              <a:r>
                <a:rPr lang="en-US" sz="1200" dirty="0" smtClean="0"/>
                <a:t>(</a:t>
              </a:r>
              <a:r>
                <a:rPr lang="en-US" sz="1200" dirty="0" err="1" smtClean="0"/>
                <a:t>str</a:t>
              </a:r>
              <a:r>
                <a:rPr lang="en-US" sz="1200" dirty="0" smtClean="0"/>
                <a:t>, n, </a:t>
              </a:r>
              <a:r>
                <a:rPr lang="en-US" sz="1200" dirty="0" err="1" smtClean="0"/>
                <a:t>padstr</a:t>
              </a:r>
              <a:r>
                <a:rPr lang="en-US" sz="1200" dirty="0" smtClean="0"/>
                <a:t>), </a:t>
              </a:r>
              <a:r>
                <a:rPr lang="en-US" sz="1200" dirty="0" err="1" smtClean="0"/>
                <a:t>rpad</a:t>
              </a:r>
              <a:r>
                <a:rPr lang="en-US" sz="1200" dirty="0" smtClean="0"/>
                <a:t>(</a:t>
              </a:r>
              <a:r>
                <a:rPr lang="en-US" sz="1200" dirty="0" err="1"/>
                <a:t>str</a:t>
              </a:r>
              <a:r>
                <a:rPr lang="en-US" sz="1200" dirty="0"/>
                <a:t>, n, </a:t>
              </a:r>
              <a:r>
                <a:rPr lang="en-US" sz="1200" dirty="0" err="1"/>
                <a:t>padstr</a:t>
              </a:r>
              <a:r>
                <a:rPr lang="en-US" sz="1200" dirty="0" smtClean="0"/>
                <a:t>)</a:t>
              </a:r>
            </a:p>
            <a:p>
              <a:r>
                <a:rPr lang="en-US" sz="1200" dirty="0" smtClean="0"/>
                <a:t>substring(</a:t>
              </a:r>
              <a:r>
                <a:rPr lang="en-US" sz="1200" dirty="0" err="1" smtClean="0"/>
                <a:t>str</a:t>
              </a:r>
              <a:r>
                <a:rPr lang="en-US" sz="1200" dirty="0" smtClean="0"/>
                <a:t>, index, </a:t>
              </a:r>
              <a:r>
                <a:rPr lang="en-US" sz="1200" dirty="0" err="1" smtClean="0"/>
                <a:t>max_length</a:t>
              </a:r>
              <a:r>
                <a:rPr lang="en-US" sz="1200" dirty="0" smtClean="0"/>
                <a:t>) -&gt; index starts at 1</a:t>
              </a:r>
            </a:p>
            <a:p>
              <a:r>
                <a:rPr lang="en-US" sz="1200" dirty="0" err="1" smtClean="0"/>
                <a:t>concat</a:t>
              </a:r>
              <a:r>
                <a:rPr lang="en-US" sz="1200" dirty="0" smtClean="0"/>
                <a:t>(str1, str2[, str3, …]), </a:t>
              </a:r>
              <a:r>
                <a:rPr lang="en-US" sz="1200" dirty="0" err="1" smtClean="0"/>
                <a:t>concat_ws</a:t>
              </a:r>
              <a:r>
                <a:rPr lang="en-US" sz="1200" dirty="0" smtClean="0"/>
                <a:t>(</a:t>
              </a:r>
              <a:r>
                <a:rPr lang="en-US" sz="1200" dirty="0" err="1" smtClean="0"/>
                <a:t>sep</a:t>
              </a:r>
              <a:r>
                <a:rPr lang="en-US" sz="1200" dirty="0" smtClean="0"/>
                <a:t>, str1, str2)</a:t>
              </a:r>
            </a:p>
            <a:p>
              <a:r>
                <a:rPr lang="en-US" sz="1200" b="1" dirty="0" smtClean="0"/>
                <a:t>DATA TYPE CONVERSION (CAST)</a:t>
              </a:r>
            </a:p>
            <a:p>
              <a:r>
                <a:rPr lang="en-US" sz="1200" dirty="0" smtClean="0"/>
                <a:t>cast(</a:t>
              </a:r>
              <a:r>
                <a:rPr lang="en-US" sz="1200" dirty="0" err="1" smtClean="0"/>
                <a:t>min_age</a:t>
              </a:r>
              <a:r>
                <a:rPr lang="en-US" sz="1200" dirty="0" smtClean="0"/>
                <a:t> AS STRING), cast(year AS INS)</a:t>
              </a:r>
            </a:p>
            <a:p>
              <a:r>
                <a:rPr lang="en-US" sz="1200" dirty="0" smtClean="0"/>
                <a:t>Good practice: always use explicit casting</a:t>
              </a:r>
            </a:p>
            <a:p>
              <a:r>
                <a:rPr lang="en-US" sz="1200" b="1" dirty="0" smtClean="0"/>
                <a:t>DISTINCT</a:t>
              </a:r>
            </a:p>
            <a:p>
              <a:r>
                <a:rPr lang="en-US" sz="1200" dirty="0" smtClean="0"/>
                <a:t>SELECT DISTINCT </a:t>
              </a:r>
              <a:r>
                <a:rPr lang="en-US" sz="1200" dirty="0" err="1" smtClean="0"/>
                <a:t>min_age</a:t>
              </a:r>
              <a:r>
                <a:rPr lang="en-US" sz="1200" dirty="0" smtClean="0"/>
                <a:t> FROM games;</a:t>
              </a:r>
              <a:endParaRPr lang="en-US" sz="1200" dirty="0"/>
            </a:p>
            <a:p>
              <a:r>
                <a:rPr lang="en-US" sz="1200" dirty="0"/>
                <a:t>SELECT DISTINCT </a:t>
              </a:r>
              <a:r>
                <a:rPr lang="en-US" sz="1200" dirty="0" err="1" smtClean="0"/>
                <a:t>min_age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max_players</a:t>
              </a:r>
              <a:r>
                <a:rPr lang="en-US" sz="1200" dirty="0" smtClean="0"/>
                <a:t> </a:t>
              </a:r>
              <a:r>
                <a:rPr lang="en-US" sz="1200" dirty="0"/>
                <a:t>FROM games</a:t>
              </a:r>
              <a:r>
                <a:rPr lang="en-US" sz="1200" dirty="0" smtClean="0"/>
                <a:t>;</a:t>
              </a:r>
            </a:p>
            <a:p>
              <a:r>
                <a:rPr lang="en-US" sz="1200" dirty="0"/>
                <a:t>SELECT DISTINCT </a:t>
              </a:r>
              <a:r>
                <a:rPr lang="en-US" sz="1200" dirty="0" smtClean="0"/>
                <a:t>* </a:t>
              </a:r>
              <a:r>
                <a:rPr lang="en-US" sz="1200" dirty="0"/>
                <a:t>FROM games</a:t>
              </a:r>
              <a:r>
                <a:rPr lang="en-US" sz="1200" dirty="0" smtClean="0"/>
                <a:t>; -&gt; distinct combinations</a:t>
              </a:r>
            </a:p>
            <a:p>
              <a:r>
                <a:rPr lang="en-US" sz="1200" b="1" dirty="0" smtClean="0"/>
                <a:t>CASE</a:t>
              </a:r>
            </a:p>
            <a:p>
              <a:r>
                <a:rPr lang="en-US" sz="1200" dirty="0" smtClean="0"/>
                <a:t>SELECT CASE WHEN price IS NULL THEN ‘missing’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                    WHEN price &gt; 10 THEN ‘high’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                    ELSE ‘low’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         END AS </a:t>
              </a:r>
              <a:r>
                <a:rPr lang="en-US" sz="1200" dirty="0" err="1" smtClean="0"/>
                <a:t>price_category</a:t>
              </a:r>
              <a:r>
                <a:rPr lang="en-US" sz="1200" dirty="0" smtClean="0"/>
                <a:t>                  </a:t>
              </a:r>
              <a:endParaRPr lang="en-US" sz="1200" dirty="0"/>
            </a:p>
            <a:p>
              <a:endParaRPr lang="pt-BR" sz="1200" dirty="0" smtClean="0"/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8019959" y="87088"/>
            <a:ext cx="3620468" cy="4536871"/>
            <a:chOff x="68580" y="101407"/>
            <a:chExt cx="3154794" cy="4387719"/>
          </a:xfrm>
        </p:grpSpPr>
        <p:sp>
          <p:nvSpPr>
            <p:cNvPr id="20" name="CaixaDeTexto 19"/>
            <p:cNvSpPr txBox="1"/>
            <p:nvPr/>
          </p:nvSpPr>
          <p:spPr>
            <a:xfrm>
              <a:off x="68580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GROUP BY</a:t>
              </a:r>
              <a:endParaRPr lang="en-US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68580" y="470739"/>
              <a:ext cx="3154794" cy="401838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COMMON AGGREGATE FUNCTIONS</a:t>
              </a:r>
            </a:p>
            <a:p>
              <a:r>
                <a:rPr lang="pt-BR" sz="1200" dirty="0" smtClean="0"/>
                <a:t>COUNT(*), SUM(</a:t>
              </a:r>
              <a:r>
                <a:rPr lang="pt-BR" sz="1200" dirty="0" err="1" smtClean="0"/>
                <a:t>col</a:t>
              </a:r>
              <a:r>
                <a:rPr lang="pt-BR" sz="1200" dirty="0" smtClean="0"/>
                <a:t>), AVG(</a:t>
              </a:r>
              <a:r>
                <a:rPr lang="pt-BR" sz="1200" dirty="0" err="1" smtClean="0"/>
                <a:t>col</a:t>
              </a:r>
              <a:r>
                <a:rPr lang="pt-BR" sz="1200" dirty="0" smtClean="0"/>
                <a:t>), MIN(</a:t>
              </a:r>
              <a:r>
                <a:rPr lang="pt-BR" sz="1200" dirty="0" err="1" smtClean="0"/>
                <a:t>col</a:t>
              </a:r>
              <a:r>
                <a:rPr lang="pt-BR" sz="1200" dirty="0" smtClean="0"/>
                <a:t>), MAX(</a:t>
              </a:r>
              <a:r>
                <a:rPr lang="pt-BR" sz="1200" dirty="0" err="1" smtClean="0"/>
                <a:t>col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smtClean="0"/>
                <a:t>COUNT(</a:t>
              </a:r>
              <a:r>
                <a:rPr lang="pt-BR" sz="1200" dirty="0" err="1" smtClean="0"/>
                <a:t>col</a:t>
              </a:r>
              <a:r>
                <a:rPr lang="pt-BR" sz="1200" dirty="0" smtClean="0"/>
                <a:t>): </a:t>
              </a:r>
              <a:r>
                <a:rPr lang="pt-BR" sz="1200" dirty="0" err="1" smtClean="0"/>
                <a:t>return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number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on</a:t>
              </a:r>
              <a:r>
                <a:rPr lang="pt-BR" sz="1200" dirty="0" smtClean="0"/>
                <a:t> non-</a:t>
              </a:r>
              <a:r>
                <a:rPr lang="pt-BR" sz="1200" dirty="0" err="1" smtClean="0"/>
                <a:t>null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values</a:t>
              </a:r>
              <a:endParaRPr lang="pt-BR" sz="1200" dirty="0" smtClean="0"/>
            </a:p>
            <a:p>
              <a:r>
                <a:rPr lang="pt-BR" sz="1200" dirty="0" smtClean="0"/>
                <a:t>COUNT(DISTINCT </a:t>
              </a:r>
              <a:r>
                <a:rPr lang="pt-BR" sz="1200" dirty="0" err="1" smtClean="0"/>
                <a:t>col</a:t>
              </a:r>
              <a:r>
                <a:rPr lang="pt-BR" sz="1200" dirty="0" smtClean="0"/>
                <a:t>) </a:t>
              </a:r>
            </a:p>
            <a:p>
              <a:r>
                <a:rPr lang="pt-BR" sz="1200" b="1" dirty="0" smtClean="0"/>
                <a:t>GROUPING EXPRESSION</a:t>
              </a:r>
            </a:p>
            <a:p>
              <a:r>
                <a:rPr lang="pt-BR" sz="1200" dirty="0" smtClean="0"/>
                <a:t>GROUP BY </a:t>
              </a:r>
              <a:r>
                <a:rPr lang="pt-BR" sz="1200" dirty="0" err="1" smtClean="0"/>
                <a:t>list_price</a:t>
              </a:r>
              <a:r>
                <a:rPr lang="pt-BR" sz="1200" dirty="0" smtClean="0"/>
                <a:t>&lt;10 # </a:t>
              </a:r>
              <a:r>
                <a:rPr lang="pt-BR" sz="1200" dirty="0" err="1" smtClean="0"/>
                <a:t>Two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categories</a:t>
              </a:r>
              <a:endParaRPr lang="pt-BR" sz="1200" dirty="0" smtClean="0"/>
            </a:p>
            <a:p>
              <a:r>
                <a:rPr lang="pt-BR" sz="1200" dirty="0" smtClean="0"/>
                <a:t>GROUP BY </a:t>
              </a:r>
              <a:r>
                <a:rPr lang="pt-BR" sz="1200" dirty="0" err="1" smtClean="0"/>
                <a:t>if</a:t>
              </a:r>
              <a:r>
                <a:rPr lang="pt-BR" sz="1200" dirty="0" smtClean="0"/>
                <a:t>(</a:t>
              </a:r>
              <a:r>
                <a:rPr lang="pt-BR" sz="1200" dirty="0" err="1" smtClean="0"/>
                <a:t>list_price</a:t>
              </a:r>
              <a:r>
                <a:rPr lang="pt-BR" sz="1200" dirty="0" smtClean="0"/>
                <a:t>&lt;10, ‘</a:t>
              </a:r>
              <a:r>
                <a:rPr lang="pt-BR" sz="1200" dirty="0" err="1" smtClean="0"/>
                <a:t>low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price</a:t>
              </a:r>
              <a:r>
                <a:rPr lang="pt-BR" sz="1200" dirty="0" smtClean="0"/>
                <a:t>’, ‘high </a:t>
              </a:r>
              <a:r>
                <a:rPr lang="pt-BR" sz="1200" dirty="0" err="1" smtClean="0"/>
                <a:t>price</a:t>
              </a:r>
              <a:r>
                <a:rPr lang="pt-BR" sz="1200" dirty="0" smtClean="0"/>
                <a:t>’)</a:t>
              </a:r>
            </a:p>
            <a:p>
              <a:r>
                <a:rPr lang="pt-BR" sz="1200" dirty="0" smtClean="0"/>
                <a:t>GROUP BY CASE</a:t>
              </a:r>
            </a:p>
            <a:p>
              <a:r>
                <a:rPr lang="pt-BR" sz="1200" dirty="0"/>
                <a:t> </a:t>
              </a:r>
              <a:r>
                <a:rPr lang="pt-BR" sz="1200" dirty="0" smtClean="0"/>
                <a:t>        WHEN </a:t>
              </a:r>
              <a:r>
                <a:rPr lang="pt-BR" sz="1200" dirty="0" err="1" smtClean="0"/>
                <a:t>list_price</a:t>
              </a:r>
              <a:r>
                <a:rPr lang="pt-BR" sz="1200" dirty="0" smtClean="0"/>
                <a:t>&lt;10 THEN ‘</a:t>
              </a:r>
              <a:r>
                <a:rPr lang="pt-BR" sz="1200" dirty="0" err="1" smtClean="0"/>
                <a:t>low</a:t>
              </a:r>
              <a:r>
                <a:rPr lang="pt-BR" sz="1200" dirty="0"/>
                <a:t> </a:t>
              </a:r>
              <a:r>
                <a:rPr lang="pt-BR" sz="1200" dirty="0" err="1" smtClean="0"/>
                <a:t>price</a:t>
              </a:r>
              <a:r>
                <a:rPr lang="pt-BR" sz="1200" dirty="0" smtClean="0"/>
                <a:t>’</a:t>
              </a:r>
            </a:p>
            <a:p>
              <a:r>
                <a:rPr lang="pt-BR" sz="1200" dirty="0" smtClean="0"/>
                <a:t>         ELSE ‘high </a:t>
              </a:r>
              <a:r>
                <a:rPr lang="pt-BR" sz="1200" dirty="0" err="1" smtClean="0"/>
                <a:t>price</a:t>
              </a:r>
              <a:r>
                <a:rPr lang="pt-BR" sz="1200" dirty="0" smtClean="0"/>
                <a:t>’</a:t>
              </a:r>
            </a:p>
            <a:p>
              <a:r>
                <a:rPr lang="pt-BR" sz="1200" dirty="0"/>
                <a:t>  </a:t>
              </a:r>
              <a:r>
                <a:rPr lang="pt-BR" sz="1200" dirty="0" smtClean="0"/>
                <a:t> END</a:t>
              </a:r>
            </a:p>
            <a:p>
              <a:r>
                <a:rPr lang="pt-BR" sz="1200" dirty="0" smtClean="0"/>
                <a:t>-&gt; Use </a:t>
              </a:r>
              <a:r>
                <a:rPr lang="pt-BR" sz="1200" dirty="0" err="1" smtClean="0"/>
                <a:t>the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expression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select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and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group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by</a:t>
              </a:r>
              <a:r>
                <a:rPr lang="pt-BR" sz="1200" dirty="0" smtClean="0"/>
                <a:t> (</a:t>
              </a:r>
              <a:r>
                <a:rPr lang="pt-BR" sz="1200" dirty="0" err="1" smtClean="0"/>
                <a:t>to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have</a:t>
              </a:r>
              <a:r>
                <a:rPr lang="pt-BR" sz="1200" dirty="0" smtClean="0"/>
                <a:t> a </a:t>
              </a:r>
              <a:r>
                <a:rPr lang="pt-BR" sz="1200" dirty="0" err="1" smtClean="0"/>
                <a:t>reference</a:t>
              </a:r>
              <a:r>
                <a:rPr lang="pt-BR" sz="1200" dirty="0" smtClean="0"/>
                <a:t> for </a:t>
              </a:r>
              <a:r>
                <a:rPr lang="pt-BR" sz="1200" dirty="0" err="1" smtClean="0"/>
                <a:t>the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groups</a:t>
              </a:r>
              <a:r>
                <a:rPr lang="pt-BR" sz="1200" dirty="0" smtClean="0"/>
                <a:t>). Some </a:t>
              </a:r>
              <a:r>
                <a:rPr lang="pt-BR" sz="1200" dirty="0" err="1" smtClean="0"/>
                <a:t>engines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accept</a:t>
              </a:r>
              <a:r>
                <a:rPr lang="pt-BR" sz="1200" dirty="0" smtClean="0"/>
                <a:t>:</a:t>
              </a:r>
            </a:p>
            <a:p>
              <a:r>
                <a:rPr lang="pt-BR" sz="1200" dirty="0" smtClean="0"/>
                <a:t>SELECT </a:t>
              </a:r>
              <a:r>
                <a:rPr lang="pt-BR" sz="1200" dirty="0" err="1" smtClean="0"/>
                <a:t>list_price</a:t>
              </a:r>
              <a:r>
                <a:rPr lang="pt-BR" sz="1200" dirty="0" smtClean="0"/>
                <a:t>&lt;10 AS </a:t>
              </a:r>
              <a:r>
                <a:rPr lang="pt-BR" sz="1200" dirty="0" err="1" smtClean="0"/>
                <a:t>low_price</a:t>
              </a:r>
              <a:r>
                <a:rPr lang="pt-BR" sz="1200" dirty="0" smtClean="0"/>
                <a:t>, COUNT(*)</a:t>
              </a:r>
            </a:p>
            <a:p>
              <a:r>
                <a:rPr lang="pt-BR" sz="1200" dirty="0"/>
                <a:t> </a:t>
              </a:r>
              <a:r>
                <a:rPr lang="pt-BR" sz="1200" dirty="0" smtClean="0"/>
                <a:t>   FROM games GROUP BY </a:t>
              </a:r>
              <a:r>
                <a:rPr lang="pt-BR" sz="1200" dirty="0" err="1" smtClean="0"/>
                <a:t>low_price</a:t>
              </a:r>
              <a:endParaRPr lang="pt-BR" sz="1200" dirty="0" smtClean="0"/>
            </a:p>
            <a:p>
              <a:r>
                <a:rPr lang="pt-BR" sz="1200" dirty="0" smtClean="0"/>
                <a:t>-&gt; Does </a:t>
              </a:r>
              <a:r>
                <a:rPr lang="pt-BR" sz="1200" dirty="0" err="1" smtClean="0"/>
                <a:t>not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work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with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Hive</a:t>
              </a:r>
              <a:endParaRPr lang="pt-BR" sz="1200" dirty="0" smtClean="0"/>
            </a:p>
            <a:p>
              <a:r>
                <a:rPr lang="pt-BR" sz="1200" b="1" dirty="0" smtClean="0"/>
                <a:t>NULL VALUES</a:t>
              </a:r>
            </a:p>
            <a:p>
              <a:r>
                <a:rPr lang="pt-BR" sz="1200" dirty="0" err="1" smtClean="0"/>
                <a:t>Aggregate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functions</a:t>
              </a:r>
              <a:r>
                <a:rPr lang="pt-BR" sz="1200" dirty="0" smtClean="0"/>
                <a:t> ignore NULL (COUNT too)</a:t>
              </a:r>
            </a:p>
            <a:p>
              <a:r>
                <a:rPr lang="pt-BR" sz="1200" dirty="0" err="1" smtClean="0"/>
                <a:t>On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aggregation</a:t>
              </a:r>
              <a:r>
                <a:rPr lang="pt-BR" sz="1200" dirty="0" smtClean="0"/>
                <a:t>, </a:t>
              </a:r>
              <a:r>
                <a:rPr lang="pt-BR" sz="1200" dirty="0" err="1" smtClean="0"/>
                <a:t>group</a:t>
              </a:r>
              <a:r>
                <a:rPr lang="pt-BR" sz="1200" dirty="0" smtClean="0"/>
                <a:t> NULL </a:t>
              </a:r>
              <a:r>
                <a:rPr lang="pt-BR" sz="1200" dirty="0" err="1" smtClean="0"/>
                <a:t>is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created</a:t>
              </a:r>
              <a:r>
                <a:rPr lang="pt-BR" sz="1200" dirty="0" smtClean="0"/>
                <a:t> as </a:t>
              </a:r>
              <a:r>
                <a:rPr lang="pt-BR" sz="1200" dirty="0" err="1" smtClean="0"/>
                <a:t>well</a:t>
              </a:r>
              <a:endParaRPr lang="pt-BR" sz="1200" dirty="0" smtClean="0"/>
            </a:p>
            <a:p>
              <a:r>
                <a:rPr lang="pt-BR" sz="1200" dirty="0" err="1" smtClean="0"/>
                <a:t>Tip</a:t>
              </a:r>
              <a:r>
                <a:rPr lang="pt-BR" sz="1200" dirty="0" smtClean="0"/>
                <a:t>: use SUM(</a:t>
              </a:r>
              <a:r>
                <a:rPr lang="pt-BR" sz="1200" dirty="0" err="1" smtClean="0"/>
                <a:t>column</a:t>
              </a:r>
              <a:r>
                <a:rPr lang="pt-BR" sz="1200" dirty="0" smtClean="0"/>
                <a:t> IS NOT NULL) </a:t>
              </a:r>
              <a:r>
                <a:rPr lang="pt-BR" sz="1200" dirty="0" err="1" smtClean="0"/>
                <a:t>together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with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aggregation</a:t>
              </a:r>
              <a:r>
                <a:rPr lang="pt-BR" sz="1200" dirty="0" smtClean="0"/>
                <a:t>.</a:t>
              </a:r>
            </a:p>
            <a:p>
              <a:endParaRPr lang="pt-BR" sz="1200" dirty="0" smtClean="0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8019959" y="4806079"/>
            <a:ext cx="3620468" cy="1028218"/>
            <a:chOff x="68580" y="101407"/>
            <a:chExt cx="3154794" cy="994415"/>
          </a:xfrm>
        </p:grpSpPr>
        <p:sp>
          <p:nvSpPr>
            <p:cNvPr id="15" name="CaixaDeTexto 14"/>
            <p:cNvSpPr txBox="1"/>
            <p:nvPr/>
          </p:nvSpPr>
          <p:spPr>
            <a:xfrm>
              <a:off x="68580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HAVING</a:t>
              </a:r>
              <a:endParaRPr lang="en-US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8580" y="470739"/>
              <a:ext cx="3154794" cy="62508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b="1" dirty="0" err="1" smtClean="0"/>
                <a:t>Hive</a:t>
              </a:r>
              <a:r>
                <a:rPr lang="pt-BR" sz="1200" b="1" dirty="0" smtClean="0"/>
                <a:t>, </a:t>
              </a:r>
              <a:r>
                <a:rPr lang="pt-BR" sz="1200" b="1" dirty="0" err="1" smtClean="0"/>
                <a:t>Impala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and</a:t>
              </a:r>
              <a:r>
                <a:rPr lang="pt-BR" sz="1200" b="1" dirty="0" smtClean="0"/>
                <a:t> SQL </a:t>
              </a:r>
              <a:r>
                <a:rPr lang="pt-BR" sz="1200" b="1" dirty="0" err="1" smtClean="0"/>
                <a:t>work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with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aliases</a:t>
              </a:r>
              <a:r>
                <a:rPr lang="pt-BR" sz="1200" b="1" dirty="0" smtClean="0"/>
                <a:t>:</a:t>
              </a:r>
            </a:p>
            <a:p>
              <a:r>
                <a:rPr lang="pt-BR" sz="1200" dirty="0" smtClean="0"/>
                <a:t>SELECT shop, sum(</a:t>
              </a:r>
              <a:r>
                <a:rPr lang="pt-BR" sz="1200" dirty="0" err="1" smtClean="0"/>
                <a:t>price</a:t>
              </a:r>
              <a:r>
                <a:rPr lang="pt-BR" sz="1200" dirty="0" smtClean="0"/>
                <a:t>*</a:t>
              </a:r>
              <a:r>
                <a:rPr lang="pt-BR" sz="1200" dirty="0" err="1" smtClean="0"/>
                <a:t>qty</a:t>
              </a:r>
              <a:r>
                <a:rPr lang="pt-BR" sz="1200" dirty="0" smtClean="0"/>
                <a:t>) as </a:t>
              </a:r>
              <a:r>
                <a:rPr lang="pt-BR" sz="1200" dirty="0" err="1" smtClean="0"/>
                <a:t>trv</a:t>
              </a:r>
              <a:r>
                <a:rPr lang="pt-BR" sz="1200" dirty="0" smtClean="0"/>
                <a:t> FROM </a:t>
              </a:r>
              <a:r>
                <a:rPr lang="pt-BR" sz="1200" dirty="0" err="1" smtClean="0"/>
                <a:t>inventory</a:t>
              </a:r>
              <a:endParaRPr lang="pt-BR" sz="1200" dirty="0" smtClean="0"/>
            </a:p>
            <a:p>
              <a:r>
                <a:rPr lang="pt-BR" sz="1200" dirty="0" smtClean="0"/>
                <a:t>GROUP BY shop HAVING </a:t>
              </a:r>
              <a:r>
                <a:rPr lang="pt-BR" sz="1200" dirty="0" err="1" smtClean="0"/>
                <a:t>trv</a:t>
              </a:r>
              <a:r>
                <a:rPr lang="pt-BR" sz="1200" dirty="0" smtClean="0"/>
                <a:t> &gt; 300;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65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79465" y="87088"/>
            <a:ext cx="3854360" cy="1758414"/>
            <a:chOff x="68580" y="101407"/>
            <a:chExt cx="3154794" cy="1700606"/>
          </a:xfrm>
        </p:grpSpPr>
        <p:sp>
          <p:nvSpPr>
            <p:cNvPr id="6" name="CaixaDeTexto 5"/>
            <p:cNvSpPr txBox="1"/>
            <p:nvPr/>
          </p:nvSpPr>
          <p:spPr>
            <a:xfrm>
              <a:off x="68580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SELECT: ORDER OF CLAUSES</a:t>
              </a:r>
              <a:endParaRPr lang="en-US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8580" y="462550"/>
              <a:ext cx="3154794" cy="133946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SELECT ...</a:t>
              </a:r>
              <a:endParaRPr lang="pt-BR" sz="1200" dirty="0"/>
            </a:p>
            <a:p>
              <a:r>
                <a:rPr lang="pt-BR" sz="1200" dirty="0"/>
                <a:t>  </a:t>
              </a:r>
              <a:r>
                <a:rPr lang="pt-BR" sz="1200" dirty="0" smtClean="0"/>
                <a:t>   FROM ...</a:t>
              </a:r>
            </a:p>
            <a:p>
              <a:r>
                <a:rPr lang="pt-BR" sz="1200" dirty="0"/>
                <a:t> </a:t>
              </a:r>
              <a:r>
                <a:rPr lang="pt-BR" sz="1200" dirty="0" smtClean="0"/>
                <a:t>    WHERE ...  </a:t>
              </a:r>
              <a:r>
                <a:rPr lang="pt-BR" sz="1200" dirty="0" err="1" smtClean="0"/>
                <a:t>Filters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rows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of</a:t>
              </a:r>
              <a:r>
                <a:rPr lang="pt-BR" sz="1200" dirty="0" smtClean="0"/>
                <a:t> data</a:t>
              </a:r>
            </a:p>
            <a:p>
              <a:r>
                <a:rPr lang="pt-BR" sz="1200" dirty="0"/>
                <a:t> </a:t>
              </a:r>
              <a:r>
                <a:rPr lang="pt-BR" sz="1200" dirty="0" smtClean="0"/>
                <a:t>    GROUP BY </a:t>
              </a:r>
              <a:r>
                <a:rPr lang="pt-BR" sz="1200" dirty="0"/>
                <a:t>...</a:t>
              </a:r>
            </a:p>
            <a:p>
              <a:r>
                <a:rPr lang="pt-BR" sz="1200" dirty="0"/>
                <a:t>     </a:t>
              </a:r>
              <a:r>
                <a:rPr lang="pt-BR" sz="1200" dirty="0" smtClean="0"/>
                <a:t>HAVING ...  </a:t>
              </a:r>
              <a:r>
                <a:rPr lang="pt-BR" sz="1200" dirty="0" err="1" smtClean="0"/>
                <a:t>Filters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by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aggregation</a:t>
              </a:r>
              <a:endParaRPr lang="pt-BR" sz="1200" dirty="0" smtClean="0"/>
            </a:p>
            <a:p>
              <a:r>
                <a:rPr lang="pt-BR" sz="1200" dirty="0"/>
                <a:t> </a:t>
              </a:r>
              <a:r>
                <a:rPr lang="pt-BR" sz="1200" dirty="0" smtClean="0"/>
                <a:t>    ORDER BY </a:t>
              </a:r>
              <a:r>
                <a:rPr lang="pt-BR" sz="1200" dirty="0"/>
                <a:t>...</a:t>
              </a:r>
            </a:p>
            <a:p>
              <a:r>
                <a:rPr lang="pt-BR" sz="1200" dirty="0"/>
                <a:t>     </a:t>
              </a:r>
              <a:r>
                <a:rPr lang="pt-BR" sz="1200" dirty="0" smtClean="0"/>
                <a:t>LIMIT </a:t>
              </a:r>
              <a:r>
                <a:rPr lang="pt-BR" sz="1200" dirty="0"/>
                <a:t>...</a:t>
              </a:r>
              <a:endParaRPr lang="pt-BR" sz="1200" dirty="0" smtClean="0"/>
            </a:p>
          </p:txBody>
        </p:sp>
      </p:grpSp>
      <p:grpSp>
        <p:nvGrpSpPr>
          <p:cNvPr id="17" name="Agrupar 16"/>
          <p:cNvGrpSpPr/>
          <p:nvPr/>
        </p:nvGrpSpPr>
        <p:grpSpPr>
          <a:xfrm>
            <a:off x="79465" y="1997902"/>
            <a:ext cx="3854360" cy="3235741"/>
            <a:chOff x="68580" y="101407"/>
            <a:chExt cx="3154794" cy="3129364"/>
          </a:xfrm>
        </p:grpSpPr>
        <p:sp>
          <p:nvSpPr>
            <p:cNvPr id="18" name="CaixaDeTexto 17"/>
            <p:cNvSpPr txBox="1"/>
            <p:nvPr/>
          </p:nvSpPr>
          <p:spPr>
            <a:xfrm>
              <a:off x="68580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ORDER BY</a:t>
              </a:r>
              <a:endParaRPr lang="en-US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8580" y="462550"/>
              <a:ext cx="3154794" cy="27682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ORDER BY LIST</a:t>
              </a:r>
            </a:p>
            <a:p>
              <a:r>
                <a:rPr lang="pt-BR" sz="1200" dirty="0" smtClean="0"/>
                <a:t>... ORDER BY </a:t>
              </a:r>
              <a:r>
                <a:rPr lang="pt-BR" sz="1200" dirty="0" err="1" smtClean="0"/>
                <a:t>colA</a:t>
              </a:r>
              <a:r>
                <a:rPr lang="pt-BR" sz="1200" dirty="0" smtClean="0"/>
                <a:t> ASC, </a:t>
              </a:r>
              <a:r>
                <a:rPr lang="pt-BR" sz="1200" dirty="0" err="1" smtClean="0"/>
                <a:t>colB</a:t>
              </a:r>
              <a:r>
                <a:rPr lang="pt-BR" sz="1200" dirty="0"/>
                <a:t> </a:t>
              </a:r>
              <a:r>
                <a:rPr lang="pt-BR" sz="1200" dirty="0" smtClean="0"/>
                <a:t>DESC; default </a:t>
              </a:r>
              <a:r>
                <a:rPr lang="pt-BR" sz="1200" dirty="0" err="1" smtClean="0"/>
                <a:t>is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ascending</a:t>
              </a:r>
              <a:endParaRPr lang="pt-BR" sz="1200" dirty="0" smtClean="0"/>
            </a:p>
            <a:p>
              <a:r>
                <a:rPr lang="pt-BR" sz="1200" dirty="0" err="1" smtClean="0"/>
                <a:t>We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can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also</a:t>
              </a:r>
              <a:r>
                <a:rPr lang="pt-BR" sz="1200" dirty="0" smtClean="0"/>
                <a:t> use </a:t>
              </a:r>
              <a:r>
                <a:rPr lang="pt-BR" sz="1200" dirty="0" err="1" smtClean="0"/>
                <a:t>expressions</a:t>
              </a:r>
              <a:r>
                <a:rPr lang="pt-BR" sz="1200" dirty="0" smtClean="0"/>
                <a:t> for </a:t>
              </a:r>
              <a:r>
                <a:rPr lang="pt-BR" sz="1200" dirty="0" err="1" smtClean="0"/>
                <a:t>ordering</a:t>
              </a:r>
              <a:r>
                <a:rPr lang="pt-BR" sz="1200" dirty="0" smtClean="0"/>
                <a:t>:</a:t>
              </a:r>
            </a:p>
            <a:p>
              <a:r>
                <a:rPr lang="pt-BR" sz="1200" dirty="0" smtClean="0"/>
                <a:t>... ORDER BY [</a:t>
              </a:r>
              <a:r>
                <a:rPr lang="pt-BR" sz="1200" dirty="0" err="1" smtClean="0"/>
                <a:t>expr</a:t>
              </a:r>
              <a:r>
                <a:rPr lang="pt-BR" sz="1200" dirty="0" smtClean="0"/>
                <a:t>]</a:t>
              </a:r>
            </a:p>
            <a:p>
              <a:r>
                <a:rPr lang="pt-BR" sz="1200" dirty="0" err="1" smtClean="0"/>
                <a:t>Better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to</a:t>
              </a:r>
              <a:r>
                <a:rPr lang="pt-BR" sz="1200" dirty="0" smtClean="0"/>
                <a:t> use </a:t>
              </a:r>
              <a:r>
                <a:rPr lang="pt-BR" sz="1200" dirty="0" err="1" smtClean="0"/>
                <a:t>an</a:t>
              </a:r>
              <a:r>
                <a:rPr lang="pt-BR" sz="1200" dirty="0" smtClean="0"/>
                <a:t> alias </a:t>
              </a:r>
              <a:r>
                <a:rPr lang="pt-BR" sz="1200" dirty="0" err="1" smtClean="0"/>
                <a:t>on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select</a:t>
              </a:r>
              <a:endParaRPr lang="pt-BR" sz="1200" dirty="0" smtClean="0"/>
            </a:p>
            <a:p>
              <a:r>
                <a:rPr lang="pt-BR" sz="1200" b="1" dirty="0" smtClean="0"/>
                <a:t>NULL</a:t>
              </a:r>
            </a:p>
            <a:p>
              <a:r>
                <a:rPr lang="pt-BR" sz="1200" dirty="0" err="1" smtClean="0"/>
                <a:t>PostgreSQL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and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Impala</a:t>
              </a:r>
              <a:r>
                <a:rPr lang="pt-BR" sz="1200" dirty="0" smtClean="0"/>
                <a:t> -&gt; NULL </a:t>
              </a:r>
              <a:r>
                <a:rPr lang="pt-BR" sz="1200" dirty="0" err="1" smtClean="0"/>
                <a:t>is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the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highest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values</a:t>
              </a:r>
              <a:r>
                <a:rPr lang="pt-BR" sz="1200" dirty="0" smtClean="0"/>
                <a:t> (</a:t>
              </a:r>
              <a:r>
                <a:rPr lang="pt-BR" sz="1200" dirty="0" err="1" smtClean="0"/>
                <a:t>bottom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when</a:t>
              </a:r>
              <a:r>
                <a:rPr lang="pt-BR" sz="1200" dirty="0" smtClean="0"/>
                <a:t> </a:t>
              </a:r>
              <a:r>
                <a:rPr lang="pt-BR" sz="1200" u="sng" dirty="0" err="1"/>
                <a:t>a</a:t>
              </a:r>
              <a:r>
                <a:rPr lang="pt-BR" sz="1200" u="sng" dirty="0" err="1" smtClean="0"/>
                <a:t>scending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and</a:t>
              </a:r>
              <a:r>
                <a:rPr lang="pt-BR" sz="1200" dirty="0" smtClean="0"/>
                <a:t> Top </a:t>
              </a:r>
              <a:r>
                <a:rPr lang="pt-BR" sz="1200" dirty="0" err="1" smtClean="0"/>
                <a:t>when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descending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err="1" smtClean="0"/>
                <a:t>Hive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and</a:t>
              </a:r>
              <a:r>
                <a:rPr lang="pt-BR" sz="1200" dirty="0" smtClean="0"/>
                <a:t> MySQL do </a:t>
              </a:r>
              <a:r>
                <a:rPr lang="pt-BR" sz="1200" dirty="0" err="1" smtClean="0"/>
                <a:t>the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opposite</a:t>
              </a:r>
              <a:r>
                <a:rPr lang="pt-BR" sz="1200" dirty="0" smtClean="0"/>
                <a:t>.</a:t>
              </a:r>
            </a:p>
            <a:p>
              <a:r>
                <a:rPr lang="pt-BR" sz="1200" dirty="0" smtClean="0"/>
                <a:t>NULLS FIRST </a:t>
              </a:r>
              <a:r>
                <a:rPr lang="pt-BR" sz="1200" dirty="0" err="1" smtClean="0"/>
                <a:t>or</a:t>
              </a:r>
              <a:r>
                <a:rPr lang="pt-BR" sz="1200" dirty="0" smtClean="0"/>
                <a:t> NULLS LAST (</a:t>
              </a:r>
              <a:r>
                <a:rPr lang="pt-BR" sz="1200" dirty="0" err="1" smtClean="0"/>
                <a:t>Impala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and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PostgreSQL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err="1" smtClean="0"/>
                <a:t>Trick</a:t>
              </a:r>
              <a:r>
                <a:rPr lang="pt-BR" sz="1200" dirty="0" smtClean="0"/>
                <a:t>: ORDER BY </a:t>
              </a:r>
              <a:r>
                <a:rPr lang="pt-BR" sz="1200" dirty="0" err="1" smtClean="0"/>
                <a:t>price</a:t>
              </a:r>
              <a:r>
                <a:rPr lang="pt-BR" sz="1200" dirty="0" smtClean="0"/>
                <a:t> IS NULL ASC</a:t>
              </a:r>
            </a:p>
            <a:p>
              <a:r>
                <a:rPr lang="pt-BR" sz="1200" b="1" dirty="0" smtClean="0"/>
                <a:t>LIMITATIONS ON HIVE</a:t>
              </a:r>
            </a:p>
            <a:p>
              <a:r>
                <a:rPr lang="pt-BR" sz="1200" dirty="0" err="1" smtClean="0"/>
                <a:t>Column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used</a:t>
              </a:r>
              <a:r>
                <a:rPr lang="pt-BR" sz="1200" dirty="0" smtClean="0"/>
                <a:t> for </a:t>
              </a:r>
              <a:r>
                <a:rPr lang="pt-BR" sz="1200" dirty="0" err="1" smtClean="0"/>
                <a:t>ordering</a:t>
              </a:r>
              <a:r>
                <a:rPr lang="pt-BR" sz="1200" dirty="0" smtClean="0"/>
                <a:t> must </a:t>
              </a:r>
              <a:r>
                <a:rPr lang="pt-BR" sz="1200" dirty="0" err="1" smtClean="0"/>
                <a:t>be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included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the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selection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list</a:t>
              </a:r>
              <a:r>
                <a:rPr lang="pt-BR" sz="1200" dirty="0" smtClean="0"/>
                <a:t> (</a:t>
              </a:r>
              <a:r>
                <a:rPr lang="pt-BR" sz="1200" dirty="0" err="1" smtClean="0"/>
                <a:t>and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all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columns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expressions</a:t>
              </a:r>
              <a:r>
                <a:rPr lang="pt-BR" sz="1200" dirty="0" smtClean="0"/>
                <a:t>).</a:t>
              </a:r>
            </a:p>
            <a:p>
              <a:r>
                <a:rPr lang="pt-BR" sz="1200" b="1" dirty="0" smtClean="0"/>
                <a:t>ADVICE: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sorting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is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very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demanding</a:t>
              </a:r>
              <a:r>
                <a:rPr lang="pt-BR" sz="1200" dirty="0" smtClean="0"/>
                <a:t> (</a:t>
              </a:r>
              <a:r>
                <a:rPr lang="pt-BR" sz="1200" dirty="0" err="1" smtClean="0"/>
                <a:t>thing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if</a:t>
              </a:r>
              <a:r>
                <a:rPr lang="pt-BR" sz="1200" dirty="0" smtClean="0"/>
                <a:t> it </a:t>
              </a:r>
              <a:r>
                <a:rPr lang="pt-BR" sz="1200" dirty="0" err="1" smtClean="0"/>
                <a:t>necessary</a:t>
              </a:r>
              <a:r>
                <a:rPr lang="pt-BR" sz="1200" dirty="0" smtClean="0"/>
                <a:t>)</a:t>
              </a:r>
              <a:endParaRPr lang="pt-BR" sz="1200" b="1" dirty="0" smtClean="0"/>
            </a:p>
          </p:txBody>
        </p:sp>
      </p:grpSp>
      <p:grpSp>
        <p:nvGrpSpPr>
          <p:cNvPr id="23" name="Agrupar 22"/>
          <p:cNvGrpSpPr/>
          <p:nvPr/>
        </p:nvGrpSpPr>
        <p:grpSpPr>
          <a:xfrm>
            <a:off x="4013511" y="87088"/>
            <a:ext cx="3854360" cy="2127745"/>
            <a:chOff x="68580" y="101407"/>
            <a:chExt cx="3154794" cy="2057794"/>
          </a:xfrm>
        </p:grpSpPr>
        <p:sp>
          <p:nvSpPr>
            <p:cNvPr id="24" name="CaixaDeTexto 23"/>
            <p:cNvSpPr txBox="1"/>
            <p:nvPr/>
          </p:nvSpPr>
          <p:spPr>
            <a:xfrm>
              <a:off x="68580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LIMIT</a:t>
              </a:r>
              <a:endParaRPr lang="en-US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8580" y="462550"/>
              <a:ext cx="3154794" cy="169665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b="1" dirty="0" err="1" smtClean="0"/>
                <a:t>Good</a:t>
              </a:r>
              <a:r>
                <a:rPr lang="pt-BR" sz="1200" b="1" dirty="0" smtClean="0"/>
                <a:t> for </a:t>
              </a:r>
              <a:r>
                <a:rPr lang="pt-BR" sz="1200" b="1" dirty="0" err="1" smtClean="0"/>
                <a:t>inspection</a:t>
              </a:r>
              <a:r>
                <a:rPr lang="pt-BR" sz="1200" b="1" dirty="0" smtClean="0"/>
                <a:t>:</a:t>
              </a:r>
              <a:r>
                <a:rPr lang="pt-BR" sz="1200" dirty="0" smtClean="0"/>
                <a:t> Interact </a:t>
              </a:r>
              <a:r>
                <a:rPr lang="pt-BR" sz="1200" dirty="0" err="1" smtClean="0"/>
                <a:t>with</a:t>
              </a:r>
              <a:r>
                <a:rPr lang="pt-BR" sz="1200" dirty="0" smtClean="0"/>
                <a:t> some </a:t>
              </a:r>
              <a:r>
                <a:rPr lang="pt-BR" sz="1200" dirty="0" err="1" smtClean="0"/>
                <a:t>restrictions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until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you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find</a:t>
              </a:r>
              <a:r>
                <a:rPr lang="pt-BR" sz="1200" dirty="0" smtClean="0"/>
                <a:t> a </a:t>
              </a:r>
              <a:r>
                <a:rPr lang="pt-BR" sz="1200" dirty="0" err="1" smtClean="0"/>
                <a:t>subset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of</a:t>
              </a:r>
              <a:r>
                <a:rPr lang="pt-BR" sz="1200" dirty="0" smtClean="0"/>
                <a:t> data </a:t>
              </a:r>
              <a:r>
                <a:rPr lang="pt-BR" sz="1200" dirty="0" err="1" smtClean="0"/>
                <a:t>that</a:t>
              </a:r>
              <a:r>
                <a:rPr lang="pt-BR" sz="1200" dirty="0" smtClean="0"/>
                <a:t> does </a:t>
              </a:r>
              <a:r>
                <a:rPr lang="pt-BR" sz="1200" dirty="0" err="1" smtClean="0"/>
                <a:t>not</a:t>
              </a:r>
              <a:r>
                <a:rPr lang="pt-BR" sz="1200" dirty="0" smtClean="0"/>
                <a:t> hit </a:t>
              </a:r>
              <a:r>
                <a:rPr lang="pt-BR" sz="1200" dirty="0" err="1" smtClean="0"/>
                <a:t>your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limit</a:t>
              </a:r>
              <a:r>
                <a:rPr lang="pt-BR" sz="1200" dirty="0" smtClean="0"/>
                <a:t>. </a:t>
              </a:r>
              <a:r>
                <a:rPr lang="pt-BR" sz="1200" dirty="0" err="1" smtClean="0"/>
                <a:t>Then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you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can</a:t>
              </a:r>
              <a:r>
                <a:rPr lang="pt-BR" sz="1200" dirty="0" smtClean="0"/>
                <a:t> remove </a:t>
              </a:r>
              <a:r>
                <a:rPr lang="pt-BR" sz="1200" dirty="0" err="1" smtClean="0"/>
                <a:t>the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limit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clause</a:t>
              </a:r>
              <a:r>
                <a:rPr lang="pt-BR" sz="1200" dirty="0" smtClean="0"/>
                <a:t>.</a:t>
              </a:r>
            </a:p>
            <a:p>
              <a:r>
                <a:rPr lang="pt-BR" sz="1200" b="1" dirty="0" err="1" smtClean="0"/>
                <a:t>Attention</a:t>
              </a:r>
              <a:r>
                <a:rPr lang="pt-BR" sz="1200" b="1" dirty="0" smtClean="0"/>
                <a:t>: </a:t>
              </a:r>
              <a:r>
                <a:rPr lang="pt-BR" sz="1200" dirty="0" err="1" smtClean="0"/>
                <a:t>don’t</a:t>
              </a:r>
              <a:r>
                <a:rPr lang="pt-BR" sz="1200" dirty="0" smtClean="0"/>
                <a:t> use </a:t>
              </a:r>
              <a:r>
                <a:rPr lang="pt-BR" sz="1200" dirty="0" err="1" smtClean="0"/>
                <a:t>limit</a:t>
              </a:r>
              <a:r>
                <a:rPr lang="pt-BR" sz="1200" dirty="0" smtClean="0"/>
                <a:t> for </a:t>
              </a:r>
              <a:r>
                <a:rPr lang="pt-BR" sz="1200" dirty="0" err="1" smtClean="0"/>
                <a:t>random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sampling</a:t>
              </a:r>
              <a:r>
                <a:rPr lang="pt-BR" sz="1200" dirty="0" smtClean="0"/>
                <a:t>.</a:t>
              </a:r>
            </a:p>
            <a:p>
              <a:r>
                <a:rPr lang="pt-BR" sz="1200" b="1" dirty="0" err="1" smtClean="0"/>
                <a:t>Tip</a:t>
              </a:r>
              <a:r>
                <a:rPr lang="pt-BR" sz="1200" b="1" dirty="0" smtClean="0"/>
                <a:t>: </a:t>
              </a:r>
              <a:r>
                <a:rPr lang="pt-BR" sz="1200" dirty="0" err="1" smtClean="0"/>
                <a:t>add</a:t>
              </a:r>
              <a:r>
                <a:rPr lang="pt-BR" sz="1200" dirty="0" smtClean="0"/>
                <a:t> some extra </a:t>
              </a:r>
              <a:r>
                <a:rPr lang="pt-BR" sz="1200" dirty="0" err="1" smtClean="0"/>
                <a:t>rows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to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check</a:t>
              </a:r>
              <a:r>
                <a:rPr lang="pt-BR" sz="1200" dirty="0" smtClean="0"/>
                <a:t> for </a:t>
              </a:r>
              <a:r>
                <a:rPr lang="pt-BR" sz="1200" dirty="0" err="1" smtClean="0"/>
                <a:t>ties</a:t>
              </a:r>
              <a:endParaRPr lang="pt-BR" sz="1200" dirty="0" smtClean="0"/>
            </a:p>
            <a:p>
              <a:r>
                <a:rPr lang="pt-BR" sz="1200" b="1" dirty="0" smtClean="0"/>
                <a:t>OFFSET (</a:t>
              </a:r>
              <a:r>
                <a:rPr lang="pt-BR" sz="1200" b="1" dirty="0" err="1" smtClean="0"/>
                <a:t>Good</a:t>
              </a:r>
              <a:r>
                <a:rPr lang="pt-BR" sz="1200" b="1" dirty="0" smtClean="0"/>
                <a:t> for </a:t>
              </a:r>
              <a:r>
                <a:rPr lang="pt-BR" sz="1200" b="1" dirty="0" err="1" smtClean="0"/>
                <a:t>Pagination</a:t>
              </a:r>
              <a:r>
                <a:rPr lang="pt-BR" sz="1200" b="1" dirty="0" smtClean="0"/>
                <a:t>)</a:t>
              </a:r>
            </a:p>
            <a:p>
              <a:r>
                <a:rPr lang="pt-BR" sz="1200" dirty="0" smtClean="0"/>
                <a:t>LIMIT </a:t>
              </a:r>
              <a:r>
                <a:rPr lang="pt-BR" sz="1200" dirty="0" err="1" smtClean="0"/>
                <a:t>limit</a:t>
              </a:r>
              <a:r>
                <a:rPr lang="pt-BR" sz="1200" dirty="0" smtClean="0"/>
                <a:t> OFFSET </a:t>
              </a:r>
              <a:r>
                <a:rPr lang="pt-BR" sz="1200" dirty="0" err="1" smtClean="0"/>
                <a:t>offset</a:t>
              </a:r>
              <a:r>
                <a:rPr lang="pt-BR" sz="1200" dirty="0" smtClean="0"/>
                <a:t> (</a:t>
              </a:r>
              <a:r>
                <a:rPr lang="pt-BR" sz="1200" dirty="0" err="1" smtClean="0"/>
                <a:t>Impala</a:t>
              </a:r>
              <a:r>
                <a:rPr lang="pt-BR" sz="1200" dirty="0" smtClean="0"/>
                <a:t>, </a:t>
              </a:r>
              <a:r>
                <a:rPr lang="pt-BR" sz="1200" dirty="0" err="1" smtClean="0"/>
                <a:t>PostgreSQL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smtClean="0"/>
                <a:t>LIMIT offset, </a:t>
              </a:r>
              <a:r>
                <a:rPr lang="pt-BR" sz="1200" dirty="0" err="1" smtClean="0"/>
                <a:t>limit</a:t>
              </a:r>
              <a:r>
                <a:rPr lang="pt-BR" sz="1200" dirty="0" smtClean="0"/>
                <a:t> (</a:t>
              </a:r>
              <a:r>
                <a:rPr lang="pt-BR" sz="1200" dirty="0" err="1" smtClean="0"/>
                <a:t>Newer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versions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of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Hive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smtClean="0"/>
                <a:t>For </a:t>
              </a:r>
              <a:r>
                <a:rPr lang="pt-BR" sz="1200" dirty="0" err="1" smtClean="0"/>
                <a:t>pagination</a:t>
              </a:r>
              <a:r>
                <a:rPr lang="pt-BR" sz="1200" dirty="0" smtClean="0"/>
                <a:t>, use ORDER BY as </a:t>
              </a:r>
              <a:r>
                <a:rPr lang="pt-BR" sz="1200" dirty="0" err="1" smtClean="0"/>
                <a:t>well</a:t>
              </a:r>
              <a:r>
                <a:rPr lang="pt-BR" sz="1200" dirty="0"/>
                <a:t>!</a:t>
              </a:r>
              <a:endParaRPr lang="pt-BR" sz="1200" dirty="0" smtClean="0"/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8112268" y="87088"/>
            <a:ext cx="3854360" cy="5451732"/>
            <a:chOff x="68580" y="101407"/>
            <a:chExt cx="3154794" cy="5272503"/>
          </a:xfrm>
        </p:grpSpPr>
        <p:sp>
          <p:nvSpPr>
            <p:cNvPr id="12" name="CaixaDeTexto 11"/>
            <p:cNvSpPr txBox="1"/>
            <p:nvPr/>
          </p:nvSpPr>
          <p:spPr>
            <a:xfrm>
              <a:off x="68580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DATABASES AND TABLES</a:t>
              </a:r>
              <a:endParaRPr lang="en-US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8580" y="462550"/>
              <a:ext cx="3154794" cy="49113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INSPECTION</a:t>
              </a:r>
            </a:p>
            <a:p>
              <a:r>
                <a:rPr lang="pt-BR" sz="1200" dirty="0" smtClean="0"/>
                <a:t>SHOW DATABASES;</a:t>
              </a:r>
            </a:p>
            <a:p>
              <a:r>
                <a:rPr lang="pt-BR" sz="1200" dirty="0" smtClean="0"/>
                <a:t>USE </a:t>
              </a:r>
              <a:r>
                <a:rPr lang="pt-BR" sz="1200" dirty="0" err="1" smtClean="0"/>
                <a:t>database_name</a:t>
              </a:r>
              <a:r>
                <a:rPr lang="pt-BR" sz="1200" dirty="0" smtClean="0"/>
                <a:t>;</a:t>
              </a:r>
            </a:p>
            <a:p>
              <a:r>
                <a:rPr lang="pt-BR" sz="1200" dirty="0" smtClean="0"/>
                <a:t>SHOW TABLES;</a:t>
              </a:r>
            </a:p>
            <a:p>
              <a:r>
                <a:rPr lang="pt-BR" sz="1200" dirty="0" smtClean="0"/>
                <a:t>DESCRIBE </a:t>
              </a:r>
              <a:r>
                <a:rPr lang="pt-BR" sz="1200" dirty="0" err="1" smtClean="0"/>
                <a:t>table_name</a:t>
              </a:r>
              <a:r>
                <a:rPr lang="pt-BR" sz="1200" dirty="0" smtClean="0"/>
                <a:t>;</a:t>
              </a:r>
            </a:p>
            <a:p>
              <a:r>
                <a:rPr lang="pt-BR" sz="1200" b="1" dirty="0" smtClean="0"/>
                <a:t>CREATE DATABASE</a:t>
              </a:r>
            </a:p>
            <a:p>
              <a:r>
                <a:rPr lang="pt-BR" sz="1200" dirty="0" smtClean="0"/>
                <a:t>CREATE DATABASE </a:t>
              </a:r>
              <a:r>
                <a:rPr lang="pt-BR" sz="1200" dirty="0" err="1" smtClean="0"/>
                <a:t>db_name</a:t>
              </a:r>
              <a:r>
                <a:rPr lang="pt-BR" sz="1200" dirty="0" smtClean="0"/>
                <a:t>;</a:t>
              </a:r>
            </a:p>
            <a:p>
              <a:r>
                <a:rPr lang="pt-BR" sz="1200" dirty="0" smtClean="0"/>
                <a:t>DROP DATABASE </a:t>
              </a:r>
              <a:r>
                <a:rPr lang="pt-BR" sz="1200" dirty="0" err="1" smtClean="0"/>
                <a:t>db_name</a:t>
              </a:r>
              <a:r>
                <a:rPr lang="pt-BR" sz="1200" dirty="0" smtClean="0"/>
                <a:t>;</a:t>
              </a:r>
            </a:p>
            <a:p>
              <a:r>
                <a:rPr lang="pt-BR" sz="1200" b="1" dirty="0" smtClean="0"/>
                <a:t>CREATE TABLE</a:t>
              </a:r>
            </a:p>
            <a:p>
              <a:r>
                <a:rPr lang="en-US" sz="1200" dirty="0"/>
                <a:t>CREATE TABLE </a:t>
              </a:r>
              <a:r>
                <a:rPr lang="en-US" sz="1200" dirty="0" err="1"/>
                <a:t>tablename</a:t>
              </a:r>
              <a:r>
                <a:rPr lang="en-US" sz="1200" dirty="0"/>
                <a:t/>
              </a:r>
              <a:br>
                <a:rPr lang="en-US" sz="1200" dirty="0"/>
              </a:br>
              <a:r>
                <a:rPr lang="en-US" sz="1200" dirty="0"/>
                <a:t>       ( </a:t>
              </a:r>
              <a:br>
                <a:rPr lang="en-US" sz="1200" dirty="0"/>
              </a:br>
              <a:r>
                <a:rPr lang="en-US" sz="1200" dirty="0"/>
                <a:t>            id INT NOT NULL AUTO_INCREMENT ,</a:t>
              </a:r>
              <a:br>
                <a:rPr lang="en-US" sz="1200" dirty="0"/>
              </a:br>
              <a:r>
                <a:rPr lang="en-US" sz="1200" dirty="0"/>
                <a:t>            </a:t>
              </a:r>
              <a:r>
                <a:rPr lang="en-US" sz="1200" dirty="0" err="1"/>
                <a:t>column_name</a:t>
              </a:r>
              <a:r>
                <a:rPr lang="en-US" sz="1200" dirty="0"/>
                <a:t> </a:t>
              </a:r>
              <a:r>
                <a:rPr lang="en-US" sz="1200" dirty="0" err="1"/>
                <a:t>data_type</a:t>
              </a:r>
              <a:r>
                <a:rPr lang="en-US" sz="1200" dirty="0"/>
                <a:t> DEFAULT &lt;value&gt;,</a:t>
              </a:r>
            </a:p>
            <a:p>
              <a:r>
                <a:rPr lang="en-US" sz="1200" dirty="0"/>
                <a:t>            PRIMARY KEY (id)</a:t>
              </a:r>
              <a:br>
                <a:rPr lang="en-US" sz="1200" dirty="0"/>
              </a:br>
              <a:r>
                <a:rPr lang="en-US" sz="1200" dirty="0"/>
                <a:t>       );</a:t>
              </a:r>
            </a:p>
            <a:p>
              <a:r>
                <a:rPr lang="pt-BR" sz="1200" b="1" dirty="0" smtClean="0"/>
                <a:t>INSERT VALUES</a:t>
              </a:r>
            </a:p>
            <a:p>
              <a:r>
                <a:rPr lang="pt-BR" sz="1200" dirty="0"/>
                <a:t>INSERT INTO &lt;</a:t>
              </a:r>
              <a:r>
                <a:rPr lang="pt-BR" sz="1200" dirty="0" err="1"/>
                <a:t>tablename</a:t>
              </a:r>
              <a:r>
                <a:rPr lang="pt-BR" sz="1200" dirty="0"/>
                <a:t>&gt;(column1, column2)</a:t>
              </a:r>
            </a:p>
            <a:p>
              <a:r>
                <a:rPr lang="pt-BR" sz="1200" dirty="0" smtClean="0"/>
                <a:t>VALUES </a:t>
              </a:r>
              <a:r>
                <a:rPr lang="pt-BR" sz="1200" dirty="0"/>
                <a:t>(“</a:t>
              </a:r>
              <a:r>
                <a:rPr lang="pt-BR" sz="1200" dirty="0" err="1"/>
                <a:t>Jetson</a:t>
              </a:r>
              <a:r>
                <a:rPr lang="pt-BR" sz="1200" dirty="0"/>
                <a:t>”, 7), (‘</a:t>
              </a:r>
              <a:r>
                <a:rPr lang="pt-BR" sz="1200" dirty="0" err="1"/>
                <a:t>Saddies</a:t>
              </a:r>
              <a:r>
                <a:rPr lang="pt-BR" sz="1200" dirty="0"/>
                <a:t>’, 3</a:t>
              </a:r>
              <a:r>
                <a:rPr lang="pt-BR" sz="1200" dirty="0" smtClean="0"/>
                <a:t>);</a:t>
              </a:r>
            </a:p>
            <a:p>
              <a:r>
                <a:rPr lang="pt-BR" sz="1200" b="1" dirty="0" smtClean="0"/>
                <a:t>RUNNING EXTERNAL FILES</a:t>
              </a:r>
              <a:endParaRPr lang="pt-BR" sz="1200" b="1" dirty="0"/>
            </a:p>
            <a:p>
              <a:r>
                <a:rPr lang="pt-BR" sz="1200" dirty="0"/>
                <a:t>SOURCE </a:t>
              </a:r>
              <a:r>
                <a:rPr lang="pt-BR" sz="1200" dirty="0" err="1"/>
                <a:t>file.sql</a:t>
              </a:r>
              <a:endParaRPr lang="pt-BR" sz="1200" dirty="0"/>
            </a:p>
            <a:p>
              <a:r>
                <a:rPr lang="pt-BR" sz="1200" b="1" dirty="0" smtClean="0"/>
                <a:t>DELETE</a:t>
              </a:r>
              <a:endParaRPr lang="pt-BR" sz="1200" b="1" dirty="0"/>
            </a:p>
            <a:p>
              <a:r>
                <a:rPr lang="pt-BR" sz="1200" dirty="0"/>
                <a:t>DELETE FROM </a:t>
              </a:r>
              <a:r>
                <a:rPr lang="pt-BR" sz="1200" dirty="0" err="1"/>
                <a:t>cats</a:t>
              </a:r>
              <a:r>
                <a:rPr lang="pt-BR" sz="1200" dirty="0"/>
                <a:t> WHERE </a:t>
              </a:r>
              <a:r>
                <a:rPr lang="pt-BR" sz="1200" dirty="0" err="1"/>
                <a:t>name</a:t>
              </a:r>
              <a:r>
                <a:rPr lang="pt-BR" sz="1200" dirty="0"/>
                <a:t> = “</a:t>
              </a:r>
              <a:r>
                <a:rPr lang="pt-BR" sz="1200" dirty="0" err="1"/>
                <a:t>Egg</a:t>
              </a:r>
              <a:r>
                <a:rPr lang="pt-BR" sz="1200" dirty="0"/>
                <a:t>”;</a:t>
              </a:r>
            </a:p>
            <a:p>
              <a:r>
                <a:rPr lang="pt-BR" sz="1200" b="1" dirty="0" smtClean="0"/>
                <a:t>UPDATE</a:t>
              </a:r>
              <a:endParaRPr lang="pt-BR" sz="1200" b="1" dirty="0"/>
            </a:p>
            <a:p>
              <a:r>
                <a:rPr lang="pt-BR" sz="1200" dirty="0"/>
                <a:t>UPDATE  </a:t>
              </a:r>
              <a:r>
                <a:rPr lang="pt-BR" sz="1200" dirty="0" err="1"/>
                <a:t>cats</a:t>
              </a:r>
              <a:r>
                <a:rPr lang="pt-BR" sz="1200" dirty="0"/>
                <a:t> </a:t>
              </a:r>
            </a:p>
            <a:p>
              <a:r>
                <a:rPr lang="pt-BR" sz="1200" dirty="0" smtClean="0"/>
                <a:t>SET </a:t>
              </a:r>
              <a:r>
                <a:rPr lang="pt-BR" sz="1200" dirty="0" err="1"/>
                <a:t>breed</a:t>
              </a:r>
              <a:r>
                <a:rPr lang="pt-BR" sz="1200" dirty="0"/>
                <a:t> = ‘</a:t>
              </a:r>
              <a:r>
                <a:rPr lang="pt-BR" sz="1200" dirty="0" err="1"/>
                <a:t>Shorthair</a:t>
              </a:r>
              <a:r>
                <a:rPr lang="pt-BR" sz="1200" dirty="0"/>
                <a:t>’ </a:t>
              </a:r>
            </a:p>
            <a:p>
              <a:r>
                <a:rPr lang="pt-BR" sz="1200" dirty="0" smtClean="0"/>
                <a:t>WHERE </a:t>
              </a:r>
              <a:r>
                <a:rPr lang="pt-BR" sz="1200" dirty="0" err="1"/>
                <a:t>breed</a:t>
              </a:r>
              <a:r>
                <a:rPr lang="pt-BR" sz="1200" dirty="0"/>
                <a:t> = ‘</a:t>
              </a:r>
              <a:r>
                <a:rPr lang="pt-BR" sz="1200" dirty="0" err="1"/>
                <a:t>Tabby</a:t>
              </a:r>
              <a:r>
                <a:rPr lang="pt-BR" sz="1200" dirty="0"/>
                <a:t>’</a:t>
              </a:r>
            </a:p>
            <a:p>
              <a:endParaRPr lang="en-US" sz="1200" b="1" dirty="0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4013511" y="2321177"/>
            <a:ext cx="3854360" cy="2497077"/>
            <a:chOff x="68580" y="101407"/>
            <a:chExt cx="3154794" cy="2414984"/>
          </a:xfrm>
        </p:grpSpPr>
        <p:sp>
          <p:nvSpPr>
            <p:cNvPr id="16" name="CaixaDeTexto 15"/>
            <p:cNvSpPr txBox="1"/>
            <p:nvPr/>
          </p:nvSpPr>
          <p:spPr>
            <a:xfrm>
              <a:off x="68580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MISCELLANEOUS / DATE FUNCTIONS</a:t>
              </a:r>
              <a:endParaRPr lang="en-US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68580" y="462550"/>
              <a:ext cx="3154794" cy="205384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VIEW</a:t>
              </a:r>
            </a:p>
            <a:p>
              <a:r>
                <a:rPr lang="pt-BR" sz="1200" dirty="0" smtClean="0"/>
                <a:t>CREATE VIEW </a:t>
              </a:r>
              <a:r>
                <a:rPr lang="pt-BR" sz="1200" dirty="0" err="1" smtClean="0"/>
                <a:t>temp_table</a:t>
              </a:r>
              <a:r>
                <a:rPr lang="pt-BR" sz="1200" dirty="0" smtClean="0"/>
                <a:t> AS</a:t>
              </a:r>
            </a:p>
            <a:p>
              <a:r>
                <a:rPr lang="pt-BR" sz="1200" dirty="0" smtClean="0"/>
                <a:t>SELECT </a:t>
              </a:r>
              <a:r>
                <a:rPr lang="pt-BR" sz="1200" dirty="0" err="1" smtClean="0"/>
                <a:t>colA</a:t>
              </a:r>
              <a:r>
                <a:rPr lang="pt-BR" sz="1200" dirty="0" smtClean="0"/>
                <a:t>, </a:t>
              </a:r>
              <a:r>
                <a:rPr lang="pt-BR" sz="1200" dirty="0" err="1" smtClean="0"/>
                <a:t>colB</a:t>
              </a:r>
              <a:r>
                <a:rPr lang="pt-BR" sz="1200" dirty="0"/>
                <a:t> </a:t>
              </a:r>
              <a:r>
                <a:rPr lang="pt-BR" sz="1200" dirty="0" smtClean="0"/>
                <a:t>FROM </a:t>
              </a:r>
              <a:r>
                <a:rPr lang="pt-BR" sz="1200" dirty="0" err="1" smtClean="0"/>
                <a:t>table</a:t>
              </a:r>
              <a:endParaRPr lang="pt-BR" sz="1200" dirty="0" smtClean="0"/>
            </a:p>
            <a:p>
              <a:r>
                <a:rPr lang="pt-BR" sz="1200" b="1" dirty="0" smtClean="0"/>
                <a:t>SHOW KEYS</a:t>
              </a:r>
            </a:p>
            <a:p>
              <a:r>
                <a:rPr lang="pt-BR" sz="1200" dirty="0" smtClean="0"/>
                <a:t>SHOW KEYS FROM </a:t>
              </a:r>
              <a:r>
                <a:rPr lang="pt-BR" sz="1200" dirty="0" err="1" smtClean="0"/>
                <a:t>table</a:t>
              </a:r>
              <a:r>
                <a:rPr lang="pt-BR" sz="1200" dirty="0" smtClean="0"/>
                <a:t> [WHERE </a:t>
              </a:r>
              <a:r>
                <a:rPr lang="pt-BR" sz="1200" dirty="0" err="1" smtClean="0"/>
                <a:t>Key_name</a:t>
              </a:r>
              <a:r>
                <a:rPr lang="pt-BR" sz="1200" dirty="0" smtClean="0"/>
                <a:t> = ‘PRIMARY’]; </a:t>
              </a:r>
            </a:p>
            <a:p>
              <a:endParaRPr lang="pt-BR" sz="1200" dirty="0"/>
            </a:p>
            <a:p>
              <a:r>
                <a:rPr lang="pt-BR" sz="1200" b="1" dirty="0" smtClean="0"/>
                <a:t>DAY(), DAYNAME(), DAYOFWEEK(), DAYOFYEAR(), MONTH(), MONTHNAME(), YEAR(), MINUTE()</a:t>
              </a:r>
            </a:p>
            <a:p>
              <a:r>
                <a:rPr lang="pt-BR" sz="1200" dirty="0" smtClean="0"/>
                <a:t>SELECT </a:t>
              </a:r>
              <a:r>
                <a:rPr lang="pt-BR" sz="1200" dirty="0" err="1" smtClean="0"/>
                <a:t>name</a:t>
              </a:r>
              <a:r>
                <a:rPr lang="pt-BR" sz="1200" dirty="0" smtClean="0"/>
                <a:t> FROM world WHERE</a:t>
              </a:r>
            </a:p>
            <a:p>
              <a:r>
                <a:rPr lang="pt-BR" sz="1200" dirty="0" smtClean="0"/>
                <a:t>data BETWEEN ‘2012-01-01’ AND ‘2012-12-01’</a:t>
              </a:r>
            </a:p>
            <a:p>
              <a:r>
                <a:rPr lang="en-US" sz="1200" dirty="0"/>
                <a:t>SELECT STR_TO_DATE('21,5,2013', '%</a:t>
              </a:r>
              <a:r>
                <a:rPr lang="en-US" sz="1200" dirty="0" err="1"/>
                <a:t>d,%m,%Y</a:t>
              </a:r>
              <a:r>
                <a:rPr lang="en-US" sz="1200" dirty="0"/>
                <a:t>');</a:t>
              </a:r>
              <a:endParaRPr lang="pt-B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874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79464" y="87088"/>
            <a:ext cx="3882935" cy="2111006"/>
            <a:chOff x="68580" y="101407"/>
            <a:chExt cx="3154794" cy="1700606"/>
          </a:xfrm>
        </p:grpSpPr>
        <p:sp>
          <p:nvSpPr>
            <p:cNvPr id="6" name="CaixaDeTexto 5"/>
            <p:cNvSpPr txBox="1"/>
            <p:nvPr/>
          </p:nvSpPr>
          <p:spPr>
            <a:xfrm>
              <a:off x="68580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SELECT: ORDER OF CLAUSES</a:t>
              </a:r>
              <a:endParaRPr lang="en-US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8580" y="462550"/>
              <a:ext cx="3154794" cy="133946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SELECT ...</a:t>
              </a:r>
              <a:endParaRPr lang="pt-BR" sz="1200" dirty="0"/>
            </a:p>
            <a:p>
              <a:r>
                <a:rPr lang="pt-BR" sz="1200" dirty="0"/>
                <a:t>  </a:t>
              </a:r>
              <a:r>
                <a:rPr lang="pt-BR" sz="1200" dirty="0" smtClean="0"/>
                <a:t>   FROM ... JOIN ... ON ...</a:t>
              </a:r>
            </a:p>
            <a:p>
              <a:r>
                <a:rPr lang="pt-BR" sz="1200" dirty="0"/>
                <a:t> </a:t>
              </a:r>
              <a:r>
                <a:rPr lang="pt-BR" sz="1200" dirty="0" smtClean="0"/>
                <a:t>    WHERE ...  </a:t>
              </a:r>
              <a:r>
                <a:rPr lang="pt-BR" sz="1200" dirty="0" err="1" smtClean="0"/>
                <a:t>Filters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rows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of</a:t>
              </a:r>
              <a:r>
                <a:rPr lang="pt-BR" sz="1200" dirty="0" smtClean="0"/>
                <a:t> data</a:t>
              </a:r>
            </a:p>
            <a:p>
              <a:r>
                <a:rPr lang="pt-BR" sz="1200" dirty="0"/>
                <a:t> </a:t>
              </a:r>
              <a:r>
                <a:rPr lang="pt-BR" sz="1200" dirty="0" smtClean="0"/>
                <a:t>    GROUP BY </a:t>
              </a:r>
              <a:r>
                <a:rPr lang="pt-BR" sz="1200" dirty="0"/>
                <a:t>...</a:t>
              </a:r>
            </a:p>
            <a:p>
              <a:r>
                <a:rPr lang="pt-BR" sz="1200" dirty="0"/>
                <a:t>     </a:t>
              </a:r>
              <a:r>
                <a:rPr lang="pt-BR" sz="1200" dirty="0" smtClean="0"/>
                <a:t>HAVING ...  </a:t>
              </a:r>
              <a:r>
                <a:rPr lang="pt-BR" sz="1200" dirty="0" err="1" smtClean="0"/>
                <a:t>Filters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by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aggregation</a:t>
              </a:r>
              <a:endParaRPr lang="pt-BR" sz="1200" dirty="0" smtClean="0"/>
            </a:p>
            <a:p>
              <a:r>
                <a:rPr lang="pt-BR" sz="1200" dirty="0"/>
                <a:t> </a:t>
              </a:r>
              <a:r>
                <a:rPr lang="pt-BR" sz="1200" dirty="0" smtClean="0"/>
                <a:t>    ORDER BY </a:t>
              </a:r>
              <a:r>
                <a:rPr lang="pt-BR" sz="1200" dirty="0"/>
                <a:t>...</a:t>
              </a:r>
            </a:p>
            <a:p>
              <a:r>
                <a:rPr lang="pt-BR" sz="1200" dirty="0"/>
                <a:t>     </a:t>
              </a:r>
              <a:r>
                <a:rPr lang="pt-BR" sz="1200" dirty="0" smtClean="0"/>
                <a:t>LIMIT </a:t>
              </a:r>
              <a:r>
                <a:rPr lang="pt-BR" sz="1200" dirty="0"/>
                <a:t>...</a:t>
              </a:r>
              <a:endParaRPr lang="pt-BR" sz="1200" dirty="0" smtClean="0"/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79464" y="2347209"/>
            <a:ext cx="5759861" cy="2974648"/>
            <a:chOff x="68579" y="101407"/>
            <a:chExt cx="3154795" cy="3699209"/>
          </a:xfrm>
        </p:grpSpPr>
        <p:sp>
          <p:nvSpPr>
            <p:cNvPr id="21" name="CaixaDeTexto 20"/>
            <p:cNvSpPr txBox="1"/>
            <p:nvPr/>
          </p:nvSpPr>
          <p:spPr>
            <a:xfrm>
              <a:off x="68579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MULTIPLE TABLES</a:t>
              </a:r>
              <a:endParaRPr lang="en-US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8580" y="470739"/>
              <a:ext cx="3154794" cy="33298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b="1" dirty="0"/>
                <a:t>FOREIGN KEY</a:t>
              </a:r>
            </a:p>
            <a:p>
              <a:r>
                <a:rPr lang="pt-BR" sz="1200" dirty="0"/>
                <a:t>CREATE TABLE </a:t>
              </a:r>
              <a:r>
                <a:rPr lang="pt-BR" sz="1200" dirty="0" err="1" smtClean="0"/>
                <a:t>customers</a:t>
              </a:r>
              <a:r>
                <a:rPr lang="pt-BR" sz="1200" dirty="0" smtClean="0"/>
                <a:t>(id </a:t>
              </a:r>
              <a:r>
                <a:rPr lang="pt-BR" sz="1200" dirty="0"/>
                <a:t>INT AUTO_INCREMENT PRIMARY </a:t>
              </a:r>
              <a:r>
                <a:rPr lang="pt-BR" sz="1200" dirty="0" smtClean="0"/>
                <a:t>KEY);</a:t>
              </a:r>
              <a:endParaRPr lang="pt-BR" sz="1200" dirty="0"/>
            </a:p>
            <a:p>
              <a:r>
                <a:rPr lang="pt-BR" sz="1200" dirty="0"/>
                <a:t>CREATE TABLE </a:t>
              </a:r>
              <a:r>
                <a:rPr lang="pt-BR" sz="1200" dirty="0" err="1" smtClean="0"/>
                <a:t>orders</a:t>
              </a:r>
              <a:r>
                <a:rPr lang="pt-BR" sz="1200" dirty="0" smtClean="0"/>
                <a:t>( id </a:t>
              </a:r>
              <a:r>
                <a:rPr lang="pt-BR" sz="1200" dirty="0"/>
                <a:t>INT AUTO_INCREMENT PRIMARY KEY, </a:t>
              </a:r>
              <a:r>
                <a:rPr lang="pt-BR" sz="1200" dirty="0" err="1"/>
                <a:t>customers_id</a:t>
              </a:r>
              <a:r>
                <a:rPr lang="pt-BR" sz="1200" dirty="0"/>
                <a:t> INT, </a:t>
              </a:r>
            </a:p>
            <a:p>
              <a:r>
                <a:rPr lang="pt-BR" sz="1200" dirty="0"/>
                <a:t>FOREIGN KEY(</a:t>
              </a:r>
              <a:r>
                <a:rPr lang="pt-BR" sz="1200" dirty="0" err="1"/>
                <a:t>customers_id</a:t>
              </a:r>
              <a:r>
                <a:rPr lang="pt-BR" sz="1200" dirty="0"/>
                <a:t>) REFERENCES </a:t>
              </a:r>
              <a:r>
                <a:rPr lang="pt-BR" sz="1200" dirty="0" err="1"/>
                <a:t>customers</a:t>
              </a:r>
              <a:r>
                <a:rPr lang="pt-BR" sz="1200" dirty="0"/>
                <a:t>(id) </a:t>
              </a:r>
              <a:r>
                <a:rPr lang="pt-BR" sz="1200" dirty="0">
                  <a:solidFill>
                    <a:srgbClr val="FF0000"/>
                  </a:solidFill>
                </a:rPr>
                <a:t>ON DELETE </a:t>
              </a:r>
              <a:r>
                <a:rPr lang="pt-BR" sz="1200" dirty="0" smtClean="0">
                  <a:solidFill>
                    <a:srgbClr val="FF0000"/>
                  </a:solidFill>
                </a:rPr>
                <a:t>CASCADE</a:t>
              </a:r>
              <a:r>
                <a:rPr lang="pt-BR" sz="1200" dirty="0" smtClean="0"/>
                <a:t>;</a:t>
              </a:r>
            </a:p>
            <a:p>
              <a:r>
                <a:rPr lang="pt-BR" sz="1200" dirty="0" smtClean="0"/>
                <a:t>); </a:t>
              </a:r>
            </a:p>
            <a:p>
              <a:endParaRPr lang="pt-BR" sz="1200" b="1" dirty="0" smtClean="0"/>
            </a:p>
            <a:p>
              <a:r>
                <a:rPr lang="pt-BR" sz="1200" b="1" dirty="0" smtClean="0"/>
                <a:t>MULTIPLE </a:t>
              </a:r>
              <a:r>
                <a:rPr lang="pt-BR" sz="1200" b="1" dirty="0"/>
                <a:t>COLUMNS FOR PRIMARY KEY</a:t>
              </a:r>
            </a:p>
            <a:p>
              <a:r>
                <a:rPr lang="pt-BR" sz="1200" dirty="0"/>
                <a:t>CREATE TABLE </a:t>
              </a:r>
              <a:r>
                <a:rPr lang="pt-BR" sz="1200" dirty="0" err="1"/>
                <a:t>likes</a:t>
              </a:r>
              <a:r>
                <a:rPr lang="pt-BR" sz="1200" dirty="0"/>
                <a:t>(</a:t>
              </a:r>
            </a:p>
            <a:p>
              <a:r>
                <a:rPr lang="pt-BR" sz="1200" dirty="0" err="1"/>
                <a:t>user_id</a:t>
              </a:r>
              <a:r>
                <a:rPr lang="pt-BR" sz="1200" dirty="0"/>
                <a:t> INTEGER NOT NULL,</a:t>
              </a:r>
            </a:p>
            <a:p>
              <a:r>
                <a:rPr lang="pt-BR" sz="1200" dirty="0" err="1"/>
                <a:t>photo_id</a:t>
              </a:r>
              <a:r>
                <a:rPr lang="pt-BR" sz="1200" dirty="0"/>
                <a:t> INTEGER NOT NULL,</a:t>
              </a:r>
            </a:p>
            <a:p>
              <a:r>
                <a:rPr lang="pt-BR" sz="1200" dirty="0"/>
                <a:t>FOREIGN KEY(</a:t>
              </a:r>
              <a:r>
                <a:rPr lang="pt-BR" sz="1200" dirty="0" err="1"/>
                <a:t>user_id</a:t>
              </a:r>
              <a:r>
                <a:rPr lang="pt-BR" sz="1200" dirty="0"/>
                <a:t>) REFERENCES </a:t>
              </a:r>
              <a:r>
                <a:rPr lang="pt-BR" sz="1200" dirty="0" err="1"/>
                <a:t>user</a:t>
              </a:r>
              <a:r>
                <a:rPr lang="pt-BR" sz="1200" dirty="0"/>
                <a:t>(id),</a:t>
              </a:r>
            </a:p>
            <a:p>
              <a:r>
                <a:rPr lang="pt-BR" sz="1200" dirty="0"/>
                <a:t>FOREIGN KEY(</a:t>
              </a:r>
              <a:r>
                <a:rPr lang="pt-BR" sz="1200" dirty="0" err="1"/>
                <a:t>photo_id</a:t>
              </a:r>
              <a:r>
                <a:rPr lang="pt-BR" sz="1200" dirty="0"/>
                <a:t>) REFERENCES </a:t>
              </a:r>
              <a:r>
                <a:rPr lang="pt-BR" sz="1200" dirty="0" err="1"/>
                <a:t>photos</a:t>
              </a:r>
              <a:r>
                <a:rPr lang="pt-BR" sz="1200" dirty="0"/>
                <a:t>(id),</a:t>
              </a:r>
            </a:p>
            <a:p>
              <a:r>
                <a:rPr lang="pt-BR" sz="1200" dirty="0"/>
                <a:t>PRIMARY KEY(</a:t>
              </a:r>
              <a:r>
                <a:rPr lang="pt-BR" sz="1200" dirty="0" err="1"/>
                <a:t>user_id</a:t>
              </a:r>
              <a:r>
                <a:rPr lang="pt-BR" sz="1200" dirty="0"/>
                <a:t>, </a:t>
              </a:r>
              <a:r>
                <a:rPr lang="pt-BR" sz="1200" dirty="0" err="1"/>
                <a:t>photo_id</a:t>
              </a:r>
              <a:r>
                <a:rPr lang="pt-BR" sz="1200" dirty="0"/>
                <a:t>)</a:t>
              </a:r>
            </a:p>
            <a:p>
              <a:r>
                <a:rPr lang="pt-BR" sz="1200" dirty="0" smtClean="0"/>
                <a:t>);</a:t>
              </a:r>
              <a:endParaRPr lang="pt-BR" sz="1200" dirty="0"/>
            </a:p>
          </p:txBody>
        </p:sp>
      </p:grpSp>
      <p:grpSp>
        <p:nvGrpSpPr>
          <p:cNvPr id="27" name="Agrupar 26"/>
          <p:cNvGrpSpPr/>
          <p:nvPr/>
        </p:nvGrpSpPr>
        <p:grpSpPr>
          <a:xfrm>
            <a:off x="4089989" y="61881"/>
            <a:ext cx="5807988" cy="1766882"/>
            <a:chOff x="68579" y="101407"/>
            <a:chExt cx="3154795" cy="1708795"/>
          </a:xfrm>
        </p:grpSpPr>
        <p:sp>
          <p:nvSpPr>
            <p:cNvPr id="28" name="CaixaDeTexto 27"/>
            <p:cNvSpPr txBox="1"/>
            <p:nvPr/>
          </p:nvSpPr>
          <p:spPr>
            <a:xfrm>
              <a:off x="68579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JOINS</a:t>
              </a:r>
              <a:endParaRPr lang="en-US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8580" y="470739"/>
              <a:ext cx="3154794" cy="133946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CROSS JOIN – </a:t>
              </a:r>
              <a:r>
                <a:rPr lang="pt-BR" sz="1200" b="1" dirty="0" err="1" smtClean="0"/>
                <a:t>Cartesian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Product</a:t>
              </a:r>
              <a:endParaRPr lang="pt-BR" sz="1200" b="1" dirty="0"/>
            </a:p>
            <a:p>
              <a:r>
                <a:rPr lang="pt-BR" sz="1200" b="1" dirty="0" smtClean="0"/>
                <a:t>INNER JOIN</a:t>
              </a:r>
            </a:p>
            <a:p>
              <a:r>
                <a:rPr lang="en-US" sz="1200" dirty="0"/>
                <a:t>SELECT * FROM customers, orders WHERE customers.id = </a:t>
              </a:r>
              <a:r>
                <a:rPr lang="en-US" sz="1200" dirty="0" err="1"/>
                <a:t>customer_id</a:t>
              </a:r>
              <a:r>
                <a:rPr lang="en-US" sz="1200" dirty="0" smtClean="0"/>
                <a:t>; (</a:t>
              </a:r>
              <a:r>
                <a:rPr lang="en-US" sz="1200" b="1" dirty="0" smtClean="0"/>
                <a:t>implicit</a:t>
              </a:r>
              <a:r>
                <a:rPr lang="en-US" sz="1200" dirty="0" smtClean="0"/>
                <a:t>)</a:t>
              </a:r>
            </a:p>
            <a:p>
              <a:r>
                <a:rPr lang="en-US" sz="1200" dirty="0"/>
                <a:t>SELECT * FROM customers JOIN orders ON customers.id = </a:t>
              </a:r>
              <a:r>
                <a:rPr lang="en-US" sz="1200" dirty="0" err="1"/>
                <a:t>orders.customer_id</a:t>
              </a:r>
              <a:r>
                <a:rPr lang="en-US" sz="1200" dirty="0" smtClean="0"/>
                <a:t>; (</a:t>
              </a:r>
              <a:r>
                <a:rPr lang="en-US" sz="1200" b="1" dirty="0" smtClean="0"/>
                <a:t>explicit)</a:t>
              </a:r>
              <a:endParaRPr lang="en-US" sz="1200" dirty="0" smtClean="0"/>
            </a:p>
            <a:p>
              <a:r>
                <a:rPr lang="en-US" sz="1200" b="1" dirty="0" smtClean="0"/>
                <a:t>LEFT JOIN / RIGHT JOIN (same syntax)</a:t>
              </a:r>
              <a:endParaRPr lang="pt-BR" sz="1200" b="1" dirty="0"/>
            </a:p>
            <a:p>
              <a:r>
                <a:rPr lang="pt-BR" sz="1200" dirty="0" smtClean="0"/>
                <a:t>SELECT * FROM </a:t>
              </a:r>
              <a:r>
                <a:rPr lang="pt-BR" sz="1200" dirty="0" err="1" smtClean="0"/>
                <a:t>customers</a:t>
              </a:r>
              <a:r>
                <a:rPr lang="pt-BR" sz="1200" dirty="0" smtClean="0"/>
                <a:t> LEFT JOIN </a:t>
              </a:r>
              <a:r>
                <a:rPr lang="pt-BR" sz="1200" dirty="0" err="1" smtClean="0"/>
                <a:t>orders</a:t>
              </a:r>
              <a:r>
                <a:rPr lang="pt-BR" sz="1200" dirty="0" smtClean="0"/>
                <a:t> ON customers.id = </a:t>
              </a:r>
              <a:r>
                <a:rPr lang="pt-BR" sz="1200" dirty="0" err="1" smtClean="0"/>
                <a:t>orders.customers_id</a:t>
              </a:r>
              <a:r>
                <a:rPr lang="pt-BR" sz="1200" dirty="0" smtClean="0"/>
                <a:t>;</a:t>
              </a:r>
            </a:p>
            <a:p>
              <a:r>
                <a:rPr lang="pt-BR" sz="1200" b="1" dirty="0" smtClean="0"/>
                <a:t>LEFT/RIGHT OUTER JOIN</a:t>
              </a:r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6127339" y="2198094"/>
            <a:ext cx="5005882" cy="2081460"/>
            <a:chOff x="68580" y="101407"/>
            <a:chExt cx="3154794" cy="2349953"/>
          </a:xfrm>
        </p:grpSpPr>
        <p:sp>
          <p:nvSpPr>
            <p:cNvPr id="35" name="CaixaDeTexto 34"/>
            <p:cNvSpPr txBox="1"/>
            <p:nvPr/>
          </p:nvSpPr>
          <p:spPr>
            <a:xfrm>
              <a:off x="68580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SUBQUERIES</a:t>
              </a:r>
              <a:endParaRPr lang="en-US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68580" y="470739"/>
              <a:ext cx="3154794" cy="19806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SELECT </a:t>
              </a:r>
              <a:r>
                <a:rPr lang="en-US" sz="1200" dirty="0"/>
                <a:t>name FROM world</a:t>
              </a:r>
            </a:p>
            <a:p>
              <a:r>
                <a:rPr lang="en-US" sz="1200" dirty="0" smtClean="0"/>
                <a:t>WHERE </a:t>
              </a:r>
              <a:r>
                <a:rPr lang="en-US" sz="1200" dirty="0"/>
                <a:t>population &gt; </a:t>
              </a:r>
              <a:r>
                <a:rPr lang="en-US" sz="1200" dirty="0" smtClean="0"/>
                <a:t>ALL (SELECT </a:t>
              </a:r>
              <a:r>
                <a:rPr lang="en-US" sz="1200" dirty="0"/>
                <a:t>population FROM </a:t>
              </a:r>
              <a:r>
                <a:rPr lang="en-US" sz="1200" dirty="0" smtClean="0"/>
                <a:t>world</a:t>
              </a:r>
            </a:p>
            <a:p>
              <a:r>
                <a:rPr lang="en-US" sz="1200" dirty="0" smtClean="0"/>
                <a:t>                                               WHERE continent='Europe')</a:t>
              </a:r>
            </a:p>
            <a:p>
              <a:endParaRPr lang="en-US" sz="1200" dirty="0" smtClean="0"/>
            </a:p>
            <a:p>
              <a:r>
                <a:rPr lang="en-US" sz="1200" dirty="0" smtClean="0"/>
                <a:t>SELECT</a:t>
              </a:r>
              <a:r>
                <a:rPr lang="en-US" sz="1200" dirty="0"/>
                <a:t> </a:t>
              </a:r>
              <a:r>
                <a:rPr lang="en-US" sz="1200" dirty="0" smtClean="0"/>
                <a:t>population</a:t>
              </a:r>
              <a:r>
                <a:rPr lang="en-US" sz="1200" dirty="0"/>
                <a:t>/(SELECT population FROM world</a:t>
              </a:r>
            </a:p>
            <a:p>
              <a:r>
                <a:rPr lang="en-US" sz="1200" dirty="0"/>
                <a:t>             </a:t>
              </a:r>
              <a:r>
                <a:rPr lang="en-US" sz="1200" dirty="0" smtClean="0"/>
                <a:t>                       WHERE </a:t>
              </a:r>
              <a:r>
                <a:rPr lang="en-US" sz="1200" dirty="0"/>
                <a:t>name='United Kingdom</a:t>
              </a:r>
              <a:r>
                <a:rPr lang="en-US" sz="1200" dirty="0" smtClean="0"/>
                <a:t>')</a:t>
              </a:r>
            </a:p>
            <a:p>
              <a:r>
                <a:rPr lang="en-US" sz="1200" dirty="0" smtClean="0"/>
                <a:t>FROM world WHERE </a:t>
              </a:r>
              <a:r>
                <a:rPr lang="en-US" sz="1200" dirty="0"/>
                <a:t>name = </a:t>
              </a:r>
              <a:r>
                <a:rPr lang="en-US" sz="1200" dirty="0" smtClean="0"/>
                <a:t>'China‘;</a:t>
              </a:r>
            </a:p>
            <a:p>
              <a:endParaRPr lang="en-US" sz="1200" dirty="0"/>
            </a:p>
            <a:p>
              <a:endParaRPr lang="pt-B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6981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094" y="256574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Practical Things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5969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79464" y="128651"/>
            <a:ext cx="4176652" cy="2862320"/>
            <a:chOff x="68580" y="101407"/>
            <a:chExt cx="3154794" cy="1174506"/>
          </a:xfrm>
        </p:grpSpPr>
        <p:sp>
          <p:nvSpPr>
            <p:cNvPr id="6" name="CaixaDeTexto 5"/>
            <p:cNvSpPr txBox="1"/>
            <p:nvPr/>
          </p:nvSpPr>
          <p:spPr>
            <a:xfrm>
              <a:off x="68580" y="101407"/>
              <a:ext cx="3154794" cy="151549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DEALING WITH NULLS</a:t>
              </a:r>
              <a:endParaRPr lang="en-US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8580" y="252956"/>
              <a:ext cx="3154794" cy="10229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COALESCE FUNCTION</a:t>
              </a:r>
            </a:p>
            <a:p>
              <a:r>
                <a:rPr lang="en-US" sz="1200" dirty="0"/>
                <a:t>SELECT coalesce(</a:t>
              </a:r>
              <a:r>
                <a:rPr lang="en-US" sz="1200" dirty="0" err="1"/>
                <a:t>cust_email</a:t>
              </a:r>
              <a:r>
                <a:rPr lang="en-US" sz="1200" dirty="0"/>
                <a:t>, 'NOT AVAILABLE') </a:t>
              </a:r>
              <a:endParaRPr lang="en-US" sz="1200" dirty="0" smtClean="0"/>
            </a:p>
            <a:p>
              <a:r>
                <a:rPr lang="en-US" sz="1200" dirty="0" smtClean="0"/>
                <a:t>FROM </a:t>
              </a:r>
              <a:r>
                <a:rPr lang="en-US" sz="1200" dirty="0"/>
                <a:t>customers</a:t>
              </a:r>
              <a:endParaRPr lang="pt-BR" sz="1200" dirty="0" smtClean="0"/>
            </a:p>
            <a:p>
              <a:endParaRPr lang="pt-BR" sz="1200" b="1" dirty="0"/>
            </a:p>
            <a:p>
              <a:r>
                <a:rPr lang="pt-BR" sz="1200" b="1" dirty="0" smtClean="0"/>
                <a:t>NULLS WHEN SORTING</a:t>
              </a:r>
              <a:endParaRPr lang="pt-BR" sz="1200" b="1" dirty="0" smtClean="0"/>
            </a:p>
            <a:p>
              <a:r>
                <a:rPr lang="en-US" sz="1200" dirty="0"/>
                <a:t>SELECT </a:t>
              </a:r>
              <a:r>
                <a:rPr lang="en-US" sz="1200" dirty="0" err="1"/>
                <a:t>cust_name</a:t>
              </a:r>
              <a:r>
                <a:rPr lang="en-US" sz="1200" dirty="0"/>
                <a:t>, </a:t>
              </a:r>
              <a:r>
                <a:rPr lang="en-US" sz="1200" dirty="0" err="1"/>
                <a:t>cust_address</a:t>
              </a:r>
              <a:r>
                <a:rPr lang="en-US" sz="1200" dirty="0"/>
                <a:t> </a:t>
              </a:r>
            </a:p>
            <a:p>
              <a:r>
                <a:rPr lang="en-US" sz="1200" dirty="0"/>
                <a:t>FROM (</a:t>
              </a:r>
            </a:p>
            <a:p>
              <a:r>
                <a:rPr lang="en-US" sz="1200" dirty="0"/>
                <a:t>	SELECT </a:t>
              </a:r>
              <a:r>
                <a:rPr lang="en-US" sz="1200" dirty="0" err="1"/>
                <a:t>cust_name</a:t>
              </a:r>
              <a:r>
                <a:rPr lang="en-US" sz="1200" dirty="0"/>
                <a:t>, </a:t>
              </a:r>
              <a:r>
                <a:rPr lang="en-US" sz="1200" dirty="0" err="1"/>
                <a:t>cust_address</a:t>
              </a:r>
              <a:r>
                <a:rPr lang="en-US" sz="1200" dirty="0"/>
                <a:t>,</a:t>
              </a:r>
            </a:p>
            <a:p>
              <a:r>
                <a:rPr lang="en-US" sz="1200" dirty="0"/>
                <a:t>	CASE WHEN </a:t>
              </a:r>
              <a:r>
                <a:rPr lang="en-US" sz="1200" dirty="0" err="1"/>
                <a:t>cust_email</a:t>
              </a:r>
              <a:r>
                <a:rPr lang="en-US" sz="1200" dirty="0"/>
                <a:t> IS NULL THEN 1 ELSE 0 END AS </a:t>
              </a:r>
              <a:r>
                <a:rPr lang="en-US" sz="1200" dirty="0" err="1"/>
                <a:t>is_null</a:t>
              </a:r>
              <a:endParaRPr lang="en-US" sz="1200" dirty="0"/>
            </a:p>
            <a:p>
              <a:r>
                <a:rPr lang="en-US" sz="1200" dirty="0"/>
                <a:t>	FROM customers</a:t>
              </a:r>
            </a:p>
            <a:p>
              <a:r>
                <a:rPr lang="en-US" sz="1200" dirty="0"/>
                <a:t>) AS x</a:t>
              </a:r>
            </a:p>
            <a:p>
              <a:r>
                <a:rPr lang="en-US" sz="1200" dirty="0"/>
                <a:t>ORDER BY </a:t>
              </a:r>
              <a:r>
                <a:rPr lang="en-US" sz="1200" dirty="0" err="1"/>
                <a:t>is_null</a:t>
              </a:r>
              <a:r>
                <a:rPr lang="en-US" sz="1200" dirty="0"/>
                <a:t> DESC, </a:t>
              </a:r>
              <a:r>
                <a:rPr lang="en-US" sz="1200" dirty="0" err="1"/>
                <a:t>cust_name</a:t>
              </a:r>
              <a:r>
                <a:rPr lang="en-US" sz="1200" dirty="0"/>
                <a:t>;</a:t>
              </a:r>
              <a:endParaRPr lang="pt-B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572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094" y="256574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Big Data: Hive and Impala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1449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79464" y="87088"/>
            <a:ext cx="4654461" cy="4343737"/>
            <a:chOff x="68580" y="101407"/>
            <a:chExt cx="3154794" cy="4200934"/>
          </a:xfrm>
        </p:grpSpPr>
        <p:sp>
          <p:nvSpPr>
            <p:cNvPr id="6" name="CaixaDeTexto 5"/>
            <p:cNvSpPr txBox="1"/>
            <p:nvPr/>
          </p:nvSpPr>
          <p:spPr>
            <a:xfrm>
              <a:off x="68580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err="1" smtClean="0"/>
                <a:t>beeline</a:t>
              </a:r>
              <a:endParaRPr lang="en-US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8580" y="462550"/>
              <a:ext cx="3154794" cy="383979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Basic </a:t>
              </a:r>
              <a:r>
                <a:rPr lang="pt-BR" sz="1200" b="1" dirty="0" err="1" smtClean="0"/>
                <a:t>Commands</a:t>
              </a:r>
              <a:endParaRPr lang="pt-BR" sz="1200" b="1" dirty="0" smtClean="0"/>
            </a:p>
            <a:p>
              <a:r>
                <a:rPr lang="pt-BR" sz="1200" dirty="0" err="1" smtClean="0"/>
                <a:t>beeline</a:t>
              </a:r>
              <a:r>
                <a:rPr lang="pt-BR" sz="1200" dirty="0" smtClean="0"/>
                <a:t> -u jdbc:hive2://localhost:10000 (u stands for </a:t>
              </a:r>
              <a:r>
                <a:rPr lang="pt-BR" sz="1200" dirty="0" err="1" smtClean="0"/>
                <a:t>url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err="1" smtClean="0"/>
                <a:t>beeline</a:t>
              </a:r>
              <a:r>
                <a:rPr lang="pt-BR" sz="1200" dirty="0" smtClean="0"/>
                <a:t> –u ...localhost:10000/</a:t>
              </a:r>
              <a:r>
                <a:rPr lang="pt-BR" sz="1200" dirty="0" err="1" smtClean="0"/>
                <a:t>db_name</a:t>
              </a:r>
              <a:r>
                <a:rPr lang="pt-BR" sz="1200" dirty="0" smtClean="0"/>
                <a:t> (</a:t>
              </a:r>
              <a:r>
                <a:rPr lang="pt-BR" sz="1200" dirty="0" err="1" smtClean="0"/>
                <a:t>another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option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err="1" smtClean="0"/>
                <a:t>beeline</a:t>
              </a:r>
              <a:r>
                <a:rPr lang="pt-BR" sz="1200" dirty="0" smtClean="0"/>
                <a:t> -u ... –n training –p training (</a:t>
              </a:r>
              <a:r>
                <a:rPr lang="pt-BR" sz="1200" dirty="0" err="1" smtClean="0"/>
                <a:t>user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name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and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password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err="1" smtClean="0"/>
                <a:t>beeline</a:t>
              </a:r>
              <a:r>
                <a:rPr lang="pt-BR" sz="1200" dirty="0" smtClean="0"/>
                <a:t> -u ... –e ‘SELECT * FROM </a:t>
              </a:r>
              <a:r>
                <a:rPr lang="pt-BR" sz="1200" dirty="0" err="1" smtClean="0"/>
                <a:t>fun.games</a:t>
              </a:r>
              <a:r>
                <a:rPr lang="pt-BR" sz="1200" dirty="0" smtClean="0"/>
                <a:t>’ (e for execute)</a:t>
              </a:r>
            </a:p>
            <a:p>
              <a:r>
                <a:rPr lang="pt-BR" sz="1200" dirty="0" err="1" smtClean="0"/>
                <a:t>beeline</a:t>
              </a:r>
              <a:r>
                <a:rPr lang="pt-BR" sz="1200" dirty="0" smtClean="0"/>
                <a:t> -u ... –f </a:t>
              </a:r>
              <a:r>
                <a:rPr lang="pt-BR" sz="1200" dirty="0" err="1" smtClean="0"/>
                <a:t>myquery.sql</a:t>
              </a:r>
              <a:r>
                <a:rPr lang="pt-BR" sz="1200" dirty="0" smtClean="0"/>
                <a:t> (</a:t>
              </a:r>
              <a:r>
                <a:rPr lang="pt-BR" sz="1200" dirty="0" err="1" smtClean="0"/>
                <a:t>customary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to</a:t>
              </a:r>
              <a:r>
                <a:rPr lang="pt-BR" sz="1200" dirty="0" smtClean="0"/>
                <a:t> use .</a:t>
              </a:r>
              <a:r>
                <a:rPr lang="pt-BR" sz="1200" dirty="0" err="1" smtClean="0"/>
                <a:t>sql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err="1" smtClean="0"/>
                <a:t>beeline</a:t>
              </a:r>
              <a:r>
                <a:rPr lang="pt-BR" sz="1200" dirty="0" smtClean="0"/>
                <a:t> -u </a:t>
              </a:r>
              <a:r>
                <a:rPr lang="pt-BR" sz="1200" dirty="0"/>
                <a:t>... --</a:t>
              </a:r>
              <a:r>
                <a:rPr lang="pt-BR" sz="1200" dirty="0" err="1"/>
                <a:t>silent</a:t>
              </a:r>
              <a:r>
                <a:rPr lang="pt-BR" sz="1200" dirty="0"/>
                <a:t>=</a:t>
              </a:r>
              <a:r>
                <a:rPr lang="pt-BR" sz="1200" dirty="0" err="1"/>
                <a:t>true</a:t>
              </a:r>
              <a:r>
                <a:rPr lang="pt-BR" sz="1200" dirty="0"/>
                <a:t> </a:t>
              </a:r>
              <a:endParaRPr lang="pt-BR" sz="1200" dirty="0" smtClean="0"/>
            </a:p>
            <a:p>
              <a:r>
                <a:rPr lang="pt-BR" sz="1200" dirty="0" smtClean="0"/>
                <a:t>!</a:t>
              </a:r>
              <a:r>
                <a:rPr lang="pt-BR" sz="1200" dirty="0" err="1" smtClean="0"/>
                <a:t>quit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or</a:t>
              </a:r>
              <a:r>
                <a:rPr lang="pt-BR" sz="1200" dirty="0" smtClean="0"/>
                <a:t> !q</a:t>
              </a:r>
            </a:p>
            <a:p>
              <a:r>
                <a:rPr lang="pt-BR" sz="1200" b="1" dirty="0" err="1" smtClean="0"/>
                <a:t>Change</a:t>
              </a:r>
              <a:r>
                <a:rPr lang="pt-BR" sz="1200" b="1" dirty="0" smtClean="0"/>
                <a:t> Output </a:t>
              </a:r>
              <a:r>
                <a:rPr lang="pt-BR" sz="1200" b="1" dirty="0" err="1" smtClean="0"/>
                <a:t>Format</a:t>
              </a:r>
              <a:endParaRPr lang="pt-BR" sz="1200" b="1" dirty="0" smtClean="0"/>
            </a:p>
            <a:p>
              <a:r>
                <a:rPr lang="pt-BR" sz="1200" dirty="0" err="1"/>
                <a:t>beeline</a:t>
              </a:r>
              <a:r>
                <a:rPr lang="pt-BR" sz="1200" dirty="0"/>
                <a:t> -u ... </a:t>
              </a:r>
              <a:r>
                <a:rPr lang="pt-BR" sz="1200" dirty="0" smtClean="0"/>
                <a:t>–</a:t>
              </a:r>
              <a:r>
                <a:rPr lang="pt-BR" sz="1200" dirty="0" err="1" smtClean="0"/>
                <a:t>outputformat</a:t>
              </a:r>
              <a:r>
                <a:rPr lang="pt-BR" sz="1200" dirty="0" smtClean="0"/>
                <a:t>=csv2 –f </a:t>
              </a:r>
              <a:r>
                <a:rPr lang="pt-BR" sz="1200" dirty="0" err="1" smtClean="0"/>
                <a:t>file.sql</a:t>
              </a:r>
              <a:r>
                <a:rPr lang="pt-BR" sz="1200" dirty="0" smtClean="0"/>
                <a:t> (tsv2 </a:t>
              </a:r>
              <a:r>
                <a:rPr lang="pt-BR" sz="1200" dirty="0" err="1" smtClean="0"/>
                <a:t>also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available</a:t>
              </a:r>
              <a:r>
                <a:rPr lang="pt-BR" sz="1200" dirty="0" smtClean="0"/>
                <a:t>) </a:t>
              </a:r>
              <a:endParaRPr lang="pt-BR" sz="1200" dirty="0"/>
            </a:p>
            <a:p>
              <a:r>
                <a:rPr lang="pt-BR" sz="1200" dirty="0" err="1"/>
                <a:t>beeline</a:t>
              </a:r>
              <a:r>
                <a:rPr lang="pt-BR" sz="1200" dirty="0"/>
                <a:t> -u ... </a:t>
              </a:r>
              <a:r>
                <a:rPr lang="pt-BR" sz="1200" dirty="0" smtClean="0"/>
                <a:t>–</a:t>
              </a:r>
              <a:r>
                <a:rPr lang="pt-BR" sz="1200" dirty="0" err="1" smtClean="0"/>
                <a:t>showHeader</a:t>
              </a:r>
              <a:r>
                <a:rPr lang="pt-BR" sz="1200" dirty="0" smtClean="0"/>
                <a:t>=false </a:t>
              </a:r>
              <a:r>
                <a:rPr lang="pt-BR" sz="1200" dirty="0"/>
                <a:t>–f </a:t>
              </a:r>
              <a:r>
                <a:rPr lang="pt-BR" sz="1200" dirty="0" err="1" smtClean="0"/>
                <a:t>file.sql</a:t>
              </a:r>
              <a:endParaRPr lang="pt-BR" sz="1200" dirty="0" smtClean="0"/>
            </a:p>
            <a:p>
              <a:r>
                <a:rPr lang="pt-BR" sz="1200" b="1" dirty="0" err="1" smtClean="0"/>
                <a:t>Saving</a:t>
              </a:r>
              <a:r>
                <a:rPr lang="pt-BR" sz="1200" b="1" dirty="0" smtClean="0"/>
                <a:t> Query </a:t>
              </a:r>
              <a:r>
                <a:rPr lang="pt-BR" sz="1200" b="1" dirty="0" err="1" smtClean="0"/>
                <a:t>Results</a:t>
              </a:r>
              <a:endParaRPr lang="pt-BR" sz="1200" b="1" dirty="0" smtClean="0"/>
            </a:p>
            <a:p>
              <a:r>
                <a:rPr lang="pt-BR" sz="1200" dirty="0" smtClean="0"/>
                <a:t>Use output </a:t>
              </a:r>
              <a:r>
                <a:rPr lang="pt-BR" sz="1200" dirty="0" err="1" smtClean="0"/>
                <a:t>redirection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operator</a:t>
              </a:r>
              <a:r>
                <a:rPr lang="pt-BR" sz="1200" dirty="0" smtClean="0"/>
                <a:t> (&gt;)</a:t>
              </a:r>
            </a:p>
            <a:p>
              <a:r>
                <a:rPr lang="pt-BR" sz="1200" dirty="0" err="1" smtClean="0"/>
                <a:t>beeline</a:t>
              </a:r>
              <a:r>
                <a:rPr lang="pt-BR" sz="1200" dirty="0" smtClean="0"/>
                <a:t> –u ... –</a:t>
              </a:r>
              <a:r>
                <a:rPr lang="pt-BR" sz="1200" dirty="0" err="1" smtClean="0"/>
                <a:t>outputformat</a:t>
              </a:r>
              <a:r>
                <a:rPr lang="pt-BR" sz="1200" dirty="0" smtClean="0"/>
                <a:t>=csv2 -f </a:t>
              </a:r>
              <a:r>
                <a:rPr lang="pt-BR" sz="1200" dirty="0" err="1" smtClean="0"/>
                <a:t>file.sql</a:t>
              </a:r>
              <a:r>
                <a:rPr lang="pt-BR" sz="1200" dirty="0" smtClean="0"/>
                <a:t> &gt; result.txt</a:t>
              </a:r>
            </a:p>
            <a:p>
              <a:r>
                <a:rPr lang="pt-BR" sz="1200" b="1" dirty="0" err="1" smtClean="0"/>
                <a:t>Variable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Substitution</a:t>
              </a:r>
              <a:endParaRPr lang="pt-BR" sz="1200" b="1" dirty="0" smtClean="0"/>
            </a:p>
            <a:p>
              <a:r>
                <a:rPr lang="pt-BR" sz="1200" dirty="0" err="1" smtClean="0"/>
                <a:t>On</a:t>
              </a:r>
              <a:r>
                <a:rPr lang="pt-BR" sz="1200" dirty="0" smtClean="0"/>
                <a:t> a single script:</a:t>
              </a:r>
            </a:p>
            <a:p>
              <a:r>
                <a:rPr lang="pt-BR" sz="1200" dirty="0" smtClean="0"/>
                <a:t>SET </a:t>
              </a:r>
              <a:r>
                <a:rPr lang="pt-BR" sz="1200" dirty="0" err="1" smtClean="0"/>
                <a:t>hivevar:game</a:t>
              </a:r>
              <a:r>
                <a:rPr lang="pt-BR" sz="1200" dirty="0" smtClean="0"/>
                <a:t>=</a:t>
              </a:r>
              <a:r>
                <a:rPr lang="pt-BR" sz="1200" dirty="0" err="1" smtClean="0"/>
                <a:t>Monopoly</a:t>
              </a:r>
              <a:r>
                <a:rPr lang="pt-BR" sz="1200" dirty="0" smtClean="0"/>
                <a:t>;</a:t>
              </a:r>
            </a:p>
            <a:p>
              <a:r>
                <a:rPr lang="pt-BR" sz="1200" dirty="0" smtClean="0"/>
                <a:t>SELECT </a:t>
              </a:r>
              <a:r>
                <a:rPr lang="pt-BR" sz="1200" dirty="0" err="1" smtClean="0"/>
                <a:t>price</a:t>
              </a:r>
              <a:r>
                <a:rPr lang="pt-BR" sz="1200" dirty="0" smtClean="0"/>
                <a:t> FROM games WHERE </a:t>
              </a:r>
              <a:r>
                <a:rPr lang="pt-BR" sz="1200" dirty="0" err="1" smtClean="0"/>
                <a:t>name</a:t>
              </a:r>
              <a:r>
                <a:rPr lang="pt-BR" sz="1200" dirty="0" smtClean="0"/>
                <a:t> = ‘${</a:t>
              </a:r>
              <a:r>
                <a:rPr lang="pt-BR" sz="1200" dirty="0" err="1" smtClean="0"/>
                <a:t>hivevar:game</a:t>
              </a:r>
              <a:r>
                <a:rPr lang="pt-BR" sz="1200" dirty="0" smtClean="0"/>
                <a:t>}’</a:t>
              </a:r>
            </a:p>
            <a:p>
              <a:r>
                <a:rPr lang="pt-BR" sz="1200" dirty="0" err="1" smtClean="0"/>
                <a:t>Using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the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command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line</a:t>
              </a:r>
              <a:r>
                <a:rPr lang="pt-BR" sz="1200" dirty="0" smtClean="0"/>
                <a:t>:</a:t>
              </a:r>
            </a:p>
            <a:p>
              <a:r>
                <a:rPr lang="pt-BR" sz="1200" dirty="0" smtClean="0"/>
                <a:t>SELECT </a:t>
              </a:r>
              <a:r>
                <a:rPr lang="pt-BR" sz="1200" dirty="0" err="1" smtClean="0"/>
                <a:t>hex</a:t>
              </a:r>
              <a:r>
                <a:rPr lang="pt-BR" sz="1200" dirty="0" smtClean="0"/>
                <a:t> FROM </a:t>
              </a:r>
              <a:r>
                <a:rPr lang="pt-BR" sz="1200" dirty="0" err="1" smtClean="0"/>
                <a:t>wax.crayons</a:t>
              </a:r>
              <a:r>
                <a:rPr lang="pt-BR" sz="1200" dirty="0" smtClean="0"/>
                <a:t> WHERE color = ‘${</a:t>
              </a:r>
              <a:r>
                <a:rPr lang="pt-BR" sz="1200" dirty="0" err="1" smtClean="0"/>
                <a:t>hivevar:color</a:t>
              </a:r>
              <a:r>
                <a:rPr lang="pt-BR" sz="1200" dirty="0" smtClean="0"/>
                <a:t>}’</a:t>
              </a:r>
            </a:p>
            <a:p>
              <a:r>
                <a:rPr lang="pt-BR" sz="1200" dirty="0" err="1" smtClean="0"/>
                <a:t>Beeline</a:t>
              </a:r>
              <a:r>
                <a:rPr lang="pt-BR" sz="1200" dirty="0" smtClean="0"/>
                <a:t> -u ... --</a:t>
              </a:r>
              <a:r>
                <a:rPr lang="pt-BR" sz="1200" dirty="0" err="1" smtClean="0"/>
                <a:t>hivevar</a:t>
              </a:r>
              <a:r>
                <a:rPr lang="pt-BR" sz="1200" dirty="0" smtClean="0"/>
                <a:t> color=“</a:t>
              </a:r>
              <a:r>
                <a:rPr lang="pt-BR" sz="1200" dirty="0" err="1" smtClean="0"/>
                <a:t>Red</a:t>
              </a:r>
              <a:r>
                <a:rPr lang="pt-BR" sz="1200" dirty="0" smtClean="0"/>
                <a:t>” -f </a:t>
              </a:r>
              <a:r>
                <a:rPr lang="pt-BR" sz="1200" dirty="0" err="1" smtClean="0"/>
                <a:t>hex_color.sql</a:t>
              </a:r>
              <a:endParaRPr lang="pt-BR" sz="1200" dirty="0" smtClean="0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5089615" y="87088"/>
            <a:ext cx="5340260" cy="4707568"/>
            <a:chOff x="68580" y="101407"/>
            <a:chExt cx="3154794" cy="4620873"/>
          </a:xfrm>
        </p:grpSpPr>
        <p:sp>
          <p:nvSpPr>
            <p:cNvPr id="15" name="CaixaDeTexto 14"/>
            <p:cNvSpPr txBox="1"/>
            <p:nvPr/>
          </p:nvSpPr>
          <p:spPr>
            <a:xfrm>
              <a:off x="68580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err="1" smtClean="0"/>
                <a:t>Impala</a:t>
              </a:r>
              <a:r>
                <a:rPr lang="pt-BR" dirty="0" smtClean="0"/>
                <a:t> Shell</a:t>
              </a:r>
              <a:endParaRPr lang="en-US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8580" y="462550"/>
              <a:ext cx="3154794" cy="425973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Basic </a:t>
              </a:r>
              <a:r>
                <a:rPr lang="pt-BR" sz="1200" b="1" dirty="0" err="1" smtClean="0"/>
                <a:t>Commands</a:t>
              </a:r>
              <a:endParaRPr lang="pt-BR" sz="1200" b="1" dirty="0" smtClean="0"/>
            </a:p>
            <a:p>
              <a:r>
                <a:rPr lang="pt-BR" sz="1200" dirty="0" err="1" smtClean="0"/>
                <a:t>impala-shell</a:t>
              </a:r>
              <a:endParaRPr lang="pt-BR" sz="1200" dirty="0" smtClean="0"/>
            </a:p>
            <a:p>
              <a:r>
                <a:rPr lang="pt-BR" sz="1200" dirty="0" err="1" smtClean="0"/>
                <a:t>impala-shell</a:t>
              </a:r>
              <a:r>
                <a:rPr lang="pt-BR" sz="1200" dirty="0" smtClean="0"/>
                <a:t> –d </a:t>
              </a:r>
              <a:r>
                <a:rPr lang="pt-BR" sz="1200" dirty="0" err="1" smtClean="0"/>
                <a:t>database_name</a:t>
              </a:r>
              <a:endParaRPr lang="pt-BR" sz="1200" dirty="0" smtClean="0"/>
            </a:p>
            <a:p>
              <a:r>
                <a:rPr lang="pt-BR" sz="1200" dirty="0" smtClean="0"/>
                <a:t>-i </a:t>
              </a:r>
              <a:r>
                <a:rPr lang="pt-BR" sz="1200" dirty="0" err="1" smtClean="0"/>
                <a:t>specify</a:t>
              </a:r>
              <a:r>
                <a:rPr lang="pt-BR" sz="1200" dirty="0" smtClean="0"/>
                <a:t> a host / </a:t>
              </a:r>
              <a:r>
                <a:rPr lang="pt-BR" sz="1200" dirty="0" err="1" smtClean="0"/>
                <a:t>Impala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Daemon</a:t>
              </a:r>
              <a:endParaRPr lang="pt-BR" sz="1200" dirty="0" smtClean="0"/>
            </a:p>
            <a:p>
              <a:r>
                <a:rPr lang="pt-BR" sz="1200" dirty="0" smtClean="0"/>
                <a:t>-h </a:t>
              </a:r>
              <a:r>
                <a:rPr lang="pt-BR" sz="1200" dirty="0" err="1" smtClean="0"/>
                <a:t>list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of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options</a:t>
              </a:r>
              <a:endParaRPr lang="pt-BR" sz="1200" dirty="0" smtClean="0"/>
            </a:p>
            <a:p>
              <a:r>
                <a:rPr lang="pt-BR" sz="1200" dirty="0" smtClean="0"/>
                <a:t>-d sets </a:t>
              </a:r>
              <a:r>
                <a:rPr lang="pt-BR" sz="1200" dirty="0" err="1" smtClean="0"/>
                <a:t>db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at</a:t>
              </a:r>
              <a:r>
                <a:rPr lang="pt-BR" sz="1200" dirty="0" smtClean="0"/>
                <a:t> startup</a:t>
              </a:r>
            </a:p>
            <a:p>
              <a:r>
                <a:rPr lang="pt-BR" sz="1200" dirty="0" err="1" smtClean="0"/>
                <a:t>quit</a:t>
              </a:r>
              <a:r>
                <a:rPr lang="pt-BR" sz="1200" dirty="0" smtClean="0"/>
                <a:t>;</a:t>
              </a:r>
            </a:p>
            <a:p>
              <a:r>
                <a:rPr lang="pt-BR" sz="1200" dirty="0" err="1" smtClean="0"/>
                <a:t>impala-shell</a:t>
              </a:r>
              <a:r>
                <a:rPr lang="pt-BR" sz="1200" dirty="0" smtClean="0"/>
                <a:t> -q ‘SELECT * FROM </a:t>
              </a:r>
              <a:r>
                <a:rPr lang="pt-BR" sz="1200" dirty="0" err="1" smtClean="0"/>
                <a:t>fun.games</a:t>
              </a:r>
              <a:r>
                <a:rPr lang="pt-BR" sz="1200" dirty="0" smtClean="0"/>
                <a:t>’ (q </a:t>
              </a:r>
              <a:r>
                <a:rPr lang="pt-BR" sz="1200" dirty="0" err="1" smtClean="0"/>
                <a:t>is</a:t>
              </a:r>
              <a:r>
                <a:rPr lang="pt-BR" sz="1200" dirty="0" smtClean="0"/>
                <a:t> for query)</a:t>
              </a:r>
            </a:p>
            <a:p>
              <a:r>
                <a:rPr lang="pt-BR" sz="1200" dirty="0" err="1" smtClean="0"/>
                <a:t>impala-shell</a:t>
              </a:r>
              <a:r>
                <a:rPr lang="pt-BR" sz="1200" dirty="0" smtClean="0"/>
                <a:t> –f </a:t>
              </a:r>
              <a:r>
                <a:rPr lang="pt-BR" sz="1200" dirty="0" err="1" smtClean="0"/>
                <a:t>myquery.sql</a:t>
              </a:r>
              <a:r>
                <a:rPr lang="pt-BR" sz="1200" dirty="0" smtClean="0"/>
                <a:t> (</a:t>
              </a:r>
              <a:r>
                <a:rPr lang="pt-BR" sz="1200" b="1" dirty="0" err="1" smtClean="0"/>
                <a:t>run</a:t>
              </a:r>
              <a:r>
                <a:rPr lang="pt-BR" sz="1200" b="1" dirty="0" smtClean="0"/>
                <a:t> files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err="1" smtClean="0"/>
                <a:t>impala-shell</a:t>
              </a:r>
              <a:r>
                <a:rPr lang="pt-BR" sz="1200" dirty="0" smtClean="0"/>
                <a:t> --</a:t>
              </a:r>
              <a:r>
                <a:rPr lang="pt-BR" sz="1200" dirty="0" err="1" smtClean="0"/>
                <a:t>quiet</a:t>
              </a:r>
              <a:r>
                <a:rPr lang="pt-BR" sz="1200" dirty="0" smtClean="0"/>
                <a:t> -f </a:t>
              </a:r>
              <a:r>
                <a:rPr lang="pt-BR" sz="1200" dirty="0" err="1" smtClean="0"/>
                <a:t>myquery.sql</a:t>
              </a:r>
              <a:r>
                <a:rPr lang="pt-BR" sz="1200" dirty="0" smtClean="0"/>
                <a:t> (</a:t>
              </a:r>
              <a:r>
                <a:rPr lang="pt-BR" sz="1200" b="1" dirty="0" err="1" smtClean="0"/>
                <a:t>quiet</a:t>
              </a:r>
              <a:r>
                <a:rPr lang="pt-BR" sz="1200" dirty="0"/>
                <a:t>)</a:t>
              </a:r>
              <a:endParaRPr lang="pt-BR" sz="1200" dirty="0" smtClean="0"/>
            </a:p>
            <a:p>
              <a:r>
                <a:rPr lang="pt-BR" sz="1200" b="1" dirty="0" err="1" smtClean="0"/>
                <a:t>Change</a:t>
              </a:r>
              <a:r>
                <a:rPr lang="pt-BR" sz="1200" b="1" dirty="0" smtClean="0"/>
                <a:t> Output </a:t>
              </a:r>
              <a:r>
                <a:rPr lang="pt-BR" sz="1200" b="1" dirty="0" err="1" smtClean="0"/>
                <a:t>Format</a:t>
              </a:r>
              <a:endParaRPr lang="pt-BR" sz="1200" b="1" dirty="0" smtClean="0"/>
            </a:p>
            <a:p>
              <a:r>
                <a:rPr lang="pt-BR" sz="1200" dirty="0" err="1"/>
                <a:t>impala-shell</a:t>
              </a:r>
              <a:r>
                <a:rPr lang="pt-BR" sz="1200" dirty="0"/>
                <a:t> </a:t>
              </a:r>
              <a:r>
                <a:rPr lang="pt-BR" sz="1200" dirty="0" smtClean="0"/>
                <a:t> --</a:t>
              </a:r>
              <a:r>
                <a:rPr lang="pt-BR" sz="1200" dirty="0" err="1" smtClean="0"/>
                <a:t>delimited</a:t>
              </a:r>
              <a:r>
                <a:rPr lang="pt-BR" sz="1200" dirty="0" smtClean="0"/>
                <a:t> –</a:t>
              </a:r>
              <a:r>
                <a:rPr lang="pt-BR" sz="1200" dirty="0" err="1" smtClean="0"/>
                <a:t>output_delimiter</a:t>
              </a:r>
              <a:r>
                <a:rPr lang="pt-BR" sz="1200" dirty="0" smtClean="0"/>
                <a:t>=‘,’ -q ‘SELECT * FROM </a:t>
              </a:r>
              <a:r>
                <a:rPr lang="pt-BR" sz="1200" dirty="0" err="1" smtClean="0"/>
                <a:t>fun.games</a:t>
              </a:r>
              <a:r>
                <a:rPr lang="pt-BR" sz="1200" dirty="0" smtClean="0"/>
                <a:t>’</a:t>
              </a:r>
            </a:p>
            <a:p>
              <a:r>
                <a:rPr lang="pt-BR" sz="1200" dirty="0" smtClean="0"/>
                <a:t>--</a:t>
              </a:r>
              <a:r>
                <a:rPr lang="pt-BR" sz="1200" dirty="0" err="1" smtClean="0"/>
                <a:t>print_header</a:t>
              </a:r>
              <a:r>
                <a:rPr lang="pt-BR" sz="1200" dirty="0"/>
                <a:t> </a:t>
              </a:r>
              <a:r>
                <a:rPr lang="pt-BR" sz="1200" dirty="0" smtClean="0"/>
                <a:t>(default </a:t>
              </a:r>
              <a:r>
                <a:rPr lang="pt-BR" sz="1200" dirty="0" err="1" smtClean="0"/>
                <a:t>is</a:t>
              </a:r>
              <a:r>
                <a:rPr lang="pt-BR" sz="1200" dirty="0" smtClean="0"/>
                <a:t> no header)</a:t>
              </a:r>
              <a:endParaRPr lang="pt-BR" sz="1200" dirty="0"/>
            </a:p>
            <a:p>
              <a:r>
                <a:rPr lang="pt-BR" sz="1200" b="1" dirty="0" err="1"/>
                <a:t>Saving</a:t>
              </a:r>
              <a:r>
                <a:rPr lang="pt-BR" sz="1200" b="1" dirty="0"/>
                <a:t> Query </a:t>
              </a:r>
              <a:r>
                <a:rPr lang="pt-BR" sz="1200" b="1" dirty="0" err="1"/>
                <a:t>Results</a:t>
              </a:r>
              <a:endParaRPr lang="pt-BR" sz="1200" b="1" dirty="0"/>
            </a:p>
            <a:p>
              <a:r>
                <a:rPr lang="pt-BR" sz="1200" dirty="0" err="1" smtClean="0"/>
                <a:t>impala-shell</a:t>
              </a:r>
              <a:r>
                <a:rPr lang="pt-BR" sz="1200" dirty="0" smtClean="0"/>
                <a:t> –q ‘SELECT * FROM </a:t>
              </a:r>
              <a:r>
                <a:rPr lang="pt-BR" sz="1200" dirty="0" err="1" smtClean="0"/>
                <a:t>table</a:t>
              </a:r>
              <a:r>
                <a:rPr lang="pt-BR" sz="1200" dirty="0" smtClean="0"/>
                <a:t>’ –o file.txt</a:t>
              </a:r>
            </a:p>
            <a:p>
              <a:r>
                <a:rPr lang="pt-BR" sz="1200" dirty="0" err="1" smtClean="0"/>
                <a:t>impala-shell</a:t>
              </a:r>
              <a:r>
                <a:rPr lang="pt-BR" sz="1200" dirty="0" smtClean="0"/>
                <a:t> --</a:t>
              </a:r>
              <a:r>
                <a:rPr lang="pt-BR" sz="1200" dirty="0" err="1" smtClean="0"/>
                <a:t>delimited</a:t>
              </a:r>
              <a:r>
                <a:rPr lang="pt-BR" sz="1200" dirty="0" smtClean="0"/>
                <a:t> –</a:t>
              </a:r>
              <a:r>
                <a:rPr lang="pt-BR" sz="1200" dirty="0" err="1" smtClean="0"/>
                <a:t>output_delimiter</a:t>
              </a:r>
              <a:r>
                <a:rPr lang="pt-BR" sz="1200" dirty="0" smtClean="0"/>
                <a:t>=‘,’ </a:t>
              </a:r>
              <a:r>
                <a:rPr lang="pt-BR" sz="1200" dirty="0"/>
                <a:t>–q ‘SELECT * FROM </a:t>
              </a:r>
              <a:r>
                <a:rPr lang="pt-BR" sz="1200" dirty="0" err="1"/>
                <a:t>table</a:t>
              </a:r>
              <a:r>
                <a:rPr lang="pt-BR" sz="1200" dirty="0"/>
                <a:t>’ –o file.txt</a:t>
              </a:r>
            </a:p>
            <a:p>
              <a:r>
                <a:rPr lang="pt-BR" sz="1200" b="1" dirty="0" err="1" smtClean="0"/>
                <a:t>Variable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Substitution</a:t>
              </a:r>
              <a:endParaRPr lang="pt-BR" sz="1200" b="1" dirty="0" smtClean="0"/>
            </a:p>
            <a:p>
              <a:r>
                <a:rPr lang="pt-BR" sz="1200" dirty="0" err="1"/>
                <a:t>On</a:t>
              </a:r>
              <a:r>
                <a:rPr lang="pt-BR" sz="1200" dirty="0"/>
                <a:t> a single script:</a:t>
              </a:r>
            </a:p>
            <a:p>
              <a:r>
                <a:rPr lang="pt-BR" sz="1200" dirty="0"/>
                <a:t>SET </a:t>
              </a:r>
              <a:r>
                <a:rPr lang="pt-BR" sz="1200" dirty="0" err="1" smtClean="0"/>
                <a:t>var:game</a:t>
              </a:r>
              <a:r>
                <a:rPr lang="pt-BR" sz="1200" dirty="0" smtClean="0"/>
                <a:t>=</a:t>
              </a:r>
              <a:r>
                <a:rPr lang="pt-BR" sz="1200" dirty="0" err="1" smtClean="0"/>
                <a:t>Monopoly</a:t>
              </a:r>
              <a:r>
                <a:rPr lang="pt-BR" sz="1200" dirty="0"/>
                <a:t>;</a:t>
              </a:r>
            </a:p>
            <a:p>
              <a:r>
                <a:rPr lang="pt-BR" sz="1200" dirty="0"/>
                <a:t>SELECT </a:t>
              </a:r>
              <a:r>
                <a:rPr lang="pt-BR" sz="1200" dirty="0" err="1"/>
                <a:t>price</a:t>
              </a:r>
              <a:r>
                <a:rPr lang="pt-BR" sz="1200" dirty="0"/>
                <a:t> FROM games WHERE </a:t>
              </a:r>
              <a:r>
                <a:rPr lang="pt-BR" sz="1200" dirty="0" err="1"/>
                <a:t>name</a:t>
              </a:r>
              <a:r>
                <a:rPr lang="pt-BR" sz="1200" dirty="0"/>
                <a:t> = </a:t>
              </a:r>
              <a:r>
                <a:rPr lang="pt-BR" sz="1200" dirty="0" smtClean="0"/>
                <a:t>‘${</a:t>
              </a:r>
              <a:r>
                <a:rPr lang="pt-BR" sz="1200" dirty="0" err="1" smtClean="0"/>
                <a:t>var:game</a:t>
              </a:r>
              <a:r>
                <a:rPr lang="pt-BR" sz="1200" dirty="0"/>
                <a:t>}’</a:t>
              </a:r>
            </a:p>
            <a:p>
              <a:r>
                <a:rPr lang="pt-BR" sz="1200" dirty="0" err="1"/>
                <a:t>Using</a:t>
              </a:r>
              <a:r>
                <a:rPr lang="pt-BR" sz="1200" dirty="0"/>
                <a:t> </a:t>
              </a:r>
              <a:r>
                <a:rPr lang="pt-BR" sz="1200" dirty="0" err="1"/>
                <a:t>the</a:t>
              </a:r>
              <a:r>
                <a:rPr lang="pt-BR" sz="1200" dirty="0"/>
                <a:t> </a:t>
              </a:r>
              <a:r>
                <a:rPr lang="pt-BR" sz="1200" dirty="0" err="1"/>
                <a:t>command</a:t>
              </a:r>
              <a:r>
                <a:rPr lang="pt-BR" sz="1200" dirty="0"/>
                <a:t> </a:t>
              </a:r>
              <a:r>
                <a:rPr lang="pt-BR" sz="1200" dirty="0" err="1"/>
                <a:t>line</a:t>
              </a:r>
              <a:r>
                <a:rPr lang="pt-BR" sz="1200" dirty="0"/>
                <a:t>:</a:t>
              </a:r>
            </a:p>
            <a:p>
              <a:r>
                <a:rPr lang="pt-BR" sz="1200" dirty="0"/>
                <a:t>SELECT </a:t>
              </a:r>
              <a:r>
                <a:rPr lang="pt-BR" sz="1200" dirty="0" err="1"/>
                <a:t>hex</a:t>
              </a:r>
              <a:r>
                <a:rPr lang="pt-BR" sz="1200" dirty="0"/>
                <a:t> FROM </a:t>
              </a:r>
              <a:r>
                <a:rPr lang="pt-BR" sz="1200" dirty="0" err="1"/>
                <a:t>wax.crayons</a:t>
              </a:r>
              <a:r>
                <a:rPr lang="pt-BR" sz="1200" dirty="0"/>
                <a:t> WHERE color = </a:t>
              </a:r>
              <a:r>
                <a:rPr lang="pt-BR" sz="1200" dirty="0" smtClean="0"/>
                <a:t>‘${</a:t>
              </a:r>
              <a:r>
                <a:rPr lang="pt-BR" sz="1200" dirty="0" err="1" smtClean="0"/>
                <a:t>var:color</a:t>
              </a:r>
              <a:r>
                <a:rPr lang="pt-BR" sz="1200" dirty="0"/>
                <a:t>}’</a:t>
              </a:r>
            </a:p>
            <a:p>
              <a:r>
                <a:rPr lang="pt-BR" sz="1200" dirty="0" err="1" smtClean="0"/>
                <a:t>impala-shell</a:t>
              </a:r>
              <a:r>
                <a:rPr lang="pt-BR" sz="1200" dirty="0" smtClean="0"/>
                <a:t>  --var </a:t>
              </a:r>
              <a:r>
                <a:rPr lang="pt-BR" sz="1200" dirty="0"/>
                <a:t>color=“</a:t>
              </a:r>
              <a:r>
                <a:rPr lang="pt-BR" sz="1200" dirty="0" err="1"/>
                <a:t>Red</a:t>
              </a:r>
              <a:r>
                <a:rPr lang="pt-BR" sz="1200" dirty="0"/>
                <a:t>” -f </a:t>
              </a:r>
              <a:r>
                <a:rPr lang="pt-BR" sz="1200" dirty="0" err="1" smtClean="0"/>
                <a:t>hexcolor.sql</a:t>
              </a:r>
              <a:endParaRPr lang="pt-BR" sz="1200" dirty="0"/>
            </a:p>
          </p:txBody>
        </p:sp>
      </p:grpSp>
      <p:grpSp>
        <p:nvGrpSpPr>
          <p:cNvPr id="17" name="Agrupar 16"/>
          <p:cNvGrpSpPr/>
          <p:nvPr/>
        </p:nvGrpSpPr>
        <p:grpSpPr>
          <a:xfrm>
            <a:off x="79464" y="4572000"/>
            <a:ext cx="4654461" cy="2100231"/>
            <a:chOff x="68580" y="101407"/>
            <a:chExt cx="3154794" cy="1864803"/>
          </a:xfrm>
        </p:grpSpPr>
        <p:sp>
          <p:nvSpPr>
            <p:cNvPr id="18" name="CaixaDeTexto 17"/>
            <p:cNvSpPr txBox="1"/>
            <p:nvPr/>
          </p:nvSpPr>
          <p:spPr>
            <a:xfrm>
              <a:off x="68580" y="101407"/>
              <a:ext cx="3154794" cy="29832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Shell </a:t>
              </a:r>
              <a:r>
                <a:rPr lang="pt-BR" dirty="0" err="1" smtClean="0"/>
                <a:t>Scripting</a:t>
              </a:r>
              <a:endParaRPr lang="en-US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68580" y="399729"/>
              <a:ext cx="3154794" cy="15664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dirty="0"/>
                <a:t>#!/bin/</a:t>
              </a:r>
              <a:r>
                <a:rPr lang="pt-BR" sz="1200" dirty="0" err="1"/>
                <a:t>bash</a:t>
              </a:r>
              <a:endParaRPr lang="pt-BR" sz="1200" dirty="0"/>
            </a:p>
            <a:p>
              <a:r>
                <a:rPr lang="pt-BR" sz="1200" dirty="0" err="1"/>
                <a:t>impala-shell</a:t>
              </a:r>
              <a:r>
                <a:rPr lang="pt-BR" sz="1200" dirty="0"/>
                <a:t> --</a:t>
              </a:r>
              <a:r>
                <a:rPr lang="pt-BR" sz="1200" dirty="0" err="1"/>
                <a:t>quiet</a:t>
              </a:r>
              <a:r>
                <a:rPr lang="pt-BR" sz="1200" dirty="0"/>
                <a:t> --</a:t>
              </a:r>
              <a:r>
                <a:rPr lang="pt-BR" sz="1200" dirty="0" err="1"/>
                <a:t>delimited</a:t>
              </a:r>
              <a:r>
                <a:rPr lang="pt-BR" sz="1200" dirty="0"/>
                <a:t> --</a:t>
              </a:r>
              <a:r>
                <a:rPr lang="pt-BR" sz="1200" dirty="0" err="1"/>
                <a:t>output_delimiter</a:t>
              </a:r>
              <a:r>
                <a:rPr lang="pt-BR" sz="1200" dirty="0" smtClean="0"/>
                <a:t>=‘,’ --</a:t>
              </a:r>
              <a:r>
                <a:rPr lang="pt-BR" sz="1200" dirty="0" err="1"/>
                <a:t>print_header</a:t>
              </a:r>
              <a:r>
                <a:rPr lang="pt-BR" sz="1200" dirty="0"/>
                <a:t> \</a:t>
              </a:r>
            </a:p>
            <a:p>
              <a:r>
                <a:rPr lang="pt-BR" sz="1200" dirty="0"/>
                <a:t>-q ‘SELECT * FROM </a:t>
              </a:r>
              <a:r>
                <a:rPr lang="pt-BR" sz="1200" dirty="0" err="1"/>
                <a:t>fly.flights</a:t>
              </a:r>
              <a:r>
                <a:rPr lang="pt-BR" sz="1200" dirty="0"/>
                <a:t> WHERE </a:t>
              </a:r>
              <a:r>
                <a:rPr lang="pt-BR" sz="1200" dirty="0" err="1"/>
                <a:t>air_time</a:t>
              </a:r>
              <a:r>
                <a:rPr lang="pt-BR" sz="1200" dirty="0"/>
                <a:t> = 0;’ </a:t>
              </a:r>
              <a:r>
                <a:rPr lang="pt-BR" sz="1200" dirty="0" smtClean="0"/>
                <a:t>-</a:t>
              </a:r>
              <a:r>
                <a:rPr lang="pt-BR" sz="1200" dirty="0"/>
                <a:t>o </a:t>
              </a:r>
              <a:r>
                <a:rPr lang="pt-BR" sz="1200" dirty="0" smtClean="0"/>
                <a:t>zero_air_time.csv</a:t>
              </a:r>
            </a:p>
            <a:p>
              <a:r>
                <a:rPr lang="pt-BR" sz="1200" dirty="0" smtClean="0"/>
                <a:t>mail </a:t>
              </a:r>
              <a:r>
                <a:rPr lang="pt-BR" sz="1200" dirty="0"/>
                <a:t>–a zero_air_time.csv -s “</a:t>
              </a:r>
              <a:r>
                <a:rPr lang="pt-BR" sz="1200" dirty="0" err="1"/>
                <a:t>Flights</a:t>
              </a:r>
              <a:r>
                <a:rPr lang="pt-BR" sz="1200" dirty="0"/>
                <a:t> </a:t>
              </a:r>
              <a:r>
                <a:rPr lang="pt-BR" sz="1200" dirty="0" err="1"/>
                <a:t>with</a:t>
              </a:r>
              <a:r>
                <a:rPr lang="pt-BR" sz="1200" dirty="0"/>
                <a:t> zero </a:t>
              </a:r>
              <a:r>
                <a:rPr lang="pt-BR" sz="1200" dirty="0" err="1"/>
                <a:t>air_time</a:t>
              </a:r>
              <a:r>
                <a:rPr lang="pt-BR" sz="1200" dirty="0"/>
                <a:t>” \</a:t>
              </a:r>
            </a:p>
            <a:p>
              <a:r>
                <a:rPr lang="pt-BR" sz="1200" dirty="0">
                  <a:hlinkClick r:id="rId3"/>
                </a:rPr>
                <a:t>fly@example.com</a:t>
              </a:r>
              <a:r>
                <a:rPr lang="pt-BR" sz="1200" dirty="0"/>
                <a:t> &lt;&lt;&lt;‘</a:t>
              </a:r>
              <a:r>
                <a:rPr lang="pt-BR" sz="1200" dirty="0" err="1"/>
                <a:t>Have</a:t>
              </a:r>
              <a:r>
                <a:rPr lang="pt-BR" sz="1200" dirty="0"/>
                <a:t> </a:t>
              </a:r>
              <a:r>
                <a:rPr lang="pt-BR" sz="1200" dirty="0" err="1"/>
                <a:t>you</a:t>
              </a:r>
              <a:r>
                <a:rPr lang="pt-BR" sz="1200" dirty="0"/>
                <a:t> </a:t>
              </a:r>
              <a:r>
                <a:rPr lang="pt-BR" sz="1200" dirty="0" err="1"/>
                <a:t>seen</a:t>
              </a:r>
              <a:r>
                <a:rPr lang="pt-BR" sz="1200" dirty="0"/>
                <a:t> </a:t>
              </a:r>
              <a:r>
                <a:rPr lang="pt-BR" sz="1200" dirty="0" err="1"/>
                <a:t>these</a:t>
              </a:r>
              <a:r>
                <a:rPr lang="pt-BR" sz="1200" dirty="0" smtClean="0"/>
                <a:t>?’</a:t>
              </a:r>
            </a:p>
            <a:p>
              <a:endParaRPr lang="pt-BR" sz="1200" dirty="0"/>
            </a:p>
            <a:p>
              <a:r>
                <a:rPr lang="pt-BR" sz="1200" dirty="0" err="1"/>
                <a:t>Change</a:t>
              </a:r>
              <a:r>
                <a:rPr lang="pt-BR" sz="1200" dirty="0"/>
                <a:t> </a:t>
              </a:r>
              <a:r>
                <a:rPr lang="pt-BR" sz="1200" dirty="0" err="1"/>
                <a:t>permissions</a:t>
              </a:r>
              <a:r>
                <a:rPr lang="pt-BR" sz="1200" dirty="0"/>
                <a:t> </a:t>
              </a:r>
              <a:r>
                <a:rPr lang="pt-BR" sz="1200" dirty="0" err="1"/>
                <a:t>on</a:t>
              </a:r>
              <a:r>
                <a:rPr lang="pt-BR" sz="1200" dirty="0"/>
                <a:t> </a:t>
              </a:r>
              <a:r>
                <a:rPr lang="pt-BR" sz="1200" dirty="0" err="1"/>
                <a:t>the</a:t>
              </a:r>
              <a:r>
                <a:rPr lang="pt-BR" sz="1200" dirty="0"/>
                <a:t> file </a:t>
              </a:r>
              <a:r>
                <a:rPr lang="pt-BR" sz="1200" dirty="0" err="1"/>
                <a:t>before</a:t>
              </a:r>
              <a:r>
                <a:rPr lang="pt-BR" sz="1200" dirty="0"/>
                <a:t> </a:t>
              </a:r>
              <a:r>
                <a:rPr lang="pt-BR" sz="1200" dirty="0" err="1"/>
                <a:t>execution</a:t>
              </a:r>
              <a:r>
                <a:rPr lang="pt-BR" sz="1200" dirty="0"/>
                <a:t>:</a:t>
              </a:r>
            </a:p>
            <a:p>
              <a:r>
                <a:rPr lang="pt-BR" sz="1200" dirty="0" err="1"/>
                <a:t>chmod</a:t>
              </a:r>
              <a:r>
                <a:rPr lang="pt-BR" sz="1200" dirty="0"/>
                <a:t> 755 </a:t>
              </a:r>
              <a:r>
                <a:rPr lang="pt-BR" sz="1200" dirty="0" smtClean="0"/>
                <a:t>email_results.sh</a:t>
              </a:r>
            </a:p>
            <a:p>
              <a:r>
                <a:rPr lang="pt-BR" sz="1200" dirty="0" smtClean="0"/>
                <a:t>Execute</a:t>
              </a:r>
              <a:r>
                <a:rPr lang="pt-BR" sz="1200" dirty="0"/>
                <a:t>: ./</a:t>
              </a:r>
              <a:r>
                <a:rPr lang="pt-BR" sz="1200" dirty="0" smtClean="0"/>
                <a:t>email_results.sh</a:t>
              </a:r>
              <a:endParaRPr lang="pt-BR" sz="1200" dirty="0"/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089615" y="4907985"/>
            <a:ext cx="5340260" cy="1847853"/>
            <a:chOff x="68580" y="101407"/>
            <a:chExt cx="3154794" cy="1981559"/>
          </a:xfrm>
        </p:grpSpPr>
        <p:sp>
          <p:nvSpPr>
            <p:cNvPr id="21" name="CaixaDeTexto 20"/>
            <p:cNvSpPr txBox="1"/>
            <p:nvPr/>
          </p:nvSpPr>
          <p:spPr>
            <a:xfrm>
              <a:off x="68580" y="101407"/>
              <a:ext cx="3154794" cy="39605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Connection </a:t>
              </a:r>
              <a:r>
                <a:rPr lang="pt-BR" dirty="0" err="1" smtClean="0"/>
                <a:t>with</a:t>
              </a:r>
              <a:r>
                <a:rPr lang="pt-BR" dirty="0" smtClean="0"/>
                <a:t> Python</a:t>
              </a:r>
              <a:endParaRPr lang="en-US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8580" y="399729"/>
              <a:ext cx="3154794" cy="16832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dirty="0" err="1" smtClean="0"/>
                <a:t>from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impala.dbapi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import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connect</a:t>
              </a:r>
              <a:endParaRPr lang="pt-BR" sz="1200" dirty="0" smtClean="0"/>
            </a:p>
            <a:p>
              <a:r>
                <a:rPr lang="pt-BR" sz="1200" dirty="0" err="1"/>
                <a:t>c</a:t>
              </a:r>
              <a:r>
                <a:rPr lang="pt-BR" sz="1200" dirty="0" err="1" smtClean="0"/>
                <a:t>onn</a:t>
              </a:r>
              <a:r>
                <a:rPr lang="pt-BR" sz="1200" dirty="0" smtClean="0"/>
                <a:t> = </a:t>
              </a:r>
              <a:r>
                <a:rPr lang="pt-BR" sz="1200" dirty="0" err="1" smtClean="0"/>
                <a:t>connect</a:t>
              </a:r>
              <a:r>
                <a:rPr lang="pt-BR" sz="1200" dirty="0" smtClean="0"/>
                <a:t>(host=‘</a:t>
              </a:r>
              <a:r>
                <a:rPr lang="pt-BR" sz="1200" dirty="0" err="1" smtClean="0"/>
                <a:t>localhost</a:t>
              </a:r>
              <a:r>
                <a:rPr lang="pt-BR" sz="1200" dirty="0" smtClean="0"/>
                <a:t>’, </a:t>
              </a:r>
              <a:r>
                <a:rPr lang="pt-BR" sz="1200" dirty="0" err="1" smtClean="0"/>
                <a:t>port</a:t>
              </a:r>
              <a:r>
                <a:rPr lang="pt-BR" sz="1200" dirty="0" smtClean="0"/>
                <a:t>=21050</a:t>
              </a:r>
            </a:p>
            <a:p>
              <a:r>
                <a:rPr lang="pt-BR" sz="1200" dirty="0" smtClean="0"/>
                <a:t>cursor = </a:t>
              </a:r>
              <a:r>
                <a:rPr lang="pt-BR" sz="1200" dirty="0" err="1" smtClean="0"/>
                <a:t>conn.cursor</a:t>
              </a:r>
              <a:r>
                <a:rPr lang="pt-BR" sz="1200" dirty="0" smtClean="0"/>
                <a:t>()</a:t>
              </a:r>
            </a:p>
            <a:p>
              <a:r>
                <a:rPr lang="pt-BR" sz="1200" dirty="0" err="1" smtClean="0"/>
                <a:t>cursor.execute</a:t>
              </a:r>
              <a:r>
                <a:rPr lang="pt-BR" sz="1200" dirty="0" smtClean="0"/>
                <a:t>(‘SELECT * FROM </a:t>
              </a:r>
              <a:r>
                <a:rPr lang="pt-BR" sz="1200" dirty="0" err="1" smtClean="0"/>
                <a:t>fun.games</a:t>
              </a:r>
              <a:r>
                <a:rPr lang="pt-BR" sz="1200" dirty="0" smtClean="0"/>
                <a:t>’)</a:t>
              </a:r>
            </a:p>
            <a:p>
              <a:r>
                <a:rPr lang="pt-BR" sz="1200" dirty="0" err="1" smtClean="0"/>
                <a:t>results</a:t>
              </a:r>
              <a:r>
                <a:rPr lang="pt-BR" sz="1200" dirty="0" smtClean="0"/>
                <a:t> = </a:t>
              </a:r>
              <a:r>
                <a:rPr lang="pt-BR" sz="1200" dirty="0" err="1" smtClean="0"/>
                <a:t>cursor.fetchall</a:t>
              </a:r>
              <a:r>
                <a:rPr lang="pt-BR" sz="1200" dirty="0" smtClean="0"/>
                <a:t>()</a:t>
              </a:r>
            </a:p>
            <a:p>
              <a:r>
                <a:rPr lang="pt-BR" sz="1200" dirty="0" smtClean="0"/>
                <a:t>for </a:t>
              </a:r>
              <a:r>
                <a:rPr lang="pt-BR" sz="1200" dirty="0" err="1" smtClean="0"/>
                <a:t>row</a:t>
              </a:r>
              <a:r>
                <a:rPr lang="pt-BR" sz="1200" dirty="0" smtClean="0"/>
                <a:t> in </a:t>
              </a:r>
              <a:r>
                <a:rPr lang="pt-BR" sz="1200" dirty="0" err="1" smtClean="0"/>
                <a:t>results</a:t>
              </a:r>
              <a:r>
                <a:rPr lang="pt-BR" sz="1200" dirty="0" smtClean="0"/>
                <a:t>:</a:t>
              </a:r>
            </a:p>
            <a:p>
              <a:r>
                <a:rPr lang="pt-BR" sz="1200" dirty="0" smtClean="0"/>
                <a:t>    </a:t>
              </a:r>
              <a:r>
                <a:rPr lang="pt-BR" sz="1200" dirty="0" err="1" smtClean="0"/>
                <a:t>print</a:t>
              </a:r>
              <a:r>
                <a:rPr lang="pt-BR" sz="1200" dirty="0" smtClean="0"/>
                <a:t>(</a:t>
              </a:r>
              <a:r>
                <a:rPr lang="pt-BR" sz="1200" dirty="0" err="1" smtClean="0"/>
                <a:t>row</a:t>
              </a:r>
              <a:r>
                <a:rPr lang="pt-BR" sz="1200" dirty="0" smtClean="0"/>
                <a:t>)</a:t>
              </a:r>
            </a:p>
            <a:p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90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79464" y="87088"/>
            <a:ext cx="4654461" cy="2312411"/>
            <a:chOff x="68580" y="101407"/>
            <a:chExt cx="3154794" cy="2236389"/>
          </a:xfrm>
        </p:grpSpPr>
        <p:sp>
          <p:nvSpPr>
            <p:cNvPr id="6" name="CaixaDeTexto 5"/>
            <p:cNvSpPr txBox="1"/>
            <p:nvPr/>
          </p:nvSpPr>
          <p:spPr>
            <a:xfrm>
              <a:off x="68580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HDFS COMMAND LINE</a:t>
              </a:r>
              <a:endParaRPr lang="en-US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8580" y="462550"/>
              <a:ext cx="3154794" cy="187524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LS, CAT, GET</a:t>
              </a:r>
            </a:p>
            <a:p>
              <a:r>
                <a:rPr lang="pt-BR" sz="1200" dirty="0" err="1" smtClean="0"/>
                <a:t>hdfs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dfs</a:t>
              </a:r>
              <a:r>
                <a:rPr lang="pt-BR" sz="1200" dirty="0" smtClean="0"/>
                <a:t> -</a:t>
              </a:r>
              <a:r>
                <a:rPr lang="pt-BR" sz="1200" dirty="0" err="1" smtClean="0"/>
                <a:t>ls</a:t>
              </a:r>
              <a:r>
                <a:rPr lang="pt-BR" sz="1200" dirty="0" smtClean="0"/>
                <a:t> /</a:t>
              </a:r>
              <a:r>
                <a:rPr lang="pt-BR" sz="1200" dirty="0" err="1" smtClean="0"/>
                <a:t>user</a:t>
              </a:r>
              <a:r>
                <a:rPr lang="pt-BR" sz="1200" dirty="0" smtClean="0"/>
                <a:t>/</a:t>
              </a:r>
              <a:r>
                <a:rPr lang="pt-BR" sz="1200" dirty="0" err="1" smtClean="0"/>
                <a:t>hive</a:t>
              </a:r>
              <a:r>
                <a:rPr lang="pt-BR" sz="1200" dirty="0" smtClean="0"/>
                <a:t>/</a:t>
              </a:r>
              <a:r>
                <a:rPr lang="pt-BR" sz="1200" dirty="0" err="1" smtClean="0"/>
                <a:t>warehouse</a:t>
              </a:r>
              <a:r>
                <a:rPr lang="pt-BR" sz="1200" dirty="0" smtClean="0"/>
                <a:t>/</a:t>
              </a:r>
            </a:p>
            <a:p>
              <a:r>
                <a:rPr lang="pt-BR" sz="1200" dirty="0" err="1" smtClean="0"/>
                <a:t>hdfs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dfs</a:t>
              </a:r>
              <a:r>
                <a:rPr lang="pt-BR" sz="1200" dirty="0" smtClean="0"/>
                <a:t> -</a:t>
              </a:r>
              <a:r>
                <a:rPr lang="pt-BR" sz="1200" dirty="0" err="1" smtClean="0"/>
                <a:t>cat</a:t>
              </a:r>
              <a:r>
                <a:rPr lang="pt-BR" sz="1200" dirty="0" smtClean="0"/>
                <a:t> /</a:t>
              </a:r>
              <a:r>
                <a:rPr lang="pt-BR" sz="1200" dirty="0" err="1" smtClean="0"/>
                <a:t>user</a:t>
              </a:r>
              <a:r>
                <a:rPr lang="pt-BR" sz="1200" dirty="0" smtClean="0"/>
                <a:t>/</a:t>
              </a:r>
              <a:r>
                <a:rPr lang="pt-BR" sz="1200" dirty="0" err="1" smtClean="0"/>
                <a:t>hive</a:t>
              </a:r>
              <a:r>
                <a:rPr lang="pt-BR" sz="1200" dirty="0" smtClean="0"/>
                <a:t>/</a:t>
              </a:r>
              <a:r>
                <a:rPr lang="pt-BR" sz="1200" dirty="0" err="1" smtClean="0"/>
                <a:t>warehouse</a:t>
              </a:r>
              <a:r>
                <a:rPr lang="pt-BR" sz="1200" dirty="0" smtClean="0"/>
                <a:t>/</a:t>
              </a:r>
              <a:r>
                <a:rPr lang="pt-BR" sz="1200" dirty="0" err="1" smtClean="0"/>
                <a:t>orders</a:t>
              </a:r>
              <a:r>
                <a:rPr lang="pt-BR" sz="1200" dirty="0" smtClean="0"/>
                <a:t>/orders.txt</a:t>
              </a:r>
            </a:p>
            <a:p>
              <a:r>
                <a:rPr lang="pt-BR" sz="1200" dirty="0" err="1"/>
                <a:t>hdfs</a:t>
              </a:r>
              <a:r>
                <a:rPr lang="pt-BR" sz="1200" dirty="0"/>
                <a:t> </a:t>
              </a:r>
              <a:r>
                <a:rPr lang="pt-BR" sz="1200" dirty="0" err="1"/>
                <a:t>dfs</a:t>
              </a:r>
              <a:r>
                <a:rPr lang="pt-BR" sz="1200" dirty="0"/>
                <a:t> </a:t>
              </a:r>
              <a:r>
                <a:rPr lang="pt-BR" sz="1200" dirty="0" smtClean="0"/>
                <a:t>-</a:t>
              </a:r>
              <a:r>
                <a:rPr lang="pt-BR" sz="1200" dirty="0" err="1" smtClean="0"/>
                <a:t>get</a:t>
              </a:r>
              <a:r>
                <a:rPr lang="pt-BR" sz="1200" dirty="0" smtClean="0"/>
                <a:t> </a:t>
              </a:r>
              <a:r>
                <a:rPr lang="pt-BR" sz="1200" dirty="0"/>
                <a:t>/</a:t>
              </a:r>
              <a:r>
                <a:rPr lang="pt-BR" sz="1200" dirty="0" err="1" smtClean="0"/>
                <a:t>user</a:t>
              </a:r>
              <a:r>
                <a:rPr lang="pt-BR" sz="1200" dirty="0" smtClean="0"/>
                <a:t>/</a:t>
              </a:r>
              <a:r>
                <a:rPr lang="pt-BR" sz="1200" dirty="0" err="1" smtClean="0"/>
                <a:t>hive</a:t>
              </a:r>
              <a:r>
                <a:rPr lang="pt-BR" sz="1200" dirty="0" smtClean="0"/>
                <a:t>/</a:t>
              </a:r>
              <a:r>
                <a:rPr lang="pt-BR" sz="1200" dirty="0" err="1" smtClean="0"/>
                <a:t>warehouse</a:t>
              </a:r>
              <a:r>
                <a:rPr lang="pt-BR" sz="1200" dirty="0" smtClean="0"/>
                <a:t>/</a:t>
              </a:r>
              <a:r>
                <a:rPr lang="pt-BR" sz="1200" dirty="0" err="1" smtClean="0"/>
                <a:t>orders</a:t>
              </a:r>
              <a:r>
                <a:rPr lang="pt-BR" sz="1200" dirty="0" smtClean="0"/>
                <a:t>/orders.txt .</a:t>
              </a:r>
              <a:endParaRPr lang="pt-BR" sz="1200" dirty="0"/>
            </a:p>
            <a:p>
              <a:r>
                <a:rPr lang="pt-BR" sz="1200" dirty="0" err="1" smtClean="0"/>
                <a:t>Obs</a:t>
              </a:r>
              <a:r>
                <a:rPr lang="pt-BR" sz="1200" dirty="0" smtClean="0"/>
                <a:t>: </a:t>
              </a:r>
              <a:r>
                <a:rPr lang="pt-BR" sz="1200" dirty="0" err="1" smtClean="0"/>
                <a:t>Also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works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with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hadoop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fs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instead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of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hdfs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dfs</a:t>
              </a:r>
              <a:endParaRPr lang="pt-BR" sz="1200" dirty="0" smtClean="0"/>
            </a:p>
            <a:p>
              <a:r>
                <a:rPr lang="pt-BR" sz="1200" b="1" dirty="0" smtClean="0"/>
                <a:t>USING COMMANDS WITH S3 BUCKETS</a:t>
              </a:r>
            </a:p>
            <a:p>
              <a:r>
                <a:rPr lang="pt-BR" sz="1200" dirty="0" err="1"/>
                <a:t>hdfs</a:t>
              </a:r>
              <a:r>
                <a:rPr lang="pt-BR" sz="1200" dirty="0"/>
                <a:t> </a:t>
              </a:r>
              <a:r>
                <a:rPr lang="pt-BR" sz="1200" dirty="0" err="1"/>
                <a:t>dfs</a:t>
              </a:r>
              <a:r>
                <a:rPr lang="pt-BR" sz="1200" dirty="0"/>
                <a:t> –</a:t>
              </a:r>
              <a:r>
                <a:rPr lang="pt-BR" sz="1200" dirty="0" err="1"/>
                <a:t>ls</a:t>
              </a:r>
              <a:r>
                <a:rPr lang="pt-BR" sz="1200" dirty="0"/>
                <a:t> s3a://training-coursera1/</a:t>
              </a:r>
            </a:p>
            <a:p>
              <a:r>
                <a:rPr lang="pt-BR" sz="1200" dirty="0" err="1" smtClean="0"/>
                <a:t>Obs</a:t>
              </a:r>
              <a:r>
                <a:rPr lang="pt-BR" sz="1200" dirty="0" smtClean="0"/>
                <a:t>: </a:t>
              </a:r>
              <a:r>
                <a:rPr lang="pt-BR" sz="1200" dirty="0" err="1" smtClean="0"/>
                <a:t>these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commands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work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because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hadoop</a:t>
              </a:r>
              <a:r>
                <a:rPr lang="pt-BR" sz="1200" dirty="0" smtClean="0"/>
                <a:t> software includes a conector (</a:t>
              </a:r>
              <a:r>
                <a:rPr lang="pt-BR" sz="1200" dirty="0" err="1" smtClean="0"/>
                <a:t>called</a:t>
              </a:r>
              <a:r>
                <a:rPr lang="pt-BR" sz="1200" dirty="0" smtClean="0"/>
                <a:t> s3a). </a:t>
              </a:r>
            </a:p>
            <a:p>
              <a:r>
                <a:rPr lang="pt-BR" sz="1200" dirty="0" err="1" smtClean="0"/>
                <a:t>Obs</a:t>
              </a:r>
              <a:r>
                <a:rPr lang="pt-BR" sz="1200" dirty="0" smtClean="0"/>
                <a:t>: </a:t>
              </a:r>
              <a:r>
                <a:rPr lang="pt-BR" sz="1200" dirty="0" err="1" smtClean="0"/>
                <a:t>maybe</a:t>
              </a:r>
              <a:r>
                <a:rPr lang="pt-BR" sz="1200" dirty="0" smtClean="0"/>
                <a:t> s3:// </a:t>
              </a:r>
              <a:r>
                <a:rPr lang="pt-BR" sz="1200" dirty="0" err="1" smtClean="0"/>
                <a:t>or</a:t>
              </a:r>
              <a:r>
                <a:rPr lang="pt-BR" sz="1200" dirty="0" smtClean="0"/>
                <a:t> s3n:// for </a:t>
              </a:r>
              <a:r>
                <a:rPr lang="pt-BR" sz="1200" dirty="0" err="1" smtClean="0"/>
                <a:t>older</a:t>
              </a:r>
              <a:r>
                <a:rPr lang="pt-BR" sz="1200" dirty="0"/>
                <a:t> </a:t>
              </a:r>
              <a:r>
                <a:rPr lang="pt-BR" sz="1200" dirty="0" err="1" smtClean="0"/>
                <a:t>environments</a:t>
              </a:r>
              <a:endParaRPr lang="pt-BR" sz="1200" dirty="0" smtClean="0"/>
            </a:p>
          </p:txBody>
        </p:sp>
      </p:grpSp>
      <p:grpSp>
        <p:nvGrpSpPr>
          <p:cNvPr id="26" name="Agrupar 25"/>
          <p:cNvGrpSpPr/>
          <p:nvPr/>
        </p:nvGrpSpPr>
        <p:grpSpPr>
          <a:xfrm>
            <a:off x="79463" y="2493590"/>
            <a:ext cx="4654461" cy="1573748"/>
            <a:chOff x="68580" y="101407"/>
            <a:chExt cx="3154794" cy="1522010"/>
          </a:xfrm>
        </p:grpSpPr>
        <p:sp>
          <p:nvSpPr>
            <p:cNvPr id="27" name="CaixaDeTexto 26"/>
            <p:cNvSpPr txBox="1"/>
            <p:nvPr/>
          </p:nvSpPr>
          <p:spPr>
            <a:xfrm>
              <a:off x="68580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AWS CLI</a:t>
              </a:r>
              <a:endParaRPr lang="en-US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8580" y="462550"/>
              <a:ext cx="3154794" cy="116086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b="1" dirty="0" err="1" smtClean="0"/>
                <a:t>Command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Line</a:t>
              </a:r>
              <a:r>
                <a:rPr lang="pt-BR" sz="1200" b="1" dirty="0" smtClean="0"/>
                <a:t> Interface</a:t>
              </a:r>
            </a:p>
            <a:p>
              <a:r>
                <a:rPr lang="pt-BR" sz="1200" dirty="0" err="1" smtClean="0"/>
                <a:t>aws</a:t>
              </a:r>
              <a:r>
                <a:rPr lang="pt-BR" sz="1200" dirty="0" smtClean="0"/>
                <a:t> s3 </a:t>
              </a:r>
              <a:r>
                <a:rPr lang="pt-BR" sz="1200" dirty="0" err="1" smtClean="0"/>
                <a:t>ls</a:t>
              </a:r>
              <a:r>
                <a:rPr lang="pt-BR" sz="1200" dirty="0" smtClean="0"/>
                <a:t> s3://training-coursera1/</a:t>
              </a:r>
            </a:p>
            <a:p>
              <a:r>
                <a:rPr lang="pt-BR" sz="1200" dirty="0" err="1"/>
                <a:t>aws</a:t>
              </a:r>
              <a:r>
                <a:rPr lang="pt-BR" sz="1200" dirty="0"/>
                <a:t> s3 </a:t>
              </a:r>
              <a:r>
                <a:rPr lang="pt-BR" sz="1200" dirty="0" err="1" smtClean="0"/>
                <a:t>cp</a:t>
              </a:r>
              <a:r>
                <a:rPr lang="pt-BR" sz="1200" dirty="0" smtClean="0"/>
                <a:t> </a:t>
              </a:r>
              <a:r>
                <a:rPr lang="pt-BR" sz="1200" dirty="0"/>
                <a:t>s3://</a:t>
              </a:r>
              <a:r>
                <a:rPr lang="pt-BR" sz="1200" dirty="0" smtClean="0"/>
                <a:t>training-coursera1/employees/employees.csv .</a:t>
              </a:r>
              <a:endParaRPr lang="pt-BR" sz="1200" dirty="0"/>
            </a:p>
            <a:p>
              <a:r>
                <a:rPr lang="pt-BR" sz="1200" b="1" dirty="0" err="1" smtClean="0"/>
                <a:t>Trick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to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print</a:t>
              </a:r>
              <a:r>
                <a:rPr lang="pt-BR" sz="1200" b="1" dirty="0" smtClean="0"/>
                <a:t> files </a:t>
              </a:r>
              <a:r>
                <a:rPr lang="pt-BR" sz="1200" b="1" dirty="0" err="1" smtClean="0"/>
                <a:t>on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the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screen</a:t>
              </a:r>
              <a:endParaRPr lang="pt-BR" sz="1200" b="1" dirty="0" smtClean="0"/>
            </a:p>
            <a:p>
              <a:r>
                <a:rPr lang="pt-BR" sz="1200" dirty="0" err="1" smtClean="0"/>
                <a:t>aws</a:t>
              </a:r>
              <a:r>
                <a:rPr lang="pt-BR" sz="1200" dirty="0" smtClean="0"/>
                <a:t> </a:t>
              </a:r>
              <a:r>
                <a:rPr lang="pt-BR" sz="1200" dirty="0"/>
                <a:t>s3 </a:t>
              </a:r>
              <a:r>
                <a:rPr lang="pt-BR" sz="1200" dirty="0" err="1"/>
                <a:t>cp</a:t>
              </a:r>
              <a:r>
                <a:rPr lang="pt-BR" sz="1200" dirty="0"/>
                <a:t> s3://training-coursera1/employees/employees.csv </a:t>
              </a:r>
              <a:r>
                <a:rPr lang="pt-BR" sz="1200" dirty="0" smtClean="0"/>
                <a:t>-</a:t>
              </a:r>
            </a:p>
            <a:p>
              <a:r>
                <a:rPr lang="pt-BR" sz="1200" dirty="0" err="1" smtClean="0"/>
                <a:t>Obs</a:t>
              </a:r>
              <a:r>
                <a:rPr lang="pt-BR" sz="1200" dirty="0" smtClean="0"/>
                <a:t>: PRE (</a:t>
              </a:r>
              <a:r>
                <a:rPr lang="pt-BR" sz="1200" dirty="0" err="1" smtClean="0"/>
                <a:t>simulated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directories</a:t>
              </a:r>
              <a:r>
                <a:rPr lang="pt-BR" sz="1200" dirty="0" smtClean="0"/>
                <a:t>)</a:t>
              </a:r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4821583" y="87088"/>
            <a:ext cx="4851805" cy="6614501"/>
            <a:chOff x="68580" y="101407"/>
            <a:chExt cx="3154794" cy="6760059"/>
          </a:xfrm>
        </p:grpSpPr>
        <p:sp>
          <p:nvSpPr>
            <p:cNvPr id="30" name="CaixaDeTexto 29"/>
            <p:cNvSpPr txBox="1"/>
            <p:nvPr/>
          </p:nvSpPr>
          <p:spPr>
            <a:xfrm>
              <a:off x="68580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CREATING TABLES</a:t>
              </a:r>
              <a:endParaRPr lang="en-US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8580" y="462550"/>
              <a:ext cx="3154794" cy="639891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CREATE DATABASE IF NOT EXISTS </a:t>
              </a:r>
              <a:r>
                <a:rPr lang="pt-BR" sz="1200" b="1" dirty="0" err="1" smtClean="0"/>
                <a:t>database_name</a:t>
              </a:r>
              <a:endParaRPr lang="pt-BR" sz="1200" b="1" dirty="0" smtClean="0"/>
            </a:p>
            <a:p>
              <a:r>
                <a:rPr lang="pt-BR" sz="1200" b="1" dirty="0" smtClean="0"/>
                <a:t>CREATE TABLE (</a:t>
              </a:r>
              <a:r>
                <a:rPr lang="pt-BR" sz="1200" b="1" dirty="0" err="1" smtClean="0"/>
                <a:t>Externally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Managed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Table</a:t>
              </a:r>
              <a:r>
                <a:rPr lang="pt-BR" sz="1200" b="1" dirty="0" smtClean="0"/>
                <a:t>)</a:t>
              </a:r>
            </a:p>
            <a:p>
              <a:r>
                <a:rPr lang="pt-BR" sz="1200" dirty="0" smtClean="0"/>
                <a:t>CREATE EXTERNAL TABLE </a:t>
              </a:r>
              <a:r>
                <a:rPr lang="pt-BR" sz="1200" dirty="0" err="1" smtClean="0"/>
                <a:t>tablename</a:t>
              </a:r>
              <a:r>
                <a:rPr lang="pt-BR" sz="1200" dirty="0" smtClean="0"/>
                <a:t> (col1 TYPE, ...);</a:t>
              </a:r>
            </a:p>
            <a:p>
              <a:r>
                <a:rPr lang="pt-BR" sz="1200" dirty="0" err="1" smtClean="0"/>
                <a:t>Obs</a:t>
              </a:r>
              <a:r>
                <a:rPr lang="pt-BR" sz="1200" dirty="0" smtClean="0"/>
                <a:t>: </a:t>
              </a:r>
              <a:r>
                <a:rPr lang="pt-BR" sz="1200" dirty="0" err="1" smtClean="0"/>
                <a:t>the</a:t>
              </a:r>
              <a:r>
                <a:rPr lang="pt-BR" sz="1200" dirty="0" smtClean="0"/>
                <a:t> files </a:t>
              </a:r>
              <a:r>
                <a:rPr lang="pt-BR" sz="1200" dirty="0" err="1" smtClean="0"/>
                <a:t>will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kept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when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you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drop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the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table</a:t>
              </a:r>
              <a:r>
                <a:rPr lang="pt-BR" sz="1200" dirty="0" smtClean="0"/>
                <a:t> (deletes </a:t>
              </a:r>
              <a:r>
                <a:rPr lang="pt-BR" sz="1200" dirty="0" err="1" smtClean="0"/>
                <a:t>only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the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matadata</a:t>
              </a:r>
              <a:r>
                <a:rPr lang="pt-BR" sz="1200" dirty="0" smtClean="0"/>
                <a:t>)</a:t>
              </a:r>
            </a:p>
            <a:p>
              <a:r>
                <a:rPr lang="pt-BR" sz="1200" b="1" dirty="0" smtClean="0"/>
                <a:t>TEMPORARY TABLE (</a:t>
              </a:r>
              <a:r>
                <a:rPr lang="pt-BR" sz="1200" b="1" dirty="0" err="1" smtClean="0"/>
                <a:t>Hive</a:t>
              </a:r>
              <a:r>
                <a:rPr lang="pt-BR" sz="1200" b="1" dirty="0" smtClean="0"/>
                <a:t>)</a:t>
              </a:r>
            </a:p>
            <a:p>
              <a:r>
                <a:rPr lang="pt-BR" sz="1200" dirty="0" smtClean="0"/>
                <a:t>CREATE TEMPORARY TABLE ...</a:t>
              </a:r>
            </a:p>
            <a:p>
              <a:r>
                <a:rPr lang="pt-BR" sz="1200" b="1" dirty="0" smtClean="0"/>
                <a:t>ROW FORMAT </a:t>
              </a:r>
              <a:r>
                <a:rPr lang="pt-BR" sz="1200" b="1" dirty="0" err="1" smtClean="0"/>
                <a:t>Clause</a:t>
              </a:r>
              <a:endParaRPr lang="pt-BR" sz="1200" b="1" dirty="0" smtClean="0"/>
            </a:p>
            <a:p>
              <a:r>
                <a:rPr lang="pt-BR" sz="1200" dirty="0" smtClean="0"/>
                <a:t>CREATE TABLE Jobs (col1 TYPE, ...)</a:t>
              </a:r>
            </a:p>
            <a:p>
              <a:r>
                <a:rPr lang="pt-BR" sz="1200" dirty="0" smtClean="0"/>
                <a:t>ROW FORMAT DELIMITED</a:t>
              </a:r>
            </a:p>
            <a:p>
              <a:r>
                <a:rPr lang="pt-BR" sz="1200" dirty="0"/>
                <a:t> </a:t>
              </a:r>
              <a:r>
                <a:rPr lang="pt-BR" sz="1200" dirty="0" smtClean="0"/>
                <a:t>  FIELDS TERMINATED BY ‘,’;</a:t>
              </a:r>
            </a:p>
            <a:p>
              <a:r>
                <a:rPr lang="pt-BR" sz="1200" b="1" dirty="0" smtClean="0"/>
                <a:t>STORED AS </a:t>
              </a:r>
              <a:r>
                <a:rPr lang="pt-BR" sz="1200" b="1" dirty="0" err="1" smtClean="0"/>
                <a:t>Clause</a:t>
              </a:r>
              <a:endParaRPr lang="pt-BR" sz="1200" b="1" dirty="0" smtClean="0"/>
            </a:p>
            <a:p>
              <a:r>
                <a:rPr lang="pt-BR" sz="1200" dirty="0" smtClean="0"/>
                <a:t>CREATE TABLE </a:t>
              </a:r>
              <a:r>
                <a:rPr lang="pt-BR" sz="1200" dirty="0" err="1" smtClean="0"/>
                <a:t>jobs</a:t>
              </a:r>
              <a:r>
                <a:rPr lang="pt-BR" sz="1200" dirty="0" smtClean="0"/>
                <a:t> ... STORED AS TEXTFILE/PARQUET;</a:t>
              </a:r>
            </a:p>
            <a:p>
              <a:r>
                <a:rPr lang="pt-BR" sz="1200" b="1" dirty="0" smtClean="0"/>
                <a:t>TABLES OUTSIDE WAREHOUSE DIRECTORY (LOCATION </a:t>
              </a:r>
              <a:r>
                <a:rPr lang="pt-BR" sz="1200" b="1" dirty="0" err="1" smtClean="0"/>
                <a:t>Clause</a:t>
              </a:r>
              <a:r>
                <a:rPr lang="pt-BR" sz="1200" b="1" dirty="0" smtClean="0"/>
                <a:t>)</a:t>
              </a:r>
            </a:p>
            <a:p>
              <a:r>
                <a:rPr lang="pt-BR" sz="1200" dirty="0" smtClean="0"/>
                <a:t>CREATE TABLE ... LOCATION ‘/</a:t>
              </a:r>
              <a:r>
                <a:rPr lang="pt-BR" sz="1200" dirty="0" err="1" smtClean="0"/>
                <a:t>user</a:t>
              </a:r>
              <a:r>
                <a:rPr lang="pt-BR" sz="1200" dirty="0" smtClean="0"/>
                <a:t>/training/</a:t>
              </a:r>
              <a:r>
                <a:rPr lang="pt-BR" sz="1200" dirty="0" err="1" smtClean="0"/>
                <a:t>jobs_training</a:t>
              </a:r>
              <a:r>
                <a:rPr lang="pt-BR" sz="1200" dirty="0" smtClean="0"/>
                <a:t>/’;</a:t>
              </a:r>
            </a:p>
            <a:p>
              <a:r>
                <a:rPr lang="pt-BR" sz="1200" dirty="0" smtClean="0"/>
                <a:t>LOCATION ‘s3a://</a:t>
              </a:r>
              <a:r>
                <a:rPr lang="pt-BR" sz="1200" dirty="0" err="1" smtClean="0"/>
                <a:t>bucket</a:t>
              </a:r>
              <a:r>
                <a:rPr lang="pt-BR" sz="1200" dirty="0" smtClean="0"/>
                <a:t>/folder/’</a:t>
              </a:r>
            </a:p>
            <a:p>
              <a:r>
                <a:rPr lang="pt-BR" sz="1200" b="1" dirty="0" smtClean="0"/>
                <a:t>IF NOT EXISTS</a:t>
              </a:r>
            </a:p>
            <a:p>
              <a:r>
                <a:rPr lang="pt-BR" sz="1200" dirty="0" smtClean="0"/>
                <a:t>CREATE DATABASE/TABLE IF NOT EXISTS </a:t>
              </a:r>
              <a:r>
                <a:rPr lang="pt-BR" sz="1200" dirty="0" err="1" smtClean="0"/>
                <a:t>name</a:t>
              </a:r>
              <a:r>
                <a:rPr lang="pt-BR" sz="1200" dirty="0" smtClean="0"/>
                <a:t>;</a:t>
              </a:r>
            </a:p>
            <a:p>
              <a:r>
                <a:rPr lang="pt-BR" sz="1200" b="1" dirty="0" smtClean="0"/>
                <a:t>CLONING A TABLE (LIKE) -&gt; Does </a:t>
              </a:r>
              <a:r>
                <a:rPr lang="pt-BR" sz="1200" b="1" dirty="0" err="1" smtClean="0"/>
                <a:t>not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copy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the</a:t>
              </a:r>
              <a:r>
                <a:rPr lang="pt-BR" sz="1200" b="1" dirty="0" smtClean="0"/>
                <a:t> data</a:t>
              </a:r>
            </a:p>
            <a:p>
              <a:r>
                <a:rPr lang="pt-BR" sz="1200" dirty="0" smtClean="0"/>
                <a:t>CREATE TABLE </a:t>
              </a:r>
              <a:r>
                <a:rPr lang="pt-BR" sz="1200" dirty="0" err="1" smtClean="0"/>
                <a:t>new_name</a:t>
              </a:r>
              <a:r>
                <a:rPr lang="pt-BR" sz="1200" dirty="0" smtClean="0"/>
                <a:t> LIKE </a:t>
              </a:r>
              <a:r>
                <a:rPr lang="pt-BR" sz="1200" dirty="0" err="1" smtClean="0"/>
                <a:t>existing_table</a:t>
              </a:r>
              <a:r>
                <a:rPr lang="pt-BR" sz="1200" dirty="0" smtClean="0"/>
                <a:t>;</a:t>
              </a:r>
            </a:p>
            <a:p>
              <a:r>
                <a:rPr lang="pt-BR" sz="1200" b="1" dirty="0" err="1" smtClean="0"/>
                <a:t>Less</a:t>
              </a:r>
              <a:r>
                <a:rPr lang="pt-BR" sz="1200" b="1" dirty="0" smtClean="0"/>
                <a:t> Common </a:t>
              </a:r>
              <a:r>
                <a:rPr lang="pt-BR" sz="1200" b="1" dirty="0" err="1" smtClean="0"/>
                <a:t>Clause</a:t>
              </a:r>
              <a:r>
                <a:rPr lang="pt-BR" sz="1200" b="1" dirty="0" smtClean="0"/>
                <a:t>: TBLPROPERTIES</a:t>
              </a:r>
            </a:p>
            <a:p>
              <a:r>
                <a:rPr lang="pt-BR" sz="1200" dirty="0" smtClean="0"/>
                <a:t>TBLPROPERTIES (‘</a:t>
              </a:r>
              <a:r>
                <a:rPr lang="pt-BR" sz="1200" dirty="0" err="1" smtClean="0"/>
                <a:t>skip.header.line.count</a:t>
              </a:r>
              <a:r>
                <a:rPr lang="pt-BR" sz="1200" dirty="0" smtClean="0"/>
                <a:t>’=‘1’);</a:t>
              </a:r>
            </a:p>
            <a:p>
              <a:r>
                <a:rPr lang="pt-BR" sz="1200" dirty="0" err="1" smtClean="0"/>
                <a:t>Careful</a:t>
              </a:r>
              <a:r>
                <a:rPr lang="pt-BR" sz="1200" dirty="0" smtClean="0"/>
                <a:t>: </a:t>
              </a:r>
              <a:r>
                <a:rPr lang="pt-BR" sz="1200" dirty="0" err="1" smtClean="0"/>
                <a:t>applies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to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every</a:t>
              </a:r>
              <a:r>
                <a:rPr lang="pt-BR" sz="1200" dirty="0" smtClean="0"/>
                <a:t> file</a:t>
              </a:r>
            </a:p>
            <a:p>
              <a:r>
                <a:rPr lang="pt-BR" sz="1200" b="1" dirty="0" err="1" smtClean="0"/>
                <a:t>SerDes</a:t>
              </a:r>
              <a:endParaRPr lang="pt-BR" sz="1200" b="1" dirty="0" smtClean="0"/>
            </a:p>
            <a:p>
              <a:r>
                <a:rPr lang="pt-BR" sz="1200" dirty="0"/>
                <a:t>CREATE TABLE </a:t>
              </a:r>
              <a:r>
                <a:rPr lang="pt-BR" sz="1200" dirty="0" err="1"/>
                <a:t>dig.tunnels</a:t>
              </a:r>
              <a:r>
                <a:rPr lang="pt-BR" sz="1200" dirty="0"/>
                <a:t> </a:t>
              </a:r>
            </a:p>
            <a:p>
              <a:r>
                <a:rPr lang="pt-BR" sz="1200" dirty="0"/>
                <a:t>    (terminus_1 STRING, terminus_2 STRING, </a:t>
              </a:r>
              <a:r>
                <a:rPr lang="pt-BR" sz="1200" dirty="0" err="1"/>
                <a:t>distance</a:t>
              </a:r>
              <a:r>
                <a:rPr lang="pt-BR" sz="1200" dirty="0"/>
                <a:t> SMALLINT)</a:t>
              </a:r>
            </a:p>
            <a:p>
              <a:r>
                <a:rPr lang="pt-BR" sz="1200" dirty="0"/>
                <a:t>ROW FORMAT SERDE </a:t>
              </a:r>
              <a:r>
                <a:rPr lang="pt-BR" sz="1200" dirty="0" smtClean="0"/>
                <a:t>'org.apache.hadoop.hive.serde2.OpenCSVSerde‘;</a:t>
              </a:r>
            </a:p>
            <a:p>
              <a:r>
                <a:rPr lang="pt-BR" sz="1200" dirty="0"/>
                <a:t>ROW FORMAT SERDE '</a:t>
              </a:r>
              <a:r>
                <a:rPr lang="pt-BR" sz="1200" dirty="0" err="1"/>
                <a:t>org.apache.hive.hcatalog.data.JsonSerDe</a:t>
              </a:r>
              <a:r>
                <a:rPr lang="pt-BR" sz="1200" dirty="0"/>
                <a:t> ‘;</a:t>
              </a:r>
            </a:p>
            <a:p>
              <a:r>
                <a:rPr lang="pt-BR" sz="1200" dirty="0"/>
                <a:t>CREATE TABLE </a:t>
              </a:r>
              <a:r>
                <a:rPr lang="pt-BR" sz="1200" dirty="0" err="1"/>
                <a:t>calls</a:t>
              </a:r>
              <a:r>
                <a:rPr lang="pt-BR" sz="1200" dirty="0"/>
                <a:t> </a:t>
              </a:r>
              <a:r>
                <a:rPr lang="pt-BR" sz="1200" dirty="0" smtClean="0"/>
                <a:t>(</a:t>
              </a:r>
              <a:endParaRPr lang="pt-BR" sz="1200" dirty="0"/>
            </a:p>
            <a:p>
              <a:r>
                <a:rPr lang="pt-BR" sz="1200" dirty="0"/>
                <a:t>            </a:t>
              </a:r>
              <a:r>
                <a:rPr lang="pt-BR" sz="1200" dirty="0" err="1"/>
                <a:t>event_date</a:t>
              </a:r>
              <a:r>
                <a:rPr lang="pt-BR" sz="1200" dirty="0"/>
                <a:t> STRING, </a:t>
              </a:r>
              <a:r>
                <a:rPr lang="pt-BR" sz="1200" dirty="0" err="1"/>
                <a:t>event_time</a:t>
              </a:r>
              <a:r>
                <a:rPr lang="pt-BR" sz="1200" dirty="0"/>
                <a:t> STRING</a:t>
              </a:r>
              <a:r>
                <a:rPr lang="pt-BR" sz="1200" dirty="0" smtClean="0"/>
                <a:t>,</a:t>
              </a:r>
              <a:endParaRPr lang="pt-BR" sz="1200" dirty="0"/>
            </a:p>
            <a:p>
              <a:r>
                <a:rPr lang="pt-BR" sz="1200" dirty="0"/>
                <a:t>            </a:t>
              </a:r>
              <a:r>
                <a:rPr lang="pt-BR" sz="1200" dirty="0" err="1"/>
                <a:t>phone_num</a:t>
              </a:r>
              <a:r>
                <a:rPr lang="pt-BR" sz="1200" dirty="0"/>
                <a:t> STRING, </a:t>
              </a:r>
              <a:r>
                <a:rPr lang="pt-BR" sz="1200" dirty="0" err="1"/>
                <a:t>event_type</a:t>
              </a:r>
              <a:r>
                <a:rPr lang="pt-BR" sz="1200" dirty="0"/>
                <a:t> STRING, </a:t>
              </a:r>
              <a:r>
                <a:rPr lang="pt-BR" sz="1200" dirty="0" err="1"/>
                <a:t>details</a:t>
              </a:r>
              <a:r>
                <a:rPr lang="pt-BR" sz="1200" dirty="0"/>
                <a:t> STRING)   </a:t>
              </a:r>
            </a:p>
            <a:p>
              <a:r>
                <a:rPr lang="pt-BR" sz="1200" dirty="0"/>
                <a:t>        ROW FORMAT SERDE 'org.apache.hadoop.hive.serde2.RegexSerDe</a:t>
              </a:r>
              <a:r>
                <a:rPr lang="pt-BR" sz="1200" dirty="0" smtClean="0"/>
                <a:t>'</a:t>
              </a:r>
              <a:endParaRPr lang="pt-BR" sz="1200" dirty="0"/>
            </a:p>
            <a:p>
              <a:r>
                <a:rPr lang="pt-BR" sz="1200" dirty="0"/>
                <a:t>            WITH SERDEPROPERTIES ("</a:t>
              </a:r>
              <a:r>
                <a:rPr lang="pt-BR" sz="1200" dirty="0" err="1"/>
                <a:t>input.regex</a:t>
              </a:r>
              <a:r>
                <a:rPr lang="pt-BR" sz="1200" dirty="0"/>
                <a:t>" = </a:t>
              </a:r>
            </a:p>
            <a:p>
              <a:r>
                <a:rPr lang="pt-BR" sz="1200" dirty="0"/>
                <a:t>                "([^ ]*) ([^ ]*) ([^ ]*) ([^ ]*) </a:t>
              </a:r>
              <a:r>
                <a:rPr lang="pt-BR" sz="1200" dirty="0" smtClean="0"/>
                <a:t>\"([^\"]*)\"");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249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120407" y="128031"/>
            <a:ext cx="5352345" cy="2866409"/>
            <a:chOff x="68580" y="101407"/>
            <a:chExt cx="3154794" cy="2772174"/>
          </a:xfrm>
        </p:grpSpPr>
        <p:sp>
          <p:nvSpPr>
            <p:cNvPr id="6" name="CaixaDeTexto 5"/>
            <p:cNvSpPr txBox="1"/>
            <p:nvPr/>
          </p:nvSpPr>
          <p:spPr>
            <a:xfrm>
              <a:off x="68580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MANAGING TABLES</a:t>
              </a:r>
              <a:endParaRPr lang="en-US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8580" y="462550"/>
              <a:ext cx="3154794" cy="24110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DESCRIBE [FORMATTED] </a:t>
              </a:r>
              <a:r>
                <a:rPr lang="pt-BR" sz="1200" dirty="0" err="1" smtClean="0"/>
                <a:t>tablename</a:t>
              </a:r>
              <a:r>
                <a:rPr lang="pt-BR" sz="1200" dirty="0" smtClean="0"/>
                <a:t> (</a:t>
              </a:r>
              <a:r>
                <a:rPr lang="pt-BR" sz="1200" dirty="0" err="1" smtClean="0"/>
                <a:t>formatted</a:t>
              </a:r>
              <a:r>
                <a:rPr lang="pt-BR" sz="1200" dirty="0" smtClean="0"/>
                <a:t> for extra </a:t>
              </a:r>
              <a:r>
                <a:rPr lang="pt-BR" sz="1200" dirty="0" err="1" smtClean="0"/>
                <a:t>information</a:t>
              </a:r>
              <a:r>
                <a:rPr lang="pt-BR" sz="1200" dirty="0" smtClean="0"/>
                <a:t>)</a:t>
              </a:r>
            </a:p>
            <a:p>
              <a:r>
                <a:rPr lang="pt-BR" sz="1200" b="1" dirty="0" smtClean="0"/>
                <a:t>SHOW CREATE TABLE </a:t>
              </a:r>
              <a:r>
                <a:rPr lang="pt-BR" sz="1200" dirty="0" err="1" smtClean="0"/>
                <a:t>tablename</a:t>
              </a:r>
              <a:r>
                <a:rPr lang="pt-BR" sz="1200" dirty="0" smtClean="0"/>
                <a:t> (</a:t>
              </a:r>
              <a:r>
                <a:rPr lang="pt-BR" sz="1200" dirty="0" err="1" smtClean="0"/>
                <a:t>exact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command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to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recreate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table</a:t>
              </a:r>
              <a:r>
                <a:rPr lang="pt-BR" sz="1200" dirty="0" smtClean="0"/>
                <a:t>)</a:t>
              </a:r>
            </a:p>
            <a:p>
              <a:r>
                <a:rPr lang="pt-BR" sz="1200" b="1" dirty="0" smtClean="0"/>
                <a:t>DROP DATABASE IF EXISTS </a:t>
              </a:r>
              <a:r>
                <a:rPr lang="pt-BR" sz="1200" dirty="0" err="1" smtClean="0"/>
                <a:t>database_name</a:t>
              </a:r>
              <a:r>
                <a:rPr lang="pt-BR" sz="1200" dirty="0" smtClean="0"/>
                <a:t>;</a:t>
              </a:r>
              <a:endParaRPr lang="pt-BR" sz="1200" b="1" dirty="0" smtClean="0"/>
            </a:p>
            <a:p>
              <a:r>
                <a:rPr lang="pt-BR" sz="1200" b="1" dirty="0" smtClean="0"/>
                <a:t>DROP TABLE IF EXISTS </a:t>
              </a:r>
              <a:r>
                <a:rPr lang="pt-BR" sz="1200" dirty="0" err="1" smtClean="0"/>
                <a:t>table_name</a:t>
              </a:r>
              <a:r>
                <a:rPr lang="pt-BR" sz="1200" dirty="0" smtClean="0"/>
                <a:t>;</a:t>
              </a:r>
            </a:p>
            <a:p>
              <a:r>
                <a:rPr lang="pt-BR" sz="1200" dirty="0" smtClean="0"/>
                <a:t>Be </a:t>
              </a:r>
              <a:r>
                <a:rPr lang="pt-BR" sz="1200" dirty="0" err="1" smtClean="0"/>
                <a:t>careful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when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droping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managed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table</a:t>
              </a:r>
              <a:r>
                <a:rPr lang="pt-BR" sz="1200" dirty="0" smtClean="0"/>
                <a:t> (</a:t>
              </a:r>
              <a:r>
                <a:rPr lang="pt-BR" sz="1200" dirty="0" err="1" smtClean="0"/>
                <a:t>created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without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the</a:t>
              </a:r>
              <a:r>
                <a:rPr lang="pt-BR" sz="1200" dirty="0" smtClean="0"/>
                <a:t> EXTERNAL</a:t>
              </a:r>
            </a:p>
            <a:p>
              <a:r>
                <a:rPr lang="pt-BR" sz="1200" dirty="0" err="1" smtClean="0"/>
                <a:t>Keyword</a:t>
              </a:r>
              <a:r>
                <a:rPr lang="pt-BR" sz="1200" dirty="0" smtClean="0"/>
                <a:t>). In </a:t>
              </a:r>
              <a:r>
                <a:rPr lang="pt-BR" sz="1200" dirty="0" err="1" smtClean="0"/>
                <a:t>this</a:t>
              </a:r>
              <a:r>
                <a:rPr lang="pt-BR" sz="1200" dirty="0" smtClean="0"/>
                <a:t> case, </a:t>
              </a:r>
              <a:r>
                <a:rPr lang="pt-BR" sz="1200" dirty="0" err="1" smtClean="0"/>
                <a:t>the</a:t>
              </a:r>
              <a:r>
                <a:rPr lang="pt-BR" sz="1200" dirty="0" smtClean="0"/>
                <a:t> data </a:t>
              </a:r>
              <a:r>
                <a:rPr lang="pt-BR" sz="1200" dirty="0" err="1" smtClean="0"/>
                <a:t>will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deleted</a:t>
              </a:r>
              <a:r>
                <a:rPr lang="pt-BR" sz="1200" dirty="0" smtClean="0"/>
                <a:t>. For </a:t>
              </a:r>
              <a:r>
                <a:rPr lang="pt-BR" sz="1200" dirty="0" err="1" smtClean="0"/>
                <a:t>unmanaged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tables</a:t>
              </a:r>
              <a:r>
                <a:rPr lang="pt-BR" sz="1200" dirty="0" smtClean="0"/>
                <a:t> (</a:t>
              </a:r>
              <a:r>
                <a:rPr lang="pt-BR" sz="1200" dirty="0" err="1" smtClean="0"/>
                <a:t>also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called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externally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managed</a:t>
              </a:r>
              <a:r>
                <a:rPr lang="pt-BR" sz="1200" dirty="0" smtClean="0"/>
                <a:t>), </a:t>
              </a:r>
              <a:r>
                <a:rPr lang="pt-BR" sz="1200" dirty="0" err="1" smtClean="0"/>
                <a:t>the</a:t>
              </a:r>
              <a:r>
                <a:rPr lang="pt-BR" sz="1200" dirty="0" smtClean="0"/>
                <a:t> data </a:t>
              </a:r>
              <a:r>
                <a:rPr lang="pt-BR" sz="1200" dirty="0" err="1" smtClean="0"/>
                <a:t>will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not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deleted</a:t>
              </a:r>
              <a:endParaRPr lang="pt-BR" sz="1200" dirty="0" smtClean="0"/>
            </a:p>
            <a:p>
              <a:r>
                <a:rPr lang="pt-BR" sz="1200" b="1" dirty="0" smtClean="0"/>
                <a:t>ALTER TABLE </a:t>
              </a:r>
              <a:r>
                <a:rPr lang="pt-BR" sz="1200" dirty="0" err="1" smtClean="0"/>
                <a:t>tablename</a:t>
              </a:r>
              <a:r>
                <a:rPr lang="pt-BR" sz="1200" b="1" dirty="0" smtClean="0"/>
                <a:t> RENAME TO </a:t>
              </a:r>
              <a:r>
                <a:rPr lang="pt-BR" sz="1200" dirty="0" smtClean="0"/>
                <a:t>clientes</a:t>
              </a:r>
              <a:r>
                <a:rPr lang="pt-BR" sz="1200" b="1" dirty="0" smtClean="0"/>
                <a:t>;</a:t>
              </a:r>
            </a:p>
            <a:p>
              <a:r>
                <a:rPr lang="pt-BR" sz="1200" b="1" dirty="0" smtClean="0"/>
                <a:t>ALTER TABLE </a:t>
              </a:r>
              <a:r>
                <a:rPr lang="pt-BR" sz="1200" dirty="0" err="1" smtClean="0"/>
                <a:t>old_database.tablename</a:t>
              </a:r>
              <a:r>
                <a:rPr lang="pt-BR" sz="1200" b="1" dirty="0" smtClean="0"/>
                <a:t> RENAME TO </a:t>
              </a:r>
              <a:r>
                <a:rPr lang="pt-BR" sz="1200" dirty="0" err="1" smtClean="0"/>
                <a:t>new_database.tablename</a:t>
              </a:r>
              <a:r>
                <a:rPr lang="pt-BR" sz="1200" b="1" dirty="0" smtClean="0"/>
                <a:t>;</a:t>
              </a:r>
            </a:p>
            <a:p>
              <a:r>
                <a:rPr lang="pt-BR" sz="1200" dirty="0" err="1" smtClean="0"/>
                <a:t>See</a:t>
              </a:r>
              <a:r>
                <a:rPr lang="pt-BR" sz="1200" dirty="0" smtClean="0"/>
                <a:t> Week2, </a:t>
              </a:r>
              <a:r>
                <a:rPr lang="pt-BR" sz="1200" dirty="0" err="1" smtClean="0"/>
                <a:t>Course</a:t>
              </a:r>
              <a:r>
                <a:rPr lang="pt-BR" sz="1200" dirty="0" smtClean="0"/>
                <a:t> 3 </a:t>
              </a:r>
              <a:r>
                <a:rPr lang="pt-BR" sz="1200" dirty="0" err="1" smtClean="0"/>
                <a:t>on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Coursera</a:t>
              </a:r>
              <a:r>
                <a:rPr lang="pt-BR" sz="1200" dirty="0" smtClean="0"/>
                <a:t> for more </a:t>
              </a:r>
              <a:r>
                <a:rPr lang="pt-BR" sz="1200" dirty="0" err="1" smtClean="0"/>
                <a:t>commands</a:t>
              </a:r>
              <a:r>
                <a:rPr lang="pt-BR" sz="1200" dirty="0" smtClean="0"/>
                <a:t>.</a:t>
              </a:r>
            </a:p>
            <a:p>
              <a:r>
                <a:rPr lang="pt-BR" sz="1200" b="1" dirty="0" err="1" smtClean="0"/>
                <a:t>Very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useful</a:t>
              </a:r>
              <a:r>
                <a:rPr lang="pt-BR" sz="1200" b="1" dirty="0" smtClean="0"/>
                <a:t>: </a:t>
              </a:r>
              <a:r>
                <a:rPr lang="pt-BR" sz="1200" b="1" dirty="0" err="1" smtClean="0"/>
                <a:t>changing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to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unmanaged</a:t>
              </a:r>
              <a:r>
                <a:rPr lang="pt-BR" sz="1200" b="1" dirty="0" smtClean="0"/>
                <a:t> (</a:t>
              </a:r>
              <a:r>
                <a:rPr lang="pt-BR" sz="1200" b="1" dirty="0" err="1" smtClean="0"/>
                <a:t>external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table</a:t>
              </a:r>
              <a:r>
                <a:rPr lang="pt-BR" sz="1200" b="1" dirty="0" smtClean="0"/>
                <a:t>)</a:t>
              </a:r>
            </a:p>
            <a:p>
              <a:r>
                <a:rPr lang="pt-BR" sz="1200" b="1" dirty="0" smtClean="0"/>
                <a:t>ALTER TABLE </a:t>
              </a:r>
              <a:r>
                <a:rPr lang="pt-BR" sz="1200" dirty="0" err="1" smtClean="0"/>
                <a:t>tablename</a:t>
              </a:r>
              <a:r>
                <a:rPr lang="pt-BR" sz="1200" dirty="0" smtClean="0"/>
                <a:t> </a:t>
              </a:r>
              <a:r>
                <a:rPr lang="pt-BR" sz="1200" b="1" dirty="0" smtClean="0"/>
                <a:t>SET TBLPROPERTIES(‘EXTERNAL’=‘TRUE’);</a:t>
              </a:r>
            </a:p>
            <a:p>
              <a:r>
                <a:rPr lang="pt-BR" sz="1200" dirty="0" err="1" smtClean="0"/>
                <a:t>This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allows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us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to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drop</a:t>
              </a:r>
              <a:r>
                <a:rPr lang="pt-BR" sz="1200" dirty="0" smtClean="0"/>
                <a:t> a </a:t>
              </a:r>
              <a:r>
                <a:rPr lang="pt-BR" sz="1200" dirty="0" err="1" smtClean="0"/>
                <a:t>table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without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loosing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the</a:t>
              </a:r>
              <a:r>
                <a:rPr lang="pt-BR" sz="1200" dirty="0" smtClean="0"/>
                <a:t> data.</a:t>
              </a:r>
            </a:p>
          </p:txBody>
        </p:sp>
      </p:grpSp>
      <p:grpSp>
        <p:nvGrpSpPr>
          <p:cNvPr id="5" name="Agrupar 4"/>
          <p:cNvGrpSpPr/>
          <p:nvPr/>
        </p:nvGrpSpPr>
        <p:grpSpPr>
          <a:xfrm>
            <a:off x="120406" y="3105517"/>
            <a:ext cx="5352345" cy="2497077"/>
            <a:chOff x="68580" y="101407"/>
            <a:chExt cx="3154794" cy="2414984"/>
          </a:xfrm>
        </p:grpSpPr>
        <p:sp>
          <p:nvSpPr>
            <p:cNvPr id="8" name="CaixaDeTexto 7"/>
            <p:cNvSpPr txBox="1"/>
            <p:nvPr/>
          </p:nvSpPr>
          <p:spPr>
            <a:xfrm>
              <a:off x="68580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DATA TYPES</a:t>
              </a:r>
              <a:endParaRPr lang="en-US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8580" y="462550"/>
              <a:ext cx="3154794" cy="205384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 smtClean="0"/>
                <a:t>Choose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the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smallest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integer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type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that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accommodates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required</a:t>
              </a:r>
              <a:r>
                <a:rPr lang="pt-BR" sz="1200" dirty="0" smtClean="0"/>
                <a:t> range (</a:t>
              </a:r>
              <a:r>
                <a:rPr lang="pt-BR" sz="1200" dirty="0" err="1" smtClean="0"/>
                <a:t>to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save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space</a:t>
              </a:r>
              <a:r>
                <a:rPr lang="pt-BR" sz="1200" dirty="0" smtClean="0"/>
                <a:t>). </a:t>
              </a:r>
              <a:r>
                <a:rPr lang="pt-BR" sz="1200" dirty="0" err="1" smtClean="0"/>
                <a:t>Hive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returns</a:t>
              </a:r>
              <a:r>
                <a:rPr lang="pt-BR" sz="1200" dirty="0" smtClean="0"/>
                <a:t> NULL for out-</a:t>
              </a:r>
              <a:r>
                <a:rPr lang="pt-BR" sz="1200" dirty="0" err="1" smtClean="0"/>
                <a:t>of</a:t>
              </a:r>
              <a:r>
                <a:rPr lang="pt-BR" sz="1200" dirty="0" smtClean="0"/>
                <a:t>-range </a:t>
              </a:r>
              <a:r>
                <a:rPr lang="pt-BR" sz="1200" dirty="0" err="1" smtClean="0"/>
                <a:t>integers</a:t>
              </a:r>
              <a:r>
                <a:rPr lang="pt-BR" sz="1200" dirty="0" smtClean="0"/>
                <a:t>, </a:t>
              </a:r>
              <a:r>
                <a:rPr lang="pt-BR" sz="1200" dirty="0" err="1" smtClean="0"/>
                <a:t>but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Impala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returns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the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max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or</a:t>
              </a:r>
              <a:r>
                <a:rPr lang="pt-BR" sz="1200" dirty="0" smtClean="0"/>
                <a:t> min.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smtClean="0"/>
                <a:t>FLOAT (32bits), DOUBLE (64 bits), DECIMAL (</a:t>
              </a:r>
              <a:r>
                <a:rPr lang="pt-BR" sz="1200" dirty="0" err="1" smtClean="0"/>
                <a:t>precision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and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scale</a:t>
              </a:r>
              <a:r>
                <a:rPr lang="pt-BR" sz="1200" dirty="0" smtClean="0"/>
                <a:t>, </a:t>
              </a:r>
              <a:r>
                <a:rPr lang="pt-BR" sz="1200" dirty="0" err="1" smtClean="0"/>
                <a:t>or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number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of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digits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and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number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of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digits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after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the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dot</a:t>
              </a:r>
              <a:r>
                <a:rPr lang="pt-BR" sz="1200" dirty="0" smtClean="0"/>
                <a:t>). </a:t>
              </a:r>
              <a:r>
                <a:rPr lang="pt-BR" sz="1200" b="1" dirty="0" smtClean="0"/>
                <a:t>Use DECIMAL for financial data.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smtClean="0"/>
                <a:t>CHAR </a:t>
              </a:r>
              <a:r>
                <a:rPr lang="pt-BR" sz="1200" dirty="0" err="1" smtClean="0"/>
                <a:t>has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fixed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length</a:t>
              </a:r>
              <a:r>
                <a:rPr lang="pt-BR" sz="1200" dirty="0" smtClean="0"/>
                <a:t> (data </a:t>
              </a:r>
              <a:r>
                <a:rPr lang="pt-BR" sz="1200" dirty="0" err="1" smtClean="0"/>
                <a:t>is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truncated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or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padded</a:t>
              </a:r>
              <a:r>
                <a:rPr lang="pt-BR" sz="1200" dirty="0" smtClean="0"/>
                <a:t>). VARCHAR </a:t>
              </a:r>
              <a:r>
                <a:rPr lang="pt-BR" sz="1200" dirty="0" err="1" smtClean="0"/>
                <a:t>has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maximum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length</a:t>
              </a:r>
              <a:r>
                <a:rPr lang="pt-BR" sz="1200" dirty="0" smtClean="0"/>
                <a:t>. STRING </a:t>
              </a:r>
              <a:r>
                <a:rPr lang="pt-BR" sz="1200" dirty="0" err="1" smtClean="0"/>
                <a:t>accepts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any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number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of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characters</a:t>
              </a:r>
              <a:r>
                <a:rPr lang="pt-BR" sz="1200" dirty="0" smtClean="0"/>
                <a:t>. </a:t>
              </a:r>
              <a:r>
                <a:rPr lang="pt-BR" sz="1200" b="1" dirty="0" smtClean="0"/>
                <a:t>STRING </a:t>
              </a:r>
              <a:r>
                <a:rPr lang="pt-BR" sz="1200" b="1" dirty="0" err="1" smtClean="0"/>
                <a:t>is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usually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the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best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option</a:t>
              </a:r>
              <a:r>
                <a:rPr lang="pt-BR" sz="1200" dirty="0" smtClean="0"/>
                <a:t>, </a:t>
              </a:r>
              <a:r>
                <a:rPr lang="pt-BR" sz="1200" dirty="0" err="1" smtClean="0"/>
                <a:t>unless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you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have</a:t>
              </a:r>
              <a:r>
                <a:rPr lang="pt-BR" sz="1200" dirty="0" smtClean="0"/>
                <a:t> some </a:t>
              </a:r>
              <a:r>
                <a:rPr lang="pt-BR" sz="1200" dirty="0" err="1" smtClean="0"/>
                <a:t>specific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restriction</a:t>
              </a:r>
              <a:r>
                <a:rPr lang="pt-BR" sz="1200" dirty="0" smtClean="0"/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smtClean="0"/>
                <a:t>TIMESTAMP </a:t>
              </a:r>
              <a:r>
                <a:rPr lang="pt-BR" sz="1200" dirty="0" err="1" smtClean="0"/>
                <a:t>is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supported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by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Hive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and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Impala</a:t>
              </a:r>
              <a:r>
                <a:rPr lang="pt-BR" sz="1200" dirty="0" smtClean="0"/>
                <a:t>. </a:t>
              </a:r>
              <a:r>
                <a:rPr lang="pt-BR" sz="1200" b="1" dirty="0" smtClean="0"/>
                <a:t>DATE representes date </a:t>
              </a:r>
              <a:r>
                <a:rPr lang="pt-BR" sz="1200" b="1" dirty="0" err="1" smtClean="0"/>
                <a:t>without</a:t>
              </a:r>
              <a:r>
                <a:rPr lang="pt-BR" sz="1200" b="1" dirty="0" smtClean="0"/>
                <a:t> time </a:t>
              </a:r>
              <a:r>
                <a:rPr lang="pt-BR" sz="1200" b="1" dirty="0" err="1" smtClean="0"/>
                <a:t>of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the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day</a:t>
              </a:r>
              <a:r>
                <a:rPr lang="pt-BR" sz="1200" b="1" dirty="0" smtClean="0"/>
                <a:t>, </a:t>
              </a:r>
              <a:r>
                <a:rPr lang="pt-BR" sz="1200" b="1" dirty="0" err="1" smtClean="0"/>
                <a:t>but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it’s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ony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supported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by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Hive</a:t>
              </a:r>
              <a:r>
                <a:rPr lang="pt-BR" sz="1200" dirty="0" smtClean="0"/>
                <a:t>.</a:t>
              </a:r>
            </a:p>
            <a:p>
              <a:endParaRPr lang="pt-BR" sz="1200" dirty="0" smtClean="0"/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5677319" y="128031"/>
            <a:ext cx="5800448" cy="3605073"/>
            <a:chOff x="68580" y="101407"/>
            <a:chExt cx="3154794" cy="3486554"/>
          </a:xfrm>
        </p:grpSpPr>
        <p:sp>
          <p:nvSpPr>
            <p:cNvPr id="11" name="CaixaDeTexto 10"/>
            <p:cNvSpPr txBox="1"/>
            <p:nvPr/>
          </p:nvSpPr>
          <p:spPr>
            <a:xfrm>
              <a:off x="68580" y="101407"/>
              <a:ext cx="315479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FILE TYPES</a:t>
              </a:r>
              <a:endParaRPr lang="en-US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8580" y="462550"/>
              <a:ext cx="3154794" cy="312541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Apache </a:t>
              </a:r>
              <a:r>
                <a:rPr lang="pt-BR" sz="1200" b="1" dirty="0" err="1" smtClean="0"/>
                <a:t>Avro</a:t>
              </a:r>
              <a:r>
                <a:rPr lang="pt-BR" sz="1200" dirty="0" smtClean="0"/>
                <a:t>: </a:t>
              </a:r>
              <a:r>
                <a:rPr lang="pt-BR" sz="1200" dirty="0" err="1" smtClean="0"/>
                <a:t>efficient</a:t>
              </a:r>
              <a:r>
                <a:rPr lang="pt-BR" sz="1200" dirty="0" smtClean="0"/>
                <a:t> data </a:t>
              </a:r>
              <a:r>
                <a:rPr lang="pt-BR" sz="1200" dirty="0" err="1" smtClean="0"/>
                <a:t>serialization</a:t>
              </a:r>
              <a:r>
                <a:rPr lang="pt-BR" sz="1200" dirty="0" smtClean="0"/>
                <a:t> framework. It uses </a:t>
              </a:r>
              <a:r>
                <a:rPr lang="pt-BR" sz="1200" dirty="0" err="1" smtClean="0"/>
                <a:t>binary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encoding</a:t>
              </a:r>
              <a:r>
                <a:rPr lang="pt-BR" sz="1200" dirty="0"/>
                <a:t> </a:t>
              </a:r>
              <a:r>
                <a:rPr lang="pt-BR" sz="1200" dirty="0" err="1" smtClean="0"/>
                <a:t>and</a:t>
              </a:r>
              <a:r>
                <a:rPr lang="pt-BR" sz="1200" dirty="0" smtClean="0"/>
                <a:t> includes </a:t>
              </a:r>
              <a:r>
                <a:rPr lang="pt-BR" sz="1200" dirty="0" err="1" smtClean="0"/>
                <a:t>an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embedded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schema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definition</a:t>
              </a:r>
              <a:r>
                <a:rPr lang="pt-BR" sz="1200" dirty="0" smtClean="0"/>
                <a:t> (self-</a:t>
              </a:r>
              <a:r>
                <a:rPr lang="pt-BR" sz="1200" dirty="0" err="1" smtClean="0"/>
                <a:t>describing</a:t>
              </a:r>
              <a:r>
                <a:rPr lang="pt-BR" sz="1200" dirty="0" smtClean="0"/>
                <a:t> file). It </a:t>
              </a:r>
              <a:r>
                <a:rPr lang="pt-BR" sz="1200" dirty="0" err="1" smtClean="0"/>
                <a:t>can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handle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schema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evolution</a:t>
              </a:r>
              <a:r>
                <a:rPr lang="pt-BR" sz="1200" dirty="0" smtClean="0"/>
                <a:t>. </a:t>
              </a:r>
              <a:r>
                <a:rPr lang="pt-BR" sz="1200" dirty="0" err="1" smtClean="0"/>
                <a:t>Very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good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interoperability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and</a:t>
              </a:r>
              <a:r>
                <a:rPr lang="pt-BR" sz="1200" dirty="0" smtClean="0"/>
                <a:t> excelente performance.</a:t>
              </a:r>
            </a:p>
            <a:p>
              <a:r>
                <a:rPr lang="pt-BR" sz="1200" b="1" dirty="0" smtClean="0"/>
                <a:t>Apache Parquet: </a:t>
              </a:r>
              <a:r>
                <a:rPr lang="pt-BR" sz="1200" dirty="0" err="1" smtClean="0"/>
                <a:t>columnar</a:t>
              </a:r>
              <a:r>
                <a:rPr lang="pt-BR" sz="1200" dirty="0" smtClean="0"/>
                <a:t> file </a:t>
              </a:r>
              <a:r>
                <a:rPr lang="pt-BR" sz="1200" dirty="0" err="1" smtClean="0"/>
                <a:t>format</a:t>
              </a:r>
              <a:r>
                <a:rPr lang="pt-BR" sz="1200" dirty="0" smtClean="0"/>
                <a:t> (more </a:t>
              </a:r>
              <a:r>
                <a:rPr lang="pt-BR" sz="1200" dirty="0" err="1" smtClean="0"/>
                <a:t>efficient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when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processing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one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or</a:t>
              </a:r>
              <a:r>
                <a:rPr lang="pt-BR" sz="1200" dirty="0" smtClean="0"/>
                <a:t> a </a:t>
              </a:r>
              <a:r>
                <a:rPr lang="pt-BR" sz="1200" dirty="0" err="1" smtClean="0"/>
                <a:t>few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rows</a:t>
              </a:r>
              <a:r>
                <a:rPr lang="pt-BR" sz="1200" dirty="0" smtClean="0"/>
                <a:t>). </a:t>
              </a:r>
              <a:r>
                <a:rPr lang="pt-BR" sz="1200" dirty="0" err="1" smtClean="0"/>
                <a:t>Very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efficient</a:t>
              </a:r>
              <a:r>
                <a:rPr lang="pt-BR" sz="1200" dirty="0" smtClean="0"/>
                <a:t> for </a:t>
              </a:r>
              <a:r>
                <a:rPr lang="pt-BR" sz="1200" dirty="0" err="1" smtClean="0"/>
                <a:t>tables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with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dozens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or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hundreds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of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columns</a:t>
              </a:r>
              <a:r>
                <a:rPr lang="pt-BR" sz="1200" dirty="0" smtClean="0"/>
                <a:t>. It </a:t>
              </a:r>
              <a:r>
                <a:rPr lang="pt-BR" sz="1200" dirty="0" err="1" smtClean="0"/>
                <a:t>also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embeds</a:t>
              </a:r>
              <a:r>
                <a:rPr lang="pt-BR" sz="1200" dirty="0" smtClean="0"/>
                <a:t> a </a:t>
              </a:r>
              <a:r>
                <a:rPr lang="pt-BR" sz="1200" dirty="0" err="1" smtClean="0"/>
                <a:t>schema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definition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the</a:t>
              </a:r>
              <a:r>
                <a:rPr lang="pt-BR" sz="1200" dirty="0" smtClean="0"/>
                <a:t> file. Uses </a:t>
              </a:r>
              <a:r>
                <a:rPr lang="pt-BR" sz="1200" dirty="0" err="1" smtClean="0"/>
                <a:t>compression</a:t>
              </a:r>
              <a:r>
                <a:rPr lang="pt-BR" sz="1200" dirty="0" smtClean="0"/>
                <a:t> for </a:t>
              </a:r>
              <a:r>
                <a:rPr lang="pt-BR" sz="1200" dirty="0" err="1" smtClean="0"/>
                <a:t>encoding</a:t>
              </a:r>
              <a:r>
                <a:rPr lang="pt-BR" sz="1200" dirty="0" smtClean="0"/>
                <a:t>.</a:t>
              </a:r>
            </a:p>
            <a:p>
              <a:r>
                <a:rPr lang="pt-BR" sz="1200" b="1" dirty="0" smtClean="0"/>
                <a:t>Apache ORC (</a:t>
              </a:r>
              <a:r>
                <a:rPr lang="pt-BR" sz="1200" b="1" dirty="0" err="1" smtClean="0"/>
                <a:t>Optimized</a:t>
              </a:r>
              <a:r>
                <a:rPr lang="pt-BR" sz="1200" b="1" dirty="0" smtClean="0"/>
                <a:t> Record </a:t>
              </a:r>
              <a:r>
                <a:rPr lang="pt-BR" sz="1200" b="1" dirty="0" err="1" smtClean="0"/>
                <a:t>Columnar</a:t>
              </a:r>
              <a:r>
                <a:rPr lang="pt-BR" sz="1200" b="1" dirty="0" smtClean="0"/>
                <a:t>):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very</a:t>
              </a:r>
              <a:r>
                <a:rPr lang="pt-BR" sz="1200" dirty="0" smtClean="0"/>
                <a:t> similar </a:t>
              </a:r>
              <a:r>
                <a:rPr lang="pt-BR" sz="1200" dirty="0" err="1" smtClean="0"/>
                <a:t>to</a:t>
              </a:r>
              <a:r>
                <a:rPr lang="pt-BR" sz="1200" dirty="0" smtClean="0"/>
                <a:t> Parquet </a:t>
              </a:r>
              <a:r>
                <a:rPr lang="pt-BR" sz="1200" dirty="0" err="1" smtClean="0"/>
                <a:t>and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often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used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with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Hive</a:t>
              </a:r>
              <a:r>
                <a:rPr lang="pt-BR" sz="1200" dirty="0"/>
                <a:t> </a:t>
              </a:r>
              <a:r>
                <a:rPr lang="pt-BR" sz="1200" dirty="0" smtClean="0"/>
                <a:t>(some </a:t>
              </a:r>
              <a:r>
                <a:rPr lang="pt-BR" sz="1200" dirty="0" err="1" smtClean="0"/>
                <a:t>features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of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Hive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require</a:t>
              </a:r>
              <a:r>
                <a:rPr lang="pt-BR" sz="1200" dirty="0" smtClean="0"/>
                <a:t> it). It does </a:t>
              </a:r>
              <a:r>
                <a:rPr lang="pt-BR" sz="1200" dirty="0" err="1" smtClean="0"/>
                <a:t>not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work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with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Impala</a:t>
              </a:r>
              <a:r>
                <a:rPr lang="pt-BR" sz="1200" dirty="0" smtClean="0"/>
                <a:t>, </a:t>
              </a:r>
              <a:r>
                <a:rPr lang="pt-BR" sz="1200" dirty="0" err="1" smtClean="0"/>
                <a:t>so</a:t>
              </a:r>
              <a:r>
                <a:rPr lang="pt-BR" sz="1200" dirty="0" smtClean="0"/>
                <a:t> use it </a:t>
              </a:r>
              <a:r>
                <a:rPr lang="pt-BR" sz="1200" dirty="0" err="1" smtClean="0"/>
                <a:t>carefully</a:t>
              </a:r>
              <a:r>
                <a:rPr lang="pt-BR" sz="1200" dirty="0" smtClean="0"/>
                <a:t>.</a:t>
              </a:r>
            </a:p>
            <a:p>
              <a:r>
                <a:rPr lang="pt-BR" sz="1200" b="1" dirty="0" err="1" smtClean="0"/>
                <a:t>Considerations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when</a:t>
              </a:r>
              <a:r>
                <a:rPr lang="pt-BR" sz="1200" b="1" dirty="0" smtClean="0"/>
                <a:t> </a:t>
              </a:r>
              <a:r>
                <a:rPr lang="pt-BR" sz="1200" b="1" dirty="0" err="1" smtClean="0"/>
                <a:t>choosing</a:t>
              </a:r>
              <a:r>
                <a:rPr lang="pt-BR" sz="1200" b="1" dirty="0" smtClean="0"/>
                <a:t>: </a:t>
              </a:r>
              <a:r>
                <a:rPr lang="pt-BR" sz="1200" dirty="0" err="1" smtClean="0"/>
                <a:t>how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will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the</a:t>
              </a:r>
              <a:r>
                <a:rPr lang="pt-BR" sz="1200" dirty="0" smtClean="0"/>
                <a:t> data </a:t>
              </a:r>
              <a:r>
                <a:rPr lang="pt-BR" sz="1200" dirty="0" err="1" smtClean="0"/>
                <a:t>be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ingested</a:t>
              </a:r>
              <a:r>
                <a:rPr lang="pt-BR" sz="1200" dirty="0" smtClean="0"/>
                <a:t>? </a:t>
              </a:r>
              <a:r>
                <a:rPr lang="pt-BR" sz="1200" dirty="0" err="1" smtClean="0"/>
                <a:t>If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large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quantities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at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the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same</a:t>
              </a:r>
              <a:r>
                <a:rPr lang="pt-BR" sz="1200" dirty="0" smtClean="0"/>
                <a:t> time, </a:t>
              </a:r>
              <a:r>
                <a:rPr lang="pt-BR" sz="1200" dirty="0" err="1" smtClean="0"/>
                <a:t>columnar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might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better</a:t>
              </a:r>
              <a:r>
                <a:rPr lang="pt-BR" sz="1200" dirty="0" smtClean="0"/>
                <a:t>. </a:t>
              </a:r>
              <a:r>
                <a:rPr lang="pt-BR" sz="1200" dirty="0" err="1" smtClean="0"/>
                <a:t>If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small</a:t>
              </a:r>
              <a:r>
                <a:rPr lang="pt-BR" sz="1200" dirty="0" smtClean="0"/>
                <a:t> batches, </a:t>
              </a:r>
              <a:r>
                <a:rPr lang="pt-BR" sz="1200" dirty="0" err="1" smtClean="0"/>
                <a:t>maybe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rows</a:t>
              </a:r>
              <a:r>
                <a:rPr lang="pt-BR" sz="1200" dirty="0" smtClean="0"/>
                <a:t>. </a:t>
              </a:r>
              <a:r>
                <a:rPr lang="pt-BR" sz="1200" dirty="0" err="1" smtClean="0"/>
                <a:t>Another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consideration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is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interoperability</a:t>
              </a:r>
              <a:r>
                <a:rPr lang="pt-BR" sz="1200" dirty="0" smtClean="0"/>
                <a:t>.</a:t>
              </a:r>
            </a:p>
            <a:p>
              <a:endParaRPr lang="pt-BR" sz="1200" b="1" dirty="0" smtClean="0"/>
            </a:p>
            <a:p>
              <a:r>
                <a:rPr lang="pt-BR" sz="1200" b="1" dirty="0" smtClean="0"/>
                <a:t>AVRO</a:t>
              </a:r>
            </a:p>
            <a:p>
              <a:r>
                <a:rPr lang="pt-BR" sz="1200" dirty="0" smtClean="0"/>
                <a:t>CREATE TABLE </a:t>
              </a:r>
              <a:r>
                <a:rPr lang="pt-BR" sz="1200" dirty="0" err="1" smtClean="0"/>
                <a:t>name</a:t>
              </a:r>
              <a:r>
                <a:rPr lang="pt-BR" sz="1200" dirty="0" smtClean="0"/>
                <a:t> (id INT, </a:t>
              </a:r>
              <a:r>
                <a:rPr lang="pt-BR" sz="1200" dirty="0" err="1" smtClean="0"/>
                <a:t>name</a:t>
              </a:r>
              <a:r>
                <a:rPr lang="pt-BR" sz="1200" dirty="0" smtClean="0"/>
                <a:t> STRING) STORED AS AVRO;</a:t>
              </a:r>
            </a:p>
            <a:p>
              <a:r>
                <a:rPr lang="pt-BR" sz="1200" dirty="0" err="1" smtClean="0"/>
                <a:t>Another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option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is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to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load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the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schema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from</a:t>
              </a:r>
              <a:r>
                <a:rPr lang="pt-BR" sz="1200" dirty="0" smtClean="0"/>
                <a:t> na </a:t>
              </a:r>
              <a:r>
                <a:rPr lang="pt-BR" sz="1200" dirty="0" err="1" smtClean="0"/>
                <a:t>Avro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schema</a:t>
              </a:r>
              <a:r>
                <a:rPr lang="pt-BR" sz="1200" dirty="0" smtClean="0"/>
                <a:t> file </a:t>
              </a:r>
              <a:r>
                <a:rPr lang="pt-BR" sz="1200" dirty="0" err="1" smtClean="0"/>
                <a:t>or</a:t>
              </a:r>
              <a:r>
                <a:rPr lang="pt-BR" sz="1200" dirty="0" smtClean="0"/>
                <a:t> JSON;</a:t>
              </a:r>
            </a:p>
            <a:p>
              <a:r>
                <a:rPr lang="pt-BR" sz="1200" dirty="0" smtClean="0"/>
                <a:t>CREATE TABLE </a:t>
              </a:r>
              <a:r>
                <a:rPr lang="pt-BR" sz="1200" dirty="0" err="1" smtClean="0"/>
                <a:t>name</a:t>
              </a:r>
              <a:r>
                <a:rPr lang="pt-BR" sz="1200" dirty="0" smtClean="0"/>
                <a:t> STORED AS AVRO TBLPROPERTIES(‘avro.schema.url’=‘/path/</a:t>
              </a:r>
              <a:r>
                <a:rPr lang="pt-BR" sz="1200" dirty="0" err="1" smtClean="0"/>
                <a:t>file.avsc</a:t>
              </a:r>
              <a:r>
                <a:rPr lang="pt-BR" sz="1200" dirty="0" smtClean="0"/>
                <a:t>’)</a:t>
              </a:r>
            </a:p>
            <a:p>
              <a:r>
                <a:rPr lang="pt-BR" sz="1200" dirty="0" smtClean="0"/>
                <a:t>Similar </a:t>
              </a:r>
              <a:r>
                <a:rPr lang="pt-BR" sz="1200" dirty="0" err="1" smtClean="0"/>
                <a:t>when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using</a:t>
              </a:r>
              <a:r>
                <a:rPr lang="pt-BR" sz="1200" dirty="0" smtClean="0"/>
                <a:t> PARQUET (</a:t>
              </a:r>
              <a:r>
                <a:rPr lang="pt-BR" sz="1200" dirty="0" err="1" smtClean="0"/>
                <a:t>check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week</a:t>
              </a:r>
              <a:r>
                <a:rPr lang="pt-BR" sz="1200" dirty="0"/>
                <a:t> </a:t>
              </a:r>
              <a:r>
                <a:rPr lang="pt-BR" sz="1200" dirty="0" smtClean="0"/>
                <a:t>3 </a:t>
              </a:r>
              <a:r>
                <a:rPr lang="pt-BR" sz="1200" dirty="0" err="1" smtClean="0"/>
                <a:t>documentation</a:t>
              </a:r>
              <a:r>
                <a:rPr lang="pt-BR" sz="1200" dirty="0" smtClean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4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14262</TotalTime>
  <Words>2427</Words>
  <Application>Microsoft Office PowerPoint</Application>
  <PresentationFormat>Widescreen</PresentationFormat>
  <Paragraphs>359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Practical Things</vt:lpstr>
      <vt:lpstr>Apresentação do PowerPoint</vt:lpstr>
      <vt:lpstr>Big Data: Hive and Impala</vt:lpstr>
      <vt:lpstr>Apresentação do PowerPoint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HP</dc:creator>
  <cp:lastModifiedBy>Diego Siebra de Brito</cp:lastModifiedBy>
  <cp:revision>200</cp:revision>
  <cp:lastPrinted>2019-04-30T16:57:44Z</cp:lastPrinted>
  <dcterms:created xsi:type="dcterms:W3CDTF">2019-04-30T16:57:15Z</dcterms:created>
  <dcterms:modified xsi:type="dcterms:W3CDTF">2020-05-29T20:50:47Z</dcterms:modified>
</cp:coreProperties>
</file>