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1"/>
  </p:notesMasterIdLst>
  <p:sldIdLst>
    <p:sldId id="403" r:id="rId4"/>
    <p:sldId id="442" r:id="rId5"/>
    <p:sldId id="412" r:id="rId6"/>
    <p:sldId id="404" r:id="rId7"/>
    <p:sldId id="407" r:id="rId8"/>
    <p:sldId id="408" r:id="rId9"/>
    <p:sldId id="414" r:id="rId10"/>
    <p:sldId id="411" r:id="rId11"/>
    <p:sldId id="416" r:id="rId12"/>
    <p:sldId id="417" r:id="rId13"/>
    <p:sldId id="419" r:id="rId14"/>
    <p:sldId id="420" r:id="rId15"/>
    <p:sldId id="427" r:id="rId16"/>
    <p:sldId id="423" r:id="rId17"/>
    <p:sldId id="424" r:id="rId18"/>
    <p:sldId id="425" r:id="rId19"/>
    <p:sldId id="426" r:id="rId20"/>
    <p:sldId id="428" r:id="rId21"/>
    <p:sldId id="429" r:id="rId22"/>
    <p:sldId id="430" r:id="rId23"/>
    <p:sldId id="431" r:id="rId24"/>
    <p:sldId id="432" r:id="rId25"/>
    <p:sldId id="433" r:id="rId26"/>
    <p:sldId id="441" r:id="rId27"/>
    <p:sldId id="437" r:id="rId28"/>
    <p:sldId id="434" r:id="rId29"/>
    <p:sldId id="435" r:id="rId30"/>
    <p:sldId id="440" r:id="rId31"/>
    <p:sldId id="436" r:id="rId32"/>
    <p:sldId id="438" r:id="rId33"/>
    <p:sldId id="443" r:id="rId34"/>
    <p:sldId id="446" r:id="rId35"/>
    <p:sldId id="447" r:id="rId36"/>
    <p:sldId id="451" r:id="rId37"/>
    <p:sldId id="452" r:id="rId38"/>
    <p:sldId id="450" r:id="rId39"/>
    <p:sldId id="413" r:id="rId4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AEA"/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6196" autoAdjust="0"/>
  </p:normalViewPr>
  <p:slideViewPr>
    <p:cSldViewPr snapToGrid="0">
      <p:cViewPr varScale="1">
        <p:scale>
          <a:sx n="72" d="100"/>
          <a:sy n="72" d="100"/>
        </p:scale>
        <p:origin x="828" y="60"/>
      </p:cViewPr>
      <p:guideLst>
        <p:guide orient="horz" pos="227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8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7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6E0C26-A507-4EAB-B348-28CBA16CD353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  <p:sldLayoutId id="2147483753" r:id="rId4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>
            <a:extLst>
              <a:ext uri="{FF2B5EF4-FFF2-40B4-BE49-F238E27FC236}">
                <a16:creationId xmlns:a16="http://schemas.microsoft.com/office/drawing/2014/main" id="{01C15530-55E7-40D0-AC0C-C54537AE6A6E}"/>
              </a:ext>
            </a:extLst>
          </p:cNvPr>
          <p:cNvSpPr/>
          <p:nvPr userDrawn="1"/>
        </p:nvSpPr>
        <p:spPr>
          <a:xfrm>
            <a:off x="11770891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D75E862-CAFE-45BB-A9C7-419C00BF8DEB}"/>
              </a:ext>
            </a:extLst>
          </p:cNvPr>
          <p:cNvSpPr/>
          <p:nvPr userDrawn="1"/>
        </p:nvSpPr>
        <p:spPr>
          <a:xfrm>
            <a:off x="11349783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D535D1-F7A0-4534-8DA9-6A7C24C75A7B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E33935-F8A8-4DF8-84E6-3AEA42147905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C0A7B791-D56B-4AC2-A60F-53EEC5785E22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1DC29-8C0F-46E2-AD33-C02B6016F878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10FE8-39B8-4E01-94CC-E1977386AFDE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83675-EF31-483A-8929-4FE1A77682E2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0DA70-EE0C-47BC-942A-2D81B4C77C57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3D509-8874-4515-A3F2-2429F7506825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0A653-9A57-4D23-8885-9BAEE4D74DFC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45643-1BF4-4244-AA81-0C3C8571C7E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52E91-EE0C-47C8-90FB-84FEE44B16AC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8A906-DA27-4809-9120-BB3AEB0EF488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794685-298B-451E-8EF2-3A0346C23535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979FF-61BC-4DC5-8BD9-8A5CBAB93D2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DB4DAE-1BA3-4EC7-8CB4-F9BB5C97F7FD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C7BEEF-E1D4-45E7-9B64-7DBF32BEBC1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38CAA8-EB3E-4444-A918-EB2D11B74A16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67CC-2321-4236-870D-D459A4784BCA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31C10B-7B2E-4ED2-B1F6-47D2F36F1612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37AD9F-5F73-47A8-BB66-2BADA638D55A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01728-F017-445B-8427-2EE09AEE981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DF6E6D-1A93-4EDA-8D32-06AC7B0A8E75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ABC14-09CE-46A5-ABC6-E0814E247E39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506549-558C-46F4-9CA9-C0593F53412A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9">
            <a:extLst>
              <a:ext uri="{FF2B5EF4-FFF2-40B4-BE49-F238E27FC236}">
                <a16:creationId xmlns:a16="http://schemas.microsoft.com/office/drawing/2014/main" id="{56300BE4-09EE-4440-A68E-B8AA85394FD6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DB950486-CD52-4D14-8751-72748C980AA5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3CEA73ED-6DD9-436E-8331-62298AA92750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23ACBE7A-7EAD-448B-811F-F3E2BF6AD7B5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21E62C5-536C-4EC0-8F39-777195575A29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562770C3-443E-4F7B-A834-45279E957752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31A8B2D0-E705-465C-A6BE-A44DF6C3A862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CF6C31BF-3A90-438E-ADF0-EF4E524C02F2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652D8BFE-7D4A-4FD0-A58D-FF98015BC71A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6FC5C7-E572-4138-B474-CB973039F937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435F224E-80DE-45DD-B7EB-EF15FA7DA40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 Same Side Corner Rectangle 41">
            <a:extLst>
              <a:ext uri="{FF2B5EF4-FFF2-40B4-BE49-F238E27FC236}">
                <a16:creationId xmlns:a16="http://schemas.microsoft.com/office/drawing/2014/main" id="{8D7E3A14-59AF-4A79-BFC3-CEBB2E4FB143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Donut 1">
            <a:extLst>
              <a:ext uri="{FF2B5EF4-FFF2-40B4-BE49-F238E27FC236}">
                <a16:creationId xmlns:a16="http://schemas.microsoft.com/office/drawing/2014/main" id="{29F83BF0-C0EC-4E8C-B207-F8FB97ECE9B1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3F22241-2F3A-401E-AFB9-B5AC4516EF75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81394171-77CF-4D38-A27F-4540428E6D4C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F5A6CF-F10B-43E4-9D52-5C70DD71CBEF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53" name="Donut 81">
              <a:extLst>
                <a:ext uri="{FF2B5EF4-FFF2-40B4-BE49-F238E27FC236}">
                  <a16:creationId xmlns:a16="http://schemas.microsoft.com/office/drawing/2014/main" id="{9F8792C0-185A-4D5F-992C-304209372EE7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82">
              <a:extLst>
                <a:ext uri="{FF2B5EF4-FFF2-40B4-BE49-F238E27FC236}">
                  <a16:creationId xmlns:a16="http://schemas.microsoft.com/office/drawing/2014/main" id="{D516DA40-9D93-4CEF-9484-254850E95F0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83">
              <a:extLst>
                <a:ext uri="{FF2B5EF4-FFF2-40B4-BE49-F238E27FC236}">
                  <a16:creationId xmlns:a16="http://schemas.microsoft.com/office/drawing/2014/main" id="{0F4A1D2D-1ED2-4CC8-913D-144681B6C754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84">
              <a:extLst>
                <a:ext uri="{FF2B5EF4-FFF2-40B4-BE49-F238E27FC236}">
                  <a16:creationId xmlns:a16="http://schemas.microsoft.com/office/drawing/2014/main" id="{0AD843CE-872F-4D2F-B076-3CBCD5CD6674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Rounded Rectangle 85">
              <a:extLst>
                <a:ext uri="{FF2B5EF4-FFF2-40B4-BE49-F238E27FC236}">
                  <a16:creationId xmlns:a16="http://schemas.microsoft.com/office/drawing/2014/main" id="{62DA36F1-6124-41F9-B2E7-C5639A0E7E23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6">
              <a:extLst>
                <a:ext uri="{FF2B5EF4-FFF2-40B4-BE49-F238E27FC236}">
                  <a16:creationId xmlns:a16="http://schemas.microsoft.com/office/drawing/2014/main" id="{F189C91C-4584-4260-A3CA-5DAAB3D093B8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Rounded Rectangle 87">
              <a:extLst>
                <a:ext uri="{FF2B5EF4-FFF2-40B4-BE49-F238E27FC236}">
                  <a16:creationId xmlns:a16="http://schemas.microsoft.com/office/drawing/2014/main" id="{9567E93A-E476-4455-A763-1F0CF760E616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D5C7B1EC-4FFE-403A-94BB-8BF6C5622ED0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C06E0CA-EEC6-4F1E-BDEE-291A44D0913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ed Rectangle 19">
              <a:extLst>
                <a:ext uri="{FF2B5EF4-FFF2-40B4-BE49-F238E27FC236}">
                  <a16:creationId xmlns:a16="http://schemas.microsoft.com/office/drawing/2014/main" id="{0111B74F-7208-4594-B693-4D88AF96BD55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:a16="http://schemas.microsoft.com/office/drawing/2014/main" id="{D1D7D3FA-B87E-448D-99A7-CE70E6E3530D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4" name="Oval 1">
            <a:extLst>
              <a:ext uri="{FF2B5EF4-FFF2-40B4-BE49-F238E27FC236}">
                <a16:creationId xmlns:a16="http://schemas.microsoft.com/office/drawing/2014/main" id="{4B138912-A59A-4C31-A487-24FE333E19F1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Donut 3">
            <a:extLst>
              <a:ext uri="{FF2B5EF4-FFF2-40B4-BE49-F238E27FC236}">
                <a16:creationId xmlns:a16="http://schemas.microsoft.com/office/drawing/2014/main" id="{A81EB1AF-83C2-42B5-B6BB-451D69684992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9AC3A9A8-93BF-4A70-BCB3-89A34C8C3A14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Heart 3">
            <a:extLst>
              <a:ext uri="{FF2B5EF4-FFF2-40B4-BE49-F238E27FC236}">
                <a16:creationId xmlns:a16="http://schemas.microsoft.com/office/drawing/2014/main" id="{32987128-419D-442D-8650-0B73A016B046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 Same Side Corner Rectangle 5">
            <a:extLst>
              <a:ext uri="{FF2B5EF4-FFF2-40B4-BE49-F238E27FC236}">
                <a16:creationId xmlns:a16="http://schemas.microsoft.com/office/drawing/2014/main" id="{CD6ECC31-4A48-4D35-93E8-7FC0AF12E0AC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Parallelogram 8">
            <a:extLst>
              <a:ext uri="{FF2B5EF4-FFF2-40B4-BE49-F238E27FC236}">
                <a16:creationId xmlns:a16="http://schemas.microsoft.com/office/drawing/2014/main" id="{BB6A5491-F2E6-464E-B45C-AE2256767382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0A4F74A7-259B-4B3C-B49C-261718168D6A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Oval 12287">
            <a:extLst>
              <a:ext uri="{FF2B5EF4-FFF2-40B4-BE49-F238E27FC236}">
                <a16:creationId xmlns:a16="http://schemas.microsoft.com/office/drawing/2014/main" id="{0001BD52-63D9-4E6B-8F2C-DD5966B4247C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A2330421-9967-4C7B-835D-48908DAD7444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428A8046-A062-4007-9F02-27709BFEE375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4137E82B-F402-4161-981D-CD291800AA86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F7838442-DC64-42F7-BC22-1509959128B2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90B380-A9DF-4206-B472-E8A9E96288EB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A4E3BEC0-E91C-451E-9DF9-A21C9699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0D1CE43-E5BA-4C84-8CEB-CC19509F6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4529203-054F-4401-AC90-401DAF91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6860916-421B-4AE9-ACED-BEBBA7F59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0A29F04-856E-47DA-BE97-36BB5021C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82" name="Freeform 36">
            <a:extLst>
              <a:ext uri="{FF2B5EF4-FFF2-40B4-BE49-F238E27FC236}">
                <a16:creationId xmlns:a16="http://schemas.microsoft.com/office/drawing/2014/main" id="{53AEA272-E1AB-4A1F-8B1D-81183DA05032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E9CFB870-AA76-4AE8-9464-C4E5358CCF13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12287">
            <a:extLst>
              <a:ext uri="{FF2B5EF4-FFF2-40B4-BE49-F238E27FC236}">
                <a16:creationId xmlns:a16="http://schemas.microsoft.com/office/drawing/2014/main" id="{8EFC90EE-3658-4F22-A7BE-48F713FF92C1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Parallelogram 8">
            <a:extLst>
              <a:ext uri="{FF2B5EF4-FFF2-40B4-BE49-F238E27FC236}">
                <a16:creationId xmlns:a16="http://schemas.microsoft.com/office/drawing/2014/main" id="{BAC9D37A-D27E-48E7-B544-EDF7E1F1AFFA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EC686-DE83-47EF-9322-BEEC95003710}"/>
              </a:ext>
            </a:extLst>
          </p:cNvPr>
          <p:cNvSpPr txBox="1"/>
          <p:nvPr/>
        </p:nvSpPr>
        <p:spPr>
          <a:xfrm>
            <a:off x="172275" y="-2137"/>
            <a:ext cx="5237477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3600" b="1" dirty="0">
                <a:solidFill>
                  <a:schemeClr val="bg1"/>
                </a:solidFill>
                <a:cs typeface="Arial" pitchFamily="34" charset="0"/>
              </a:rPr>
              <a:t>CLASSIFICAÇÃO DE MODELOS CARDÍACOS TRIDIMENSIONAIS RELACIONADA À PRESENÇA OU À AUSÊNCIA DE CARDIOMIOPATIA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19011A-2ACF-41C8-AB4A-2A7E5CEFD727}"/>
              </a:ext>
            </a:extLst>
          </p:cNvPr>
          <p:cNvSpPr txBox="1"/>
          <p:nvPr/>
        </p:nvSpPr>
        <p:spPr>
          <a:xfrm>
            <a:off x="172278" y="5680144"/>
            <a:ext cx="523747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Diego Pereira </a:t>
            </a:r>
            <a:r>
              <a:rPr lang="pt-BR" altLang="ko-KR" sz="2000" b="1" dirty="0" err="1">
                <a:solidFill>
                  <a:schemeClr val="bg1"/>
                </a:solidFill>
                <a:cs typeface="Arial" pitchFamily="34" charset="0"/>
              </a:rPr>
              <a:t>Dedize</a:t>
            </a:r>
            <a:endParaRPr lang="pt-BR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Luiz Gustavo de Almeida Silva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Vagner Mendonça Gonçalves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3AFD7C-4E63-459C-B7B7-E61D0D351B05}"/>
              </a:ext>
            </a:extLst>
          </p:cNvPr>
          <p:cNvSpPr txBox="1"/>
          <p:nvPr/>
        </p:nvSpPr>
        <p:spPr>
          <a:xfrm>
            <a:off x="172278" y="4581533"/>
            <a:ext cx="52507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SIN5007 – Reconhecimento de Padrões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1º sem. 2020</a:t>
            </a:r>
          </a:p>
          <a:p>
            <a:r>
              <a:rPr lang="pt-BR" altLang="ko-KR" sz="2000" b="1" dirty="0">
                <a:solidFill>
                  <a:schemeClr val="bg1"/>
                </a:solidFill>
                <a:cs typeface="Arial" pitchFamily="34" charset="0"/>
              </a:rPr>
              <a:t>Profa. Dra. </a:t>
            </a:r>
            <a:r>
              <a:rPr lang="pt-BR" sz="2000" b="1" dirty="0">
                <a:solidFill>
                  <a:schemeClr val="bg1"/>
                </a:solidFill>
                <a:cs typeface="Arial" pitchFamily="34" charset="0"/>
              </a:rPr>
              <a:t>Ariane Machado Lima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AMOSTRAS COM VALORES AUSENTES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Idade (5), massa (4) e volume (4): poucas amostras apresentam valores ausentes.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optamos por preencher valores ausentes com a média encontrada na base.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Normalização Min-Max em todas as características (intervalo [0,1]).</a:t>
            </a:r>
          </a:p>
        </p:txBody>
      </p:sp>
    </p:spTree>
    <p:extLst>
      <p:ext uri="{BB962C8B-B14F-4D97-AF65-F5344CB8AC3E}">
        <p14:creationId xmlns:p14="http://schemas.microsoft.com/office/powerpoint/2010/main" val="275448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5200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Teste inicial: porcentagem de variação explicada para cada um dos componentes selecionados: 35% e 24%.</a:t>
            </a:r>
          </a:p>
          <a:p>
            <a:pPr marL="342900" indent="-34290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Não é possível separar claramente as classes.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623A9C-74AA-463C-A4DC-5179D49E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3625"/>
            <a:ext cx="4931004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7" y="1066424"/>
            <a:ext cx="550211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3B8828-6ED4-472C-BBC7-35013449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1" b="19896"/>
          <a:stretch/>
        </p:blipFill>
        <p:spPr>
          <a:xfrm>
            <a:off x="7180031" y="2283088"/>
            <a:ext cx="3486107" cy="3973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950C33-A3D9-4D42-9A35-84BD5E544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82" y="1063756"/>
            <a:ext cx="4600206" cy="12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A59C726-3AF2-46AE-95F0-E0B0336AB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2" b="17271"/>
          <a:stretch/>
        </p:blipFill>
        <p:spPr>
          <a:xfrm>
            <a:off x="7103696" y="2358804"/>
            <a:ext cx="3683413" cy="4195778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166208" y="1066424"/>
            <a:ext cx="54792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filtro.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as melhores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base em testes estatísticos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univariados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Mantém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pontuação mais alta.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Métodos para classificação: 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chi2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f_classif</a:t>
            </a:r>
            <a:r>
              <a:rPr lang="pt-B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 = 5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mutual_info_classif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933A6D-14A5-4320-B847-D4010A8AC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75" y="1063756"/>
            <a:ext cx="4519453" cy="12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CEDB68-FA8A-4EC1-BC19-766F750F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53" y="1077008"/>
            <a:ext cx="2732300" cy="50057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33499C-80A2-4312-88BB-CDD115AFB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1"/>
          <a:stretch/>
        </p:blipFill>
        <p:spPr>
          <a:xfrm>
            <a:off x="7023656" y="1063757"/>
            <a:ext cx="4086385" cy="13573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0A179C9-300F-4266-A47B-34B4433C79A2}"/>
              </a:ext>
            </a:extLst>
          </p:cNvPr>
          <p:cNvSpPr/>
          <p:nvPr/>
        </p:nvSpPr>
        <p:spPr>
          <a:xfrm>
            <a:off x="166208" y="1066424"/>
            <a:ext cx="4233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(RANDOM FOREST)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Determina a importância de cada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relação à classe alvo.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seguida, selecionamos as características manualmente.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feature_importances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'&gt;0.05)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70,31%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1A95647-BA49-4004-8FC1-3AD9135553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0" b="17610"/>
          <a:stretch/>
        </p:blipFill>
        <p:spPr>
          <a:xfrm>
            <a:off x="7164245" y="2500587"/>
            <a:ext cx="3805205" cy="42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464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RFE – Recursive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camada.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Seleciona subconjuntos recursivamente, considerando conjuntos cada vez menores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LogisticRegression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=20000)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79,40%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515D1B-21BB-453D-94A2-9586B1982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04" y="1943951"/>
            <a:ext cx="3960645" cy="30770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731EE0-C8ED-478E-9440-197226B0A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4" b="16355"/>
          <a:stretch/>
        </p:blipFill>
        <p:spPr>
          <a:xfrm>
            <a:off x="7978507" y="1138625"/>
            <a:ext cx="4161026" cy="4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398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SFS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iteração, novas características são adicionadas ao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=30)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60,13%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E73651-195F-4A04-831C-53629F9C6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9" b="16173"/>
          <a:stretch/>
        </p:blipFill>
        <p:spPr>
          <a:xfrm>
            <a:off x="7847088" y="1100700"/>
            <a:ext cx="4195410" cy="48574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AA927B-ED9C-4329-957A-13D053EC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42" y="1882609"/>
            <a:ext cx="3750159" cy="32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3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SELEÇÃO DE CARACTERÍSTICAS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3584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SBS – Sequential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Tipo: heurístico.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cada iteração características são deletadas do subconjunto corrente.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KNeighborsClassifier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n_neighbors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=10)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74,70%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E9E7EF-3350-4678-AF80-6EB8ACA65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82" b="17325"/>
          <a:stretch/>
        </p:blipFill>
        <p:spPr>
          <a:xfrm>
            <a:off x="7881342" y="1128421"/>
            <a:ext cx="4148579" cy="47326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228208-4C76-401A-AAD4-175ABD8E3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21" y="1995403"/>
            <a:ext cx="3667953" cy="31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9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538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implementada recebe três parâmetros: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um conjunto de dados (no caso,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composta pelos vetores de características);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um conjunto com as classes de cada amostra de data; e,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a quantidade de conjuntos (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folds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em que se deseja dividir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Optamos por incluir o parâmetro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pois nossa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possui, originalmente, três classes (SAN, CMH e CMD). Dessa forma, poderemos generalizar a função futuramente para trabalhar com todas as classes.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função separa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k conjuntos de treinamento/teste.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cada conjunto se respeita o máximo possível a proporção das classes em referência 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original completa.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cada conjunto, a quantidade de amostras entre as classes poderão ter, no máximo, 1 elemento a mais ou a menos em relação a outro conjunto.</a:t>
            </a: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000"/>
              </a:lnSpc>
              <a:buFont typeface="Open Sans" panose="020B0606030504020204" pitchFamily="34" charset="0"/>
              <a:buChar char="›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Trabalhamos com a linguagem de programação Python e o framework Anaconda. 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3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 – Código-fonte (1 de 3)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D452EC-0624-4A0B-891E-4D64FE11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19250"/>
            <a:ext cx="9363075" cy="1809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A7A1DE-9B9F-4FD0-B8B7-FAF1B938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429000"/>
            <a:ext cx="9363075" cy="819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661801-4950-424B-AAA3-BBD184253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4248150"/>
            <a:ext cx="9372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251B7F7F-7B4F-47F9-B276-FED6E806520A}"/>
              </a:ext>
            </a:extLst>
          </p:cNvPr>
          <p:cNvGrpSpPr/>
          <p:nvPr/>
        </p:nvGrpSpPr>
        <p:grpSpPr>
          <a:xfrm>
            <a:off x="5275197" y="1385539"/>
            <a:ext cx="5485224" cy="600165"/>
            <a:chOff x="3181698" y="1413362"/>
            <a:chExt cx="5485224" cy="600165"/>
          </a:xfrm>
        </p:grpSpPr>
        <p:sp>
          <p:nvSpPr>
            <p:cNvPr id="175" name="TextBox 7">
              <a:extLst>
                <a:ext uri="{FF2B5EF4-FFF2-40B4-BE49-F238E27FC236}">
                  <a16:creationId xmlns:a16="http://schemas.microsoft.com/office/drawing/2014/main" id="{15307E2C-E718-404C-9963-C6EE36EA94F6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Definição do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objeto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estudo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problemática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envolvida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6" name="TextBox 8">
              <a:extLst>
                <a:ext uri="{FF2B5EF4-FFF2-40B4-BE49-F238E27FC236}">
                  <a16:creationId xmlns:a16="http://schemas.microsoft.com/office/drawing/2014/main" id="{7853E804-B59C-416E-825C-30BA812BD138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DEFINIÇÃO DO PROBLEMA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22C0E023-2E7D-4FB5-A93C-E9717132263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8228C4A7-20F6-43C6-949F-F0868F215E4C}"/>
              </a:ext>
            </a:extLst>
          </p:cNvPr>
          <p:cNvGrpSpPr/>
          <p:nvPr/>
        </p:nvGrpSpPr>
        <p:grpSpPr>
          <a:xfrm>
            <a:off x="5270877" y="2212319"/>
            <a:ext cx="5485224" cy="600165"/>
            <a:chOff x="3181698" y="1413362"/>
            <a:chExt cx="5485224" cy="600165"/>
          </a:xfrm>
        </p:grpSpPr>
        <p:sp>
          <p:nvSpPr>
            <p:cNvPr id="179" name="TextBox 7">
              <a:extLst>
                <a:ext uri="{FF2B5EF4-FFF2-40B4-BE49-F238E27FC236}">
                  <a16:creationId xmlns:a16="http://schemas.microsoft.com/office/drawing/2014/main" id="{A37E8958-E08B-4AC8-A576-C96549710469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Descrição do </a:t>
              </a:r>
              <a:r>
                <a:rPr lang="pt-BR" altLang="ko-KR" sz="1200" dirty="0" err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dataset</a:t>
              </a:r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 e das características.</a:t>
              </a:r>
            </a:p>
          </p:txBody>
        </p:sp>
        <p:sp>
          <p:nvSpPr>
            <p:cNvPr id="180" name="TextBox 8">
              <a:extLst>
                <a:ext uri="{FF2B5EF4-FFF2-40B4-BE49-F238E27FC236}">
                  <a16:creationId xmlns:a16="http://schemas.microsoft.com/office/drawing/2014/main" id="{6BFC4CE5-FB14-4A02-879D-E7F7F1FA4561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CONJUNTO DE DADOS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1" name="TextBox 6">
              <a:extLst>
                <a:ext uri="{FF2B5EF4-FFF2-40B4-BE49-F238E27FC236}">
                  <a16:creationId xmlns:a16="http://schemas.microsoft.com/office/drawing/2014/main" id="{92555C2A-59DD-41A4-9415-337999E7BC77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F6FADA10-3C8D-4D29-982A-B443B67BC844}"/>
              </a:ext>
            </a:extLst>
          </p:cNvPr>
          <p:cNvGrpSpPr/>
          <p:nvPr/>
        </p:nvGrpSpPr>
        <p:grpSpPr>
          <a:xfrm>
            <a:off x="5270877" y="3038279"/>
            <a:ext cx="5485224" cy="600165"/>
            <a:chOff x="3181698" y="1413362"/>
            <a:chExt cx="5485224" cy="600165"/>
          </a:xfrm>
        </p:grpSpPr>
        <p:sp>
          <p:nvSpPr>
            <p:cNvPr id="183" name="TextBox 7">
              <a:extLst>
                <a:ext uri="{FF2B5EF4-FFF2-40B4-BE49-F238E27FC236}">
                  <a16:creationId xmlns:a16="http://schemas.microsoft.com/office/drawing/2014/main" id="{179A96BB-B9C4-4CDB-940E-DBFA6D426EE5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Estratégias de pré-processamento e PCA.</a:t>
              </a:r>
            </a:p>
          </p:txBody>
        </p:sp>
        <p:sp>
          <p:nvSpPr>
            <p:cNvPr id="184" name="TextBox 8">
              <a:extLst>
                <a:ext uri="{FF2B5EF4-FFF2-40B4-BE49-F238E27FC236}">
                  <a16:creationId xmlns:a16="http://schemas.microsoft.com/office/drawing/2014/main" id="{8A7D0F06-7F8B-400E-878B-4CCB1087CA9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PRÉ-PROCESSAMENTO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5" name="TextBox 6">
              <a:extLst>
                <a:ext uri="{FF2B5EF4-FFF2-40B4-BE49-F238E27FC236}">
                  <a16:creationId xmlns:a16="http://schemas.microsoft.com/office/drawing/2014/main" id="{A1915032-0A60-45B1-909B-E4D59DF0ABC2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FD899E95-A5CD-4512-9786-E6A099459E8C}"/>
              </a:ext>
            </a:extLst>
          </p:cNvPr>
          <p:cNvGrpSpPr/>
          <p:nvPr/>
        </p:nvGrpSpPr>
        <p:grpSpPr>
          <a:xfrm>
            <a:off x="5286527" y="3856130"/>
            <a:ext cx="5485224" cy="600165"/>
            <a:chOff x="3181698" y="1413362"/>
            <a:chExt cx="5485224" cy="600165"/>
          </a:xfrm>
        </p:grpSpPr>
        <p:sp>
          <p:nvSpPr>
            <p:cNvPr id="187" name="TextBox 7">
              <a:extLst>
                <a:ext uri="{FF2B5EF4-FFF2-40B4-BE49-F238E27FC236}">
                  <a16:creationId xmlns:a16="http://schemas.microsoft.com/office/drawing/2014/main" id="{DAC8FF22-91D0-4F76-80F2-EB5851DE10B0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Mais estratégias de redução da dimensionalidade.</a:t>
              </a:r>
            </a:p>
          </p:txBody>
        </p:sp>
        <p:sp>
          <p:nvSpPr>
            <p:cNvPr id="188" name="TextBox 8">
              <a:extLst>
                <a:ext uri="{FF2B5EF4-FFF2-40B4-BE49-F238E27FC236}">
                  <a16:creationId xmlns:a16="http://schemas.microsoft.com/office/drawing/2014/main" id="{D54DD204-8484-4DDF-A083-D3C4D2CA0A4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SELEÇÃO DE CARACTERÍSTICAS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9" name="TextBox 6">
              <a:extLst>
                <a:ext uri="{FF2B5EF4-FFF2-40B4-BE49-F238E27FC236}">
                  <a16:creationId xmlns:a16="http://schemas.microsoft.com/office/drawing/2014/main" id="{C83EE5CB-2B62-4AB0-958E-4A2D2FF43F49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5F0E64D4-1EFD-40B8-84C9-E80FE9BE5A63}"/>
              </a:ext>
            </a:extLst>
          </p:cNvPr>
          <p:cNvGrpSpPr/>
          <p:nvPr/>
        </p:nvGrpSpPr>
        <p:grpSpPr>
          <a:xfrm>
            <a:off x="5270877" y="4674450"/>
            <a:ext cx="5485224" cy="600165"/>
            <a:chOff x="3181698" y="1413362"/>
            <a:chExt cx="5485224" cy="600165"/>
          </a:xfrm>
        </p:grpSpPr>
        <p:sp>
          <p:nvSpPr>
            <p:cNvPr id="191" name="TextBox 7">
              <a:extLst>
                <a:ext uri="{FF2B5EF4-FFF2-40B4-BE49-F238E27FC236}">
                  <a16:creationId xmlns:a16="http://schemas.microsoft.com/office/drawing/2014/main" id="{55DC192F-EDB5-483B-BA25-E2382C6EFDE0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pt-BR" altLang="ko-KR" dirty="0"/>
                <a:t>Função de divisão do </a:t>
              </a:r>
              <a:r>
                <a:rPr lang="pt-BR" altLang="ko-KR" dirty="0" err="1"/>
                <a:t>database</a:t>
              </a:r>
              <a:r>
                <a:rPr lang="pt-BR" altLang="ko-KR" dirty="0"/>
                <a:t> em k conjuntos.</a:t>
              </a:r>
            </a:p>
          </p:txBody>
        </p:sp>
        <p:sp>
          <p:nvSpPr>
            <p:cNvPr id="192" name="TextBox 8">
              <a:extLst>
                <a:ext uri="{FF2B5EF4-FFF2-40B4-BE49-F238E27FC236}">
                  <a16:creationId xmlns:a16="http://schemas.microsoft.com/office/drawing/2014/main" id="{19A7F976-F5DE-48E7-AB1A-D5DEE8CDB08E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VALIDAÇÃO CRUZADA</a:t>
              </a:r>
              <a:endParaRPr lang="ko-KR" altLang="en-US" dirty="0"/>
            </a:p>
          </p:txBody>
        </p:sp>
        <p:sp>
          <p:nvSpPr>
            <p:cNvPr id="193" name="TextBox 6">
              <a:extLst>
                <a:ext uri="{FF2B5EF4-FFF2-40B4-BE49-F238E27FC236}">
                  <a16:creationId xmlns:a16="http://schemas.microsoft.com/office/drawing/2014/main" id="{AA02BBA0-BC68-4C3E-A090-C9D6C4B1C9F0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05</a:t>
              </a:r>
              <a:endParaRPr lang="ko-KR" altLang="en-US" dirty="0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BFFB1ACF-D2E0-453E-9185-38C2F018134B}"/>
              </a:ext>
            </a:extLst>
          </p:cNvPr>
          <p:cNvGrpSpPr/>
          <p:nvPr/>
        </p:nvGrpSpPr>
        <p:grpSpPr>
          <a:xfrm>
            <a:off x="5292064" y="5506625"/>
            <a:ext cx="5485224" cy="600165"/>
            <a:chOff x="3181698" y="1413362"/>
            <a:chExt cx="5485224" cy="600165"/>
          </a:xfrm>
        </p:grpSpPr>
        <p:sp>
          <p:nvSpPr>
            <p:cNvPr id="165" name="TextBox 7">
              <a:extLst>
                <a:ext uri="{FF2B5EF4-FFF2-40B4-BE49-F238E27FC236}">
                  <a16:creationId xmlns:a16="http://schemas.microsoft.com/office/drawing/2014/main" id="{7AB3B174-C519-4062-B340-90FA9947662B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pt-BR" altLang="ko-KR" dirty="0"/>
                <a:t>Resultados e discussões com a aplicação de </a:t>
              </a:r>
              <a:r>
                <a:rPr lang="pt-BR" altLang="ko-KR" dirty="0" err="1"/>
                <a:t>Naive</a:t>
              </a:r>
              <a:r>
                <a:rPr lang="pt-BR" altLang="ko-KR" dirty="0"/>
                <a:t> </a:t>
              </a:r>
              <a:r>
                <a:rPr lang="pt-BR" altLang="ko-KR" dirty="0" err="1"/>
                <a:t>Bayes</a:t>
              </a:r>
              <a:r>
                <a:rPr lang="pt-BR" altLang="ko-KR" dirty="0"/>
                <a:t>.</a:t>
              </a:r>
            </a:p>
          </p:txBody>
        </p:sp>
        <p:sp>
          <p:nvSpPr>
            <p:cNvPr id="166" name="TextBox 8">
              <a:extLst>
                <a:ext uri="{FF2B5EF4-FFF2-40B4-BE49-F238E27FC236}">
                  <a16:creationId xmlns:a16="http://schemas.microsoft.com/office/drawing/2014/main" id="{E161CDEA-66AE-439B-8923-9AF09082DDF0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NAIVE BAYES</a:t>
              </a:r>
              <a:endParaRPr lang="ko-KR" altLang="en-US" dirty="0"/>
            </a:p>
          </p:txBody>
        </p:sp>
        <p:sp>
          <p:nvSpPr>
            <p:cNvPr id="167" name="TextBox 6">
              <a:extLst>
                <a:ext uri="{FF2B5EF4-FFF2-40B4-BE49-F238E27FC236}">
                  <a16:creationId xmlns:a16="http://schemas.microsoft.com/office/drawing/2014/main" id="{41FA9DE0-7DBA-4F3B-A3E4-9F706EDAFE7C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06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98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16D5101-1B22-46DA-BACA-15DE98A88F1D}"/>
              </a:ext>
            </a:extLst>
          </p:cNvPr>
          <p:cNvGrpSpPr/>
          <p:nvPr/>
        </p:nvGrpSpPr>
        <p:grpSpPr>
          <a:xfrm>
            <a:off x="331304" y="0"/>
            <a:ext cx="8441635" cy="6758609"/>
            <a:chOff x="609600" y="0"/>
            <a:chExt cx="9363075" cy="83058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8841674-A1D7-4D7D-A620-57BAC2F6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9363075" cy="56388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60A691D-D2F0-4F9F-84DF-14A8256C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5638800"/>
              <a:ext cx="9353550" cy="2667000"/>
            </a:xfrm>
            <a:prstGeom prst="rect">
              <a:avLst/>
            </a:prstGeom>
          </p:spPr>
        </p:pic>
      </p:grp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FC626B65-A6E6-4090-9BA9-B4A164FC2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84213" y="339509"/>
            <a:ext cx="4293387" cy="1619964"/>
          </a:xfrm>
        </p:spPr>
        <p:txBody>
          <a:bodyPr/>
          <a:lstStyle/>
          <a:p>
            <a:r>
              <a:rPr lang="pt-BR" sz="4800" dirty="0"/>
              <a:t>VALIDAÇÃO CRUZADA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6D92EFA-75FD-4D5C-BFA2-9DFF50A168E9}"/>
              </a:ext>
            </a:extLst>
          </p:cNvPr>
          <p:cNvSpPr/>
          <p:nvPr/>
        </p:nvSpPr>
        <p:spPr>
          <a:xfrm>
            <a:off x="6984212" y="1982450"/>
            <a:ext cx="42933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Código-fonte (2 de 3) - Função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2C66FA2-3915-4546-8061-33F574AC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6" y="1003782"/>
            <a:ext cx="9353550" cy="5838825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A80AE76-2E6F-4C30-A11F-498AD7DB32E1}"/>
              </a:ext>
            </a:extLst>
          </p:cNvPr>
          <p:cNvSpPr/>
          <p:nvPr/>
        </p:nvSpPr>
        <p:spPr>
          <a:xfrm>
            <a:off x="6984212" y="1063756"/>
            <a:ext cx="45981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</a:t>
            </a: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Código-fonte (3 de 3) - Execução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06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1408E9-915B-42F1-83BA-78888410F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VALIDAÇÃO CRUZADA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907E7A5-C6D1-46A2-813F-40E15BFCFE24}"/>
              </a:ext>
            </a:extLst>
          </p:cNvPr>
          <p:cNvSpPr/>
          <p:nvPr/>
        </p:nvSpPr>
        <p:spPr>
          <a:xfrm>
            <a:off x="444500" y="1066424"/>
            <a:ext cx="1044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Função de Divisão da Base em k Conjuntos – Saída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D5C9E8-92E7-483B-B03B-5F64EC55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649460"/>
            <a:ext cx="9866413" cy="41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9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E BIBLIOTECAS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sklearn.naive_bayes.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GaussianNB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Parâmetro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var_smoothing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22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suavização das curvas de probabilidades para minimizar as chances de o classificador não conseguir fazer predições para cenários não contemplados pela conjunto de treinamento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Variação de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(sem suavização) até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(inclusive), em intervalos de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1A7446-D6D7-4B33-A068-7D8FF329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251" y="1391479"/>
            <a:ext cx="5159359" cy="1745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291AE5-FDE5-4BAB-BB2E-9C9C0E25D6E3}"/>
              </a:ext>
            </a:extLst>
          </p:cNvPr>
          <p:cNvSpPr txBox="1"/>
          <p:nvPr/>
        </p:nvSpPr>
        <p:spPr>
          <a:xfrm>
            <a:off x="6143251" y="3182346"/>
            <a:ext cx="5159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(2020a, n.p.).</a:t>
            </a:r>
          </a:p>
        </p:txBody>
      </p:sp>
    </p:spTree>
    <p:extLst>
      <p:ext uri="{BB962C8B-B14F-4D97-AF65-F5344CB8AC3E}">
        <p14:creationId xmlns:p14="http://schemas.microsoft.com/office/powerpoint/2010/main" val="122936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ANÁLISES PRELIMINARES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295924" y="1680220"/>
            <a:ext cx="96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Algumas distribuições das características das amostras utilizadas.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FB7947-326E-43E8-93BD-F35904F9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59" y="2181895"/>
            <a:ext cx="4239137" cy="2167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1C314A-F339-4D7F-BF50-E38EDD66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39" y="2181898"/>
            <a:ext cx="4239137" cy="21678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DA212F-9FAB-44BA-8EC7-BDCD323A9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24" y="4588990"/>
            <a:ext cx="4239137" cy="21678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9E2DD2-D975-4DA7-AEA5-6834B1C92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40" y="4588990"/>
            <a:ext cx="4239137" cy="21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ANÁLISES PRELIMINARES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295924" y="1680220"/>
            <a:ext cx="96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3536FD-9D32-4CFC-AB42-A435AEBE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8" y="2049552"/>
            <a:ext cx="6427664" cy="41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1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2C797F-FE26-42CB-A8E0-20C704854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54031"/>
              </p:ext>
            </p:extLst>
          </p:nvPr>
        </p:nvGraphicFramePr>
        <p:xfrm>
          <a:off x="132523" y="3427420"/>
          <a:ext cx="11193718" cy="1541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8334">
                  <a:extLst>
                    <a:ext uri="{9D8B030D-6E8A-4147-A177-3AD203B41FA5}">
                      <a16:colId xmlns:a16="http://schemas.microsoft.com/office/drawing/2014/main" val="1432860546"/>
                    </a:ext>
                  </a:extLst>
                </a:gridCol>
                <a:gridCol w="2108208">
                  <a:extLst>
                    <a:ext uri="{9D8B030D-6E8A-4147-A177-3AD203B41FA5}">
                      <a16:colId xmlns:a16="http://schemas.microsoft.com/office/drawing/2014/main" val="3735990757"/>
                    </a:ext>
                  </a:extLst>
                </a:gridCol>
                <a:gridCol w="2490232">
                  <a:extLst>
                    <a:ext uri="{9D8B030D-6E8A-4147-A177-3AD203B41FA5}">
                      <a16:colId xmlns:a16="http://schemas.microsoft.com/office/drawing/2014/main" val="1488522588"/>
                    </a:ext>
                  </a:extLst>
                </a:gridCol>
                <a:gridCol w="2051611">
                  <a:extLst>
                    <a:ext uri="{9D8B030D-6E8A-4147-A177-3AD203B41FA5}">
                      <a16:colId xmlns:a16="http://schemas.microsoft.com/office/drawing/2014/main" val="1187330059"/>
                    </a:ext>
                  </a:extLst>
                </a:gridCol>
                <a:gridCol w="1075333">
                  <a:extLst>
                    <a:ext uri="{9D8B030D-6E8A-4147-A177-3AD203B41FA5}">
                      <a16:colId xmlns:a16="http://schemas.microsoft.com/office/drawing/2014/main" val="11335561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Cenário (</a:t>
                      </a:r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qtde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features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Acurácia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Revocação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Precisão Média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α </a:t>
                      </a: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Ótimo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95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Todas as Características (328)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69.76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78.22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64.23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0.1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678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PCA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62.77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82.18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56.85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0.0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438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Selecionador 1 – KBEST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77.47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93.07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b="1" u="none" strike="noStrike" dirty="0">
                          <a:effectLst/>
                        </a:rPr>
                        <a:t>69.12</a:t>
                      </a:r>
                      <a:endParaRPr lang="pt-BR" sz="195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0.1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377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95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Selecionador 2 – RFE (53)</a:t>
                      </a:r>
                      <a:endParaRPr lang="pt-BR" sz="195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>
                          <a:effectLst/>
                        </a:rPr>
                        <a:t>70.56</a:t>
                      </a:r>
                      <a:endParaRPr lang="pt-BR" sz="195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68.32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68.32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950" u="none" strike="noStrike" dirty="0">
                          <a:effectLst/>
                        </a:rPr>
                        <a:t>0.3</a:t>
                      </a:r>
                      <a:endParaRPr lang="pt-BR" sz="19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34082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444499" y="2512974"/>
            <a:ext cx="104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Melhores resultados de testes obtidos, para cada organização/seleção das características das amostras, com o classificador </a:t>
            </a:r>
            <a:r>
              <a:rPr lang="pt-BR" sz="2000" b="1" dirty="0" err="1"/>
              <a:t>GaussianNB</a:t>
            </a:r>
            <a:r>
              <a:rPr lang="pt-B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20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584775" y="1789699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5E5516-C768-4829-9271-E370F5A0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75" y="3022983"/>
            <a:ext cx="504895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5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1020417" y="1007828"/>
            <a:ext cx="108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26EE54-A0BD-4055-ABD1-F20757F85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8" y="1404528"/>
            <a:ext cx="4074782" cy="23458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521446-3DAF-4139-A85C-047779EB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30" y="1404528"/>
            <a:ext cx="4131602" cy="23458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6071A2A-832B-4668-B973-2EA8F72A5414}"/>
              </a:ext>
            </a:extLst>
          </p:cNvPr>
          <p:cNvSpPr txBox="1"/>
          <p:nvPr/>
        </p:nvSpPr>
        <p:spPr>
          <a:xfrm>
            <a:off x="1112189" y="3750368"/>
            <a:ext cx="40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(a) Todas as Características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2F4009-1FAA-4A7B-B74A-846D68F8D2A8}"/>
              </a:ext>
            </a:extLst>
          </p:cNvPr>
          <p:cNvSpPr txBox="1"/>
          <p:nvPr/>
        </p:nvSpPr>
        <p:spPr>
          <a:xfrm>
            <a:off x="7005030" y="3750367"/>
            <a:ext cx="413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(b) PCA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8F63E8A-01D6-44C7-A63A-945B60E53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9" y="4212034"/>
            <a:ext cx="4074782" cy="23135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047E4D8-497C-4166-A295-A98C9C0AB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31" y="4058144"/>
            <a:ext cx="4131602" cy="23458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1C9E21-B116-4D3C-AED2-DA1AD6829CEB}"/>
              </a:ext>
            </a:extLst>
          </p:cNvPr>
          <p:cNvSpPr txBox="1"/>
          <p:nvPr/>
        </p:nvSpPr>
        <p:spPr>
          <a:xfrm>
            <a:off x="1020417" y="6525614"/>
            <a:ext cx="40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(c) KBEST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1CF01E-B18C-4A8D-BF40-02A64825A98F}"/>
              </a:ext>
            </a:extLst>
          </p:cNvPr>
          <p:cNvSpPr txBox="1"/>
          <p:nvPr/>
        </p:nvSpPr>
        <p:spPr>
          <a:xfrm>
            <a:off x="6913258" y="6525613"/>
            <a:ext cx="413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(d) RFE</a:t>
            </a:r>
          </a:p>
        </p:txBody>
      </p:sp>
    </p:spTree>
    <p:extLst>
      <p:ext uri="{BB962C8B-B14F-4D97-AF65-F5344CB8AC3E}">
        <p14:creationId xmlns:p14="http://schemas.microsoft.com/office/powerpoint/2010/main" val="20184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90999" y="1789699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Precisão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5E5516-C768-4829-9271-E370F5A0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999" y="3022983"/>
            <a:ext cx="5048955" cy="3600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912604-D6EA-40B2-9ECE-FE3BE6A7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4965" y="3022984"/>
            <a:ext cx="5048955" cy="36009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068B5A2-F90C-476F-926B-1B00857C2094}"/>
              </a:ext>
            </a:extLst>
          </p:cNvPr>
          <p:cNvSpPr txBox="1"/>
          <p:nvPr/>
        </p:nvSpPr>
        <p:spPr>
          <a:xfrm>
            <a:off x="6274964" y="1866643"/>
            <a:ext cx="504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obtidos com o classificador </a:t>
            </a:r>
            <a:r>
              <a:rPr lang="pt-BR" b="1" dirty="0" err="1"/>
              <a:t>GaussianNB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15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E1CC973A-A407-4D79-9DA8-B2266017058A}"/>
              </a:ext>
            </a:extLst>
          </p:cNvPr>
          <p:cNvGrpSpPr/>
          <p:nvPr/>
        </p:nvGrpSpPr>
        <p:grpSpPr>
          <a:xfrm>
            <a:off x="5276595" y="1395934"/>
            <a:ext cx="5485224" cy="600165"/>
            <a:chOff x="3181698" y="1413362"/>
            <a:chExt cx="5485224" cy="600165"/>
          </a:xfrm>
        </p:grpSpPr>
        <p:sp>
          <p:nvSpPr>
            <p:cNvPr id="169" name="TextBox 7">
              <a:extLst>
                <a:ext uri="{FF2B5EF4-FFF2-40B4-BE49-F238E27FC236}">
                  <a16:creationId xmlns:a16="http://schemas.microsoft.com/office/drawing/2014/main" id="{1693C79B-E8E7-438C-BF52-48DD8EDC5D15}"/>
                </a:ext>
              </a:extLst>
            </p:cNvPr>
            <p:cNvSpPr txBox="1"/>
            <p:nvPr/>
          </p:nvSpPr>
          <p:spPr>
            <a:xfrm>
              <a:off x="3802632" y="1736528"/>
              <a:ext cx="486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cs typeface="Arial" pitchFamily="34" charset="0"/>
                </a:rPr>
                <a:t>Resultados e discussões com a aplicação de </a:t>
              </a:r>
              <a:r>
                <a:rPr lang="pt-BR" altLang="ko-KR" sz="1200" dirty="0" err="1">
                  <a:cs typeface="Arial" pitchFamily="34" charset="0"/>
                </a:rPr>
                <a:t>SVMs</a:t>
              </a:r>
              <a:r>
                <a:rPr lang="pt-BR" altLang="ko-KR" sz="1200" dirty="0">
                  <a:cs typeface="Arial" pitchFamily="34" charset="0"/>
                </a:rPr>
                <a:t>.</a:t>
              </a:r>
            </a:p>
          </p:txBody>
        </p:sp>
        <p:sp>
          <p:nvSpPr>
            <p:cNvPr id="170" name="TextBox 8">
              <a:extLst>
                <a:ext uri="{FF2B5EF4-FFF2-40B4-BE49-F238E27FC236}">
                  <a16:creationId xmlns:a16="http://schemas.microsoft.com/office/drawing/2014/main" id="{B2E44FDB-E9E4-436B-BC16-4B98A4A88FBB}"/>
                </a:ext>
              </a:extLst>
            </p:cNvPr>
            <p:cNvSpPr txBox="1"/>
            <p:nvPr/>
          </p:nvSpPr>
          <p:spPr>
            <a:xfrm>
              <a:off x="3776128" y="141336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SVM</a:t>
              </a:r>
              <a:endParaRPr lang="ko-KR" altLang="en-US" b="1" dirty="0">
                <a:cs typeface="Arial" pitchFamily="34" charset="0"/>
              </a:endParaRPr>
            </a:p>
          </p:txBody>
        </p:sp>
        <p:sp>
          <p:nvSpPr>
            <p:cNvPr id="171" name="TextBox 6">
              <a:extLst>
                <a:ext uri="{FF2B5EF4-FFF2-40B4-BE49-F238E27FC236}">
                  <a16:creationId xmlns:a16="http://schemas.microsoft.com/office/drawing/2014/main" id="{D6EA6E53-A811-40A2-A52F-127023E65F1A}"/>
                </a:ext>
              </a:extLst>
            </p:cNvPr>
            <p:cNvSpPr txBox="1"/>
            <p:nvPr/>
          </p:nvSpPr>
          <p:spPr>
            <a:xfrm>
              <a:off x="3181698" y="1413362"/>
              <a:ext cx="59443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cs typeface="Arial" pitchFamily="34" charset="0"/>
                </a:rPr>
                <a:t>07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485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NAIVE BAYES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CONSIDERAÇÕES ADICIONAIS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PCA resultou nos menores valores de Acurácia e Precisão.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seleção de características obtida com a aplicação do algoritmo KBEST gerou os melhores resultados para todas as métricas.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todos os cenários, os melhores resultados foram obtidos para valores pequenos de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93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E BIBLIOTECAS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Biblioteca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sklearn.svm.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SVC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CALIBRAÇÃO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rbf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‘linear’,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poly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sigmoid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 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.[ 0.0, 0.001, 0.1, 0.2, 0.3, 0.4, 0.5, 0.6, 0.7, 0.8, 0.9, 1.0, 1.5,10, 20 ]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[ ‘auto’, ‘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scale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’, 0.001, 0.0016, 0.0017, 0.0018, 0.0019 , 0.002, 0.003, 0.005, 0.01, 0.02, 0.03, 0.04, 0.5, 1, 10]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3EB46-EE78-40A3-B7CA-0EE7114E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31" y="2192619"/>
            <a:ext cx="6715125" cy="15716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A066BFD-F1DA-436D-8BB1-A3F68D66877F}"/>
              </a:ext>
            </a:extLst>
          </p:cNvPr>
          <p:cNvSpPr/>
          <p:nvPr/>
        </p:nvSpPr>
        <p:spPr>
          <a:xfrm>
            <a:off x="5963481" y="6221771"/>
            <a:ext cx="2160000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auto = 1 / n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3A3CF2-8009-4844-9E40-F60167E9BBE6}"/>
              </a:ext>
            </a:extLst>
          </p:cNvPr>
          <p:cNvSpPr/>
          <p:nvPr/>
        </p:nvSpPr>
        <p:spPr>
          <a:xfrm>
            <a:off x="8293728" y="6221771"/>
            <a:ext cx="2880000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scale</a:t>
            </a:r>
            <a:r>
              <a:rPr lang="pt-BR" b="1" dirty="0">
                <a:solidFill>
                  <a:schemeClr val="tx1"/>
                </a:solidFill>
              </a:rPr>
              <a:t> = 1 / (n * var(X))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988615-607B-4088-966A-F7A2F63BBA51}"/>
              </a:ext>
            </a:extLst>
          </p:cNvPr>
          <p:cNvSpPr txBox="1"/>
          <p:nvPr/>
        </p:nvSpPr>
        <p:spPr>
          <a:xfrm>
            <a:off x="4540731" y="3764244"/>
            <a:ext cx="671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+mj-lt"/>
              </a:rPr>
              <a:t>Fonte: SCIKIT-LEARN (2020b, n.p.).</a:t>
            </a:r>
          </a:p>
        </p:txBody>
      </p:sp>
    </p:spTree>
    <p:extLst>
      <p:ext uri="{BB962C8B-B14F-4D97-AF65-F5344CB8AC3E}">
        <p14:creationId xmlns:p14="http://schemas.microsoft.com/office/powerpoint/2010/main" val="265377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66260" y="2075653"/>
            <a:ext cx="11158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Melhores resultados obtidos com o classificador SVM para cada organização/seleção das características das amostras.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BC09C0-696A-4EBA-8B85-FDFE3A9EE0F6}"/>
              </a:ext>
            </a:extLst>
          </p:cNvPr>
          <p:cNvSpPr/>
          <p:nvPr/>
        </p:nvSpPr>
        <p:spPr>
          <a:xfrm>
            <a:off x="8123671" y="5521576"/>
            <a:ext cx="3101006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auto = 1 / 53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0.0188679</a:t>
            </a:r>
            <a:r>
              <a:rPr lang="pt-B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3D2E2B-9B01-4D6A-8A81-D8FCCCF06D0B}"/>
              </a:ext>
            </a:extLst>
          </p:cNvPr>
          <p:cNvSpPr/>
          <p:nvPr/>
        </p:nvSpPr>
        <p:spPr>
          <a:xfrm>
            <a:off x="8123671" y="6154016"/>
            <a:ext cx="3101006" cy="540000"/>
          </a:xfrm>
          <a:prstGeom prst="rect">
            <a:avLst/>
          </a:prstGeom>
          <a:solidFill>
            <a:srgbClr val="BD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scale</a:t>
            </a:r>
            <a:r>
              <a:rPr lang="pt-BR" b="1" dirty="0">
                <a:solidFill>
                  <a:schemeClr val="tx1"/>
                </a:solidFill>
              </a:rPr>
              <a:t> = 1 / ( 328 * var(X) 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A285A7-825B-4DC0-8CCB-A9BF108C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" y="3021696"/>
            <a:ext cx="11158417" cy="20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1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345562" y="1613097"/>
            <a:ext cx="61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Acurácia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 e SVM.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8CAF43-63D6-4739-8F12-3F76529E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62" y="2262227"/>
            <a:ext cx="6120000" cy="45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3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345560" y="1617423"/>
            <a:ext cx="61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</a:t>
            </a:r>
            <a:r>
              <a:rPr lang="pt-BR" b="1" dirty="0" err="1"/>
              <a:t>Revocação</a:t>
            </a:r>
            <a:r>
              <a:rPr lang="pt-BR" b="1" dirty="0"/>
              <a:t>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 e SVM.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2E9508-09A4-4BFC-8881-8B61FE23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62" y="2262226"/>
            <a:ext cx="6120000" cy="45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8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22787-2733-43CE-A5F7-145B0E3516BC}"/>
              </a:ext>
            </a:extLst>
          </p:cNvPr>
          <p:cNvSpPr txBox="1"/>
          <p:nvPr/>
        </p:nvSpPr>
        <p:spPr>
          <a:xfrm>
            <a:off x="3345560" y="1617423"/>
            <a:ext cx="61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Melhores resultados de Precisão obtidos com os classificadores </a:t>
            </a:r>
            <a:r>
              <a:rPr lang="pt-BR" b="1" dirty="0" err="1"/>
              <a:t>Naive</a:t>
            </a:r>
            <a:r>
              <a:rPr lang="pt-BR" b="1" dirty="0"/>
              <a:t> </a:t>
            </a:r>
            <a:r>
              <a:rPr lang="pt-BR" b="1" dirty="0" err="1"/>
              <a:t>Bayes</a:t>
            </a:r>
            <a:r>
              <a:rPr lang="pt-BR" b="1" dirty="0"/>
              <a:t> e SVM.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829857-37B8-4C55-9B8E-401C9068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60" y="2262226"/>
            <a:ext cx="6120000" cy="45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1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RESULTADOS E DISCUSSÕES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todas as métricas, em todos os cenários de teste, o SVM atingiu resultados significativamente melhores do que 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com intervalos de confiança também melhores.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Uma melhora substancial, do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para o SVM, foi percebida na métrica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Revocação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indicando que o SVM reduziu consideravelmente a quantidade de falsos negativos.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Os melhores resultados de SVM foram obtidos para valores baixos de C, indicando um bom nível de generalização do modelo.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Observa-se valores baixos também para o parâmetro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(nos resultados que demonstraram o kernel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como o que gera melhores resultados), indicando pouco </a:t>
            </a:r>
            <a:r>
              <a:rPr lang="pt-BR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do modelo também nesses cenários.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21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REFERÊNCIAS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10953475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700" dirty="0">
                <a:cs typeface="Arial" pitchFamily="34" charset="0"/>
              </a:rPr>
              <a:t>BERGAMASCO, Leila Cristina Carneiro. </a:t>
            </a:r>
            <a:r>
              <a:rPr lang="pt-BR" sz="1700" b="1" dirty="0">
                <a:cs typeface="Arial" pitchFamily="34" charset="0"/>
              </a:rPr>
              <a:t>Recuperação de imagens cardíacas tridimensionais por conteúdo</a:t>
            </a:r>
            <a:r>
              <a:rPr lang="pt-BR" sz="1700" dirty="0">
                <a:cs typeface="Arial" pitchFamily="34" charset="0"/>
              </a:rPr>
              <a:t>. 2013. 134 f. Dissertação (Mestrado em Ciências) - Programa de Pós-graduação em Sistemas de Informação, Escola de Artes, Ciências e Humanidades, Universidade de São Paulo, São Paulo, 2013. 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7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700" dirty="0">
                <a:cs typeface="Arial" pitchFamily="34" charset="0"/>
              </a:rPr>
              <a:t>BERGAMASCO, Leila Cristina Carneiro. </a:t>
            </a:r>
            <a:r>
              <a:rPr lang="pt-BR" sz="1700" b="1" dirty="0">
                <a:cs typeface="Arial" pitchFamily="34" charset="0"/>
              </a:rPr>
              <a:t>Recuperação de objetos médicos 3D utilizando harmônicos esféricos e redes de fluxo</a:t>
            </a:r>
            <a:r>
              <a:rPr lang="pt-BR" sz="1700" dirty="0">
                <a:cs typeface="Arial" pitchFamily="34" charset="0"/>
              </a:rPr>
              <a:t>. 2018. 181 f. Tese (Doutorado em Ciências) - Escola Politécnica, Departamento de Engenharia da Computação e Sistemas Digitais, Universidade de São Paulo, São Paulo, 2018.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7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700" dirty="0">
                <a:cs typeface="Arial" pitchFamily="34" charset="0"/>
              </a:rPr>
              <a:t>KUMAR, V.; ABBAS, A. K.; FAUSTO, N.; ASTER, J. C.. </a:t>
            </a:r>
            <a:r>
              <a:rPr lang="pt-BR" sz="1700" b="1" dirty="0">
                <a:cs typeface="Arial" pitchFamily="34" charset="0"/>
              </a:rPr>
              <a:t>Robbins &amp; </a:t>
            </a:r>
            <a:r>
              <a:rPr lang="pt-BR" sz="1700" b="1" dirty="0" err="1">
                <a:cs typeface="Arial" pitchFamily="34" charset="0"/>
              </a:rPr>
              <a:t>Cotran</a:t>
            </a:r>
            <a:r>
              <a:rPr lang="pt-BR" sz="1700" b="1" dirty="0">
                <a:cs typeface="Arial" pitchFamily="34" charset="0"/>
              </a:rPr>
              <a:t> – Patologia: Bases Patológicas das Doenças</a:t>
            </a:r>
            <a:r>
              <a:rPr lang="pt-BR" sz="1700" dirty="0">
                <a:cs typeface="Arial" pitchFamily="34" charset="0"/>
              </a:rPr>
              <a:t>. 8 ed. Rio de Janeiro: Elsevier, 2010.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7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700" dirty="0">
                <a:cs typeface="Arial" pitchFamily="34" charset="0"/>
              </a:rPr>
              <a:t>SCIKIT-LEARN. </a:t>
            </a:r>
            <a:r>
              <a:rPr lang="pt-BR" sz="1700" b="1" dirty="0" err="1">
                <a:cs typeface="Arial" pitchFamily="34" charset="0"/>
              </a:rPr>
              <a:t>sklearn.naive_bayes.GaussianNB</a:t>
            </a:r>
            <a:r>
              <a:rPr lang="pt-BR" sz="1700" b="1" dirty="0">
                <a:cs typeface="Arial" pitchFamily="34" charset="0"/>
              </a:rPr>
              <a:t> </a:t>
            </a:r>
            <a:r>
              <a:rPr lang="pt-BR" sz="1700" dirty="0">
                <a:cs typeface="Arial" pitchFamily="34" charset="0"/>
              </a:rPr>
              <a:t>— </a:t>
            </a:r>
            <a:r>
              <a:rPr lang="pt-BR" sz="1700" dirty="0" err="1">
                <a:cs typeface="Arial" pitchFamily="34" charset="0"/>
              </a:rPr>
              <a:t>scikit-learn</a:t>
            </a:r>
            <a:r>
              <a:rPr lang="pt-BR" sz="1700" dirty="0">
                <a:cs typeface="Arial" pitchFamily="34" charset="0"/>
              </a:rPr>
              <a:t> 0.23.0 </a:t>
            </a:r>
            <a:r>
              <a:rPr lang="pt-BR" sz="1700" dirty="0" err="1">
                <a:cs typeface="Arial" pitchFamily="34" charset="0"/>
              </a:rPr>
              <a:t>documentation</a:t>
            </a:r>
            <a:r>
              <a:rPr lang="pt-BR" sz="1700" dirty="0">
                <a:cs typeface="Arial" pitchFamily="34" charset="0"/>
              </a:rPr>
              <a:t>. Disponível em: https://scikit-learn.org/</a:t>
            </a:r>
            <a:r>
              <a:rPr lang="pt-BR" sz="1700" dirty="0" err="1">
                <a:cs typeface="Arial" pitchFamily="34" charset="0"/>
              </a:rPr>
              <a:t>stable</a:t>
            </a:r>
            <a:r>
              <a:rPr lang="pt-BR" sz="1700" dirty="0">
                <a:cs typeface="Arial" pitchFamily="34" charset="0"/>
              </a:rPr>
              <a:t>/modules/</a:t>
            </a:r>
            <a:r>
              <a:rPr lang="pt-BR" sz="1700" dirty="0" err="1">
                <a:cs typeface="Arial" pitchFamily="34" charset="0"/>
              </a:rPr>
              <a:t>generated</a:t>
            </a:r>
            <a:r>
              <a:rPr lang="pt-BR" sz="1700" dirty="0">
                <a:cs typeface="Arial" pitchFamily="34" charset="0"/>
              </a:rPr>
              <a:t>/sklearn.naive_bayes.GaussianNB.html. Acesso em: 08 mai. 2020a.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1700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1700" dirty="0">
                <a:cs typeface="Arial" pitchFamily="34" charset="0"/>
              </a:rPr>
              <a:t>SCIKIT-LEARN. </a:t>
            </a:r>
            <a:r>
              <a:rPr lang="pt-BR" sz="1700" b="1" dirty="0" err="1">
                <a:cs typeface="Arial" pitchFamily="34" charset="0"/>
              </a:rPr>
              <a:t>sklearn.svm.SVC</a:t>
            </a:r>
            <a:r>
              <a:rPr lang="pt-BR" sz="1700" b="1" dirty="0">
                <a:cs typeface="Arial" pitchFamily="34" charset="0"/>
              </a:rPr>
              <a:t> </a:t>
            </a:r>
            <a:r>
              <a:rPr lang="pt-BR" sz="1700" dirty="0">
                <a:cs typeface="Arial" pitchFamily="34" charset="0"/>
              </a:rPr>
              <a:t>— </a:t>
            </a:r>
            <a:r>
              <a:rPr lang="pt-BR" sz="1700" dirty="0" err="1">
                <a:cs typeface="Arial" pitchFamily="34" charset="0"/>
              </a:rPr>
              <a:t>scikit-learn</a:t>
            </a:r>
            <a:r>
              <a:rPr lang="pt-BR" sz="1700" dirty="0">
                <a:cs typeface="Arial" pitchFamily="34" charset="0"/>
              </a:rPr>
              <a:t> 0.23.1 </a:t>
            </a:r>
            <a:r>
              <a:rPr lang="pt-BR" sz="1700" dirty="0" err="1">
                <a:cs typeface="Arial" pitchFamily="34" charset="0"/>
              </a:rPr>
              <a:t>documentation</a:t>
            </a:r>
            <a:r>
              <a:rPr lang="pt-BR" sz="1700" dirty="0">
                <a:cs typeface="Arial" pitchFamily="34" charset="0"/>
              </a:rPr>
              <a:t>. Disponível em: https://scikit-learn.org/</a:t>
            </a:r>
            <a:r>
              <a:rPr lang="pt-BR" sz="1700" dirty="0" err="1">
                <a:cs typeface="Arial" pitchFamily="34" charset="0"/>
              </a:rPr>
              <a:t>stable</a:t>
            </a:r>
            <a:r>
              <a:rPr lang="pt-BR" sz="1700" dirty="0">
                <a:cs typeface="Arial" pitchFamily="34" charset="0"/>
              </a:rPr>
              <a:t>/modules/</a:t>
            </a:r>
            <a:r>
              <a:rPr lang="pt-BR" sz="1700" dirty="0" err="1">
                <a:cs typeface="Arial" pitchFamily="34" charset="0"/>
              </a:rPr>
              <a:t>generated</a:t>
            </a:r>
            <a:r>
              <a:rPr lang="pt-BR" sz="1700" dirty="0">
                <a:cs typeface="Arial" pitchFamily="34" charset="0"/>
              </a:rPr>
              <a:t>/</a:t>
            </a:r>
            <a:r>
              <a:rPr lang="pt-BR" sz="1700" dirty="0" err="1">
                <a:cs typeface="Arial" pitchFamily="34" charset="0"/>
              </a:rPr>
              <a:t>sklearn.svm.SVC.html#sklearn.svm.SVC</a:t>
            </a:r>
            <a:r>
              <a:rPr lang="pt-BR" sz="1700" dirty="0">
                <a:cs typeface="Arial" pitchFamily="34" charset="0"/>
              </a:rPr>
              <a:t>. Acesso em: 01 jun. 2020b.</a:t>
            </a:r>
          </a:p>
        </p:txBody>
      </p:sp>
    </p:spTree>
    <p:extLst>
      <p:ext uri="{BB962C8B-B14F-4D97-AF65-F5344CB8AC3E}">
        <p14:creationId xmlns:p14="http://schemas.microsoft.com/office/powerpoint/2010/main" val="36519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143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>
                <a:latin typeface="Arial(t"/>
              </a:rPr>
              <a:t>DEFINIÇÃO DO PROBLEMA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DF3BF1-AE58-4F91-9BF9-3EF7EDDD23A7}"/>
              </a:ext>
            </a:extLst>
          </p:cNvPr>
          <p:cNvGrpSpPr/>
          <p:nvPr/>
        </p:nvGrpSpPr>
        <p:grpSpPr>
          <a:xfrm>
            <a:off x="4872680" y="3165390"/>
            <a:ext cx="3105443" cy="1665391"/>
            <a:chOff x="575693" y="4067337"/>
            <a:chExt cx="1625933" cy="19479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217BF5-D495-4F05-9D25-5EE15A8D812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161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cs typeface="Arial" pitchFamily="34" charset="0"/>
                </a:rPr>
                <a:t>Classificar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modelos</a:t>
              </a:r>
              <a:r>
                <a:rPr lang="en-US" altLang="ko-KR" sz="1400" dirty="0">
                  <a:cs typeface="Arial" pitchFamily="34" charset="0"/>
                </a:rPr>
                <a:t> 3D </a:t>
              </a:r>
              <a:r>
                <a:rPr lang="en-US" altLang="ko-KR" sz="1400" dirty="0" err="1">
                  <a:cs typeface="Arial" pitchFamily="34" charset="0"/>
                </a:rPr>
                <a:t>provenientes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exames</a:t>
              </a:r>
              <a:r>
                <a:rPr lang="en-US" altLang="ko-KR" sz="1400" dirty="0">
                  <a:cs typeface="Arial" pitchFamily="34" charset="0"/>
                </a:rPr>
                <a:t> reais. </a:t>
              </a:r>
              <a:r>
                <a:rPr lang="en-US" altLang="ko-KR" sz="1400" dirty="0" err="1">
                  <a:cs typeface="Arial" pitchFamily="34" charset="0"/>
                </a:rPr>
                <a:t>Aplicar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diferentes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abordagens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classificação</a:t>
              </a:r>
              <a:r>
                <a:rPr lang="en-US" altLang="ko-KR" sz="1400" dirty="0">
                  <a:cs typeface="Arial" pitchFamily="34" charset="0"/>
                </a:rPr>
                <a:t> e </a:t>
              </a:r>
              <a:r>
                <a:rPr lang="en-US" altLang="ko-KR" sz="1400" dirty="0" err="1">
                  <a:cs typeface="Arial" pitchFamily="34" charset="0"/>
                </a:rPr>
                <a:t>contribuir</a:t>
              </a:r>
              <a:r>
                <a:rPr lang="en-US" altLang="ko-KR" sz="1400" dirty="0">
                  <a:cs typeface="Arial" pitchFamily="34" charset="0"/>
                </a:rPr>
                <a:t> com a </a:t>
              </a:r>
              <a:r>
                <a:rPr lang="en-US" altLang="ko-KR" sz="1400" dirty="0" err="1">
                  <a:cs typeface="Arial" pitchFamily="34" charset="0"/>
                </a:rPr>
                <a:t>linha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pesquisa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apresentada</a:t>
              </a:r>
              <a:r>
                <a:rPr lang="en-US" altLang="ko-KR" sz="1400" dirty="0">
                  <a:cs typeface="Arial" pitchFamily="34" charset="0"/>
                </a:rPr>
                <a:t> por Bergamasco (2013, 2018).</a:t>
              </a:r>
              <a:endParaRPr lang="ko-KR" altLang="en-US" sz="14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A27D64-A722-42D7-B667-07CC97079AB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8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MOTIVAÇÃO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7B4D9DE-C88C-4E58-94B1-176C5F99E103}"/>
              </a:ext>
            </a:extLst>
          </p:cNvPr>
          <p:cNvSpPr txBox="1"/>
          <p:nvPr/>
        </p:nvSpPr>
        <p:spPr>
          <a:xfrm>
            <a:off x="4854566" y="1250220"/>
            <a:ext cx="6383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altLang="ko-KR" sz="1400" b="1" dirty="0"/>
          </a:p>
          <a:p>
            <a:pPr algn="just"/>
            <a:r>
              <a:rPr lang="pt-BR" altLang="ko-KR" sz="1400" b="1" dirty="0"/>
              <a:t>Objetivo:</a:t>
            </a:r>
            <a:r>
              <a:rPr lang="pt-BR" altLang="ko-KR" sz="1400" dirty="0"/>
              <a:t> aplicar modelos de classificação  e avaliar os resultados obtidos em</a:t>
            </a:r>
            <a:r>
              <a:rPr lang="pt-BR" altLang="ko-KR" sz="1400" dirty="0">
                <a:cs typeface="Arial" pitchFamily="34" charset="0"/>
              </a:rPr>
              <a:t> um </a:t>
            </a:r>
            <a:r>
              <a:rPr lang="pt-BR" altLang="ko-KR" sz="1400" i="1" dirty="0" err="1">
                <a:cs typeface="Arial" pitchFamily="34" charset="0"/>
              </a:rPr>
              <a:t>dataset</a:t>
            </a:r>
            <a:r>
              <a:rPr lang="pt-BR" altLang="ko-KR" sz="1400" dirty="0">
                <a:cs typeface="Arial" pitchFamily="34" charset="0"/>
              </a:rPr>
              <a:t> composto por vetores de características extraídas de modelos 3D reconstruídos a partir de exames de Ressonância Magnética Cardíaca (RMC).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400" dirty="0">
              <a:cs typeface="Arial" pitchFamily="34" charset="0"/>
            </a:endParaRPr>
          </a:p>
          <a:p>
            <a:pPr algn="just"/>
            <a:r>
              <a:rPr lang="en-US" altLang="ko-KR" sz="1400" b="1" dirty="0" err="1">
                <a:cs typeface="Arial" pitchFamily="34" charset="0"/>
              </a:rPr>
              <a:t>Cardiomiopatia</a:t>
            </a:r>
            <a:r>
              <a:rPr lang="en-US" altLang="ko-KR" sz="1400" b="1" dirty="0">
                <a:cs typeface="Arial" pitchFamily="34" charset="0"/>
              </a:rPr>
              <a:t>: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quadro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clínico</a:t>
            </a:r>
            <a:r>
              <a:rPr lang="en-US" altLang="ko-KR" sz="1400" dirty="0">
                <a:cs typeface="Arial" pitchFamily="34" charset="0"/>
              </a:rPr>
              <a:t> dado por </a:t>
            </a:r>
            <a:r>
              <a:rPr lang="en-US" altLang="ko-KR" sz="1400" dirty="0" err="1">
                <a:cs typeface="Arial" pitchFamily="34" charset="0"/>
              </a:rPr>
              <a:t>uma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anormalidade</a:t>
            </a:r>
            <a:r>
              <a:rPr lang="en-US" altLang="ko-KR" sz="1400" dirty="0">
                <a:cs typeface="Arial" pitchFamily="34" charset="0"/>
              </a:rPr>
              <a:t> no </a:t>
            </a:r>
            <a:r>
              <a:rPr lang="en-US" altLang="ko-KR" sz="1400" dirty="0" err="1">
                <a:cs typeface="Arial" pitchFamily="34" charset="0"/>
              </a:rPr>
              <a:t>miocárdio</a:t>
            </a:r>
            <a:r>
              <a:rPr lang="en-US" altLang="ko-KR" sz="1400" dirty="0">
                <a:cs typeface="Arial" pitchFamily="34" charset="0"/>
              </a:rPr>
              <a:t> (</a:t>
            </a:r>
            <a:r>
              <a:rPr lang="en-US" altLang="ko-KR" sz="1400" dirty="0" err="1">
                <a:cs typeface="Arial" pitchFamily="34" charset="0"/>
              </a:rPr>
              <a:t>estrutura</a:t>
            </a:r>
            <a:r>
              <a:rPr lang="en-US" altLang="ko-KR" sz="1400" dirty="0">
                <a:cs typeface="Arial" pitchFamily="34" charset="0"/>
              </a:rPr>
              <a:t> muscular do </a:t>
            </a:r>
            <a:r>
              <a:rPr lang="en-US" altLang="ko-KR" sz="1400" dirty="0" err="1">
                <a:cs typeface="Arial" pitchFamily="34" charset="0"/>
              </a:rPr>
              <a:t>coração</a:t>
            </a:r>
            <a:r>
              <a:rPr lang="en-US" altLang="ko-KR" sz="1400" dirty="0">
                <a:cs typeface="Arial" pitchFamily="34" charset="0"/>
              </a:rPr>
              <a:t>) (KUMAR </a:t>
            </a:r>
            <a:r>
              <a:rPr lang="en-US" altLang="ko-KR" sz="1400" i="1" dirty="0">
                <a:cs typeface="Arial" pitchFamily="34" charset="0"/>
              </a:rPr>
              <a:t>et al.</a:t>
            </a:r>
            <a:r>
              <a:rPr lang="en-US" altLang="ko-KR" sz="1400" dirty="0">
                <a:cs typeface="Arial" pitchFamily="34" charset="0"/>
              </a:rPr>
              <a:t>, 2010 apud BERGAMASCO, 2018).</a:t>
            </a:r>
          </a:p>
        </p:txBody>
      </p:sp>
      <p:grpSp>
        <p:nvGrpSpPr>
          <p:cNvPr id="61" name="Group 35">
            <a:extLst>
              <a:ext uri="{FF2B5EF4-FFF2-40B4-BE49-F238E27FC236}">
                <a16:creationId xmlns:a16="http://schemas.microsoft.com/office/drawing/2014/main" id="{9BD13971-088A-4E7E-971F-E570FEE71650}"/>
              </a:ext>
            </a:extLst>
          </p:cNvPr>
          <p:cNvGrpSpPr/>
          <p:nvPr/>
        </p:nvGrpSpPr>
        <p:grpSpPr>
          <a:xfrm>
            <a:off x="372012" y="1852103"/>
            <a:ext cx="4256798" cy="4235485"/>
            <a:chOff x="902095" y="1877503"/>
            <a:chExt cx="4256798" cy="4235485"/>
          </a:xfrm>
        </p:grpSpPr>
        <p:grpSp>
          <p:nvGrpSpPr>
            <p:cNvPr id="62" name="Graphic 390">
              <a:extLst>
                <a:ext uri="{FF2B5EF4-FFF2-40B4-BE49-F238E27FC236}">
                  <a16:creationId xmlns:a16="http://schemas.microsoft.com/office/drawing/2014/main" id="{79CB9C1B-A8EE-423F-90EF-F49C087A9B42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74" name="Graphic 390">
                <a:extLst>
                  <a:ext uri="{FF2B5EF4-FFF2-40B4-BE49-F238E27FC236}">
                    <a16:creationId xmlns:a16="http://schemas.microsoft.com/office/drawing/2014/main" id="{3D2D208A-EDE5-47D7-9E5A-73F7CF70105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90" name="Freeform: Shape 21">
                  <a:extLst>
                    <a:ext uri="{FF2B5EF4-FFF2-40B4-BE49-F238E27FC236}">
                      <a16:creationId xmlns:a16="http://schemas.microsoft.com/office/drawing/2014/main" id="{557A3790-79AE-4203-8B1B-DDC41842A719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22">
                  <a:extLst>
                    <a:ext uri="{FF2B5EF4-FFF2-40B4-BE49-F238E27FC236}">
                      <a16:creationId xmlns:a16="http://schemas.microsoft.com/office/drawing/2014/main" id="{C82A1D53-FCF0-45AD-A5ED-B012A6A968DD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23">
                  <a:extLst>
                    <a:ext uri="{FF2B5EF4-FFF2-40B4-BE49-F238E27FC236}">
                      <a16:creationId xmlns:a16="http://schemas.microsoft.com/office/drawing/2014/main" id="{EBAAA58B-96EB-4805-9DD3-4B03A2A632F4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rgbClr val="FD2906">
                    <a:lumMod val="60000"/>
                    <a:lumOff val="4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5" name="Freeform: Shape 4">
                <a:extLst>
                  <a:ext uri="{FF2B5EF4-FFF2-40B4-BE49-F238E27FC236}">
                    <a16:creationId xmlns:a16="http://schemas.microsoft.com/office/drawing/2014/main" id="{FC86063E-5263-426D-8A4A-5AF0486C4F0D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: Shape 19">
                <a:extLst>
                  <a:ext uri="{FF2B5EF4-FFF2-40B4-BE49-F238E27FC236}">
                    <a16:creationId xmlns:a16="http://schemas.microsoft.com/office/drawing/2014/main" id="{7DF05C9A-A9FB-440B-8650-79458F4B0507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rgbClr val="FD2906">
                  <a:lumMod val="40000"/>
                  <a:lumOff val="6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7" name="Graphic 390">
                <a:extLst>
                  <a:ext uri="{FF2B5EF4-FFF2-40B4-BE49-F238E27FC236}">
                    <a16:creationId xmlns:a16="http://schemas.microsoft.com/office/drawing/2014/main" id="{2F13B3A5-8D9F-4653-96DB-4C9A1141E283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88" name="Freeform: Shape 17">
                  <a:extLst>
                    <a:ext uri="{FF2B5EF4-FFF2-40B4-BE49-F238E27FC236}">
                      <a16:creationId xmlns:a16="http://schemas.microsoft.com/office/drawing/2014/main" id="{156D05E8-D5F4-40F1-BE6A-71D7576B04C0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: Shape 18">
                  <a:extLst>
                    <a:ext uri="{FF2B5EF4-FFF2-40B4-BE49-F238E27FC236}">
                      <a16:creationId xmlns:a16="http://schemas.microsoft.com/office/drawing/2014/main" id="{9D60D48D-3939-491C-A06F-3154F986A676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" name="Freeform: Shape 7">
                <a:extLst>
                  <a:ext uri="{FF2B5EF4-FFF2-40B4-BE49-F238E27FC236}">
                    <a16:creationId xmlns:a16="http://schemas.microsoft.com/office/drawing/2014/main" id="{066ADAF4-F716-40E1-A306-5064B1A11D18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9" name="Graphic 390">
                <a:extLst>
                  <a:ext uri="{FF2B5EF4-FFF2-40B4-BE49-F238E27FC236}">
                    <a16:creationId xmlns:a16="http://schemas.microsoft.com/office/drawing/2014/main" id="{ADAF11D7-C489-4B71-9737-CAE715DF91F4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85" name="Freeform: Shape 14">
                  <a:extLst>
                    <a:ext uri="{FF2B5EF4-FFF2-40B4-BE49-F238E27FC236}">
                      <a16:creationId xmlns:a16="http://schemas.microsoft.com/office/drawing/2014/main" id="{870760FC-9B8D-42A8-BECF-33BC710A8D3F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: Shape 15">
                  <a:extLst>
                    <a:ext uri="{FF2B5EF4-FFF2-40B4-BE49-F238E27FC236}">
                      <a16:creationId xmlns:a16="http://schemas.microsoft.com/office/drawing/2014/main" id="{DD342C1C-6B57-4F67-B374-D1D818478425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: Shape 16">
                  <a:extLst>
                    <a:ext uri="{FF2B5EF4-FFF2-40B4-BE49-F238E27FC236}">
                      <a16:creationId xmlns:a16="http://schemas.microsoft.com/office/drawing/2014/main" id="{EF37953B-5FA2-4EB3-A427-9D1586644AD4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" name="Freeform: Shape 9">
                <a:extLst>
                  <a:ext uri="{FF2B5EF4-FFF2-40B4-BE49-F238E27FC236}">
                    <a16:creationId xmlns:a16="http://schemas.microsoft.com/office/drawing/2014/main" id="{29E6FAFE-7CD9-45C1-ABCE-18E7FA40746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: Shape 10">
                <a:extLst>
                  <a:ext uri="{FF2B5EF4-FFF2-40B4-BE49-F238E27FC236}">
                    <a16:creationId xmlns:a16="http://schemas.microsoft.com/office/drawing/2014/main" id="{512CC111-E63E-4CB9-9A37-606AC664DEA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: Shape 11">
                <a:extLst>
                  <a:ext uri="{FF2B5EF4-FFF2-40B4-BE49-F238E27FC236}">
                    <a16:creationId xmlns:a16="http://schemas.microsoft.com/office/drawing/2014/main" id="{E06450DC-B6FE-42D0-B57A-37E61FCE3D0F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: Shape 12">
                <a:extLst>
                  <a:ext uri="{FF2B5EF4-FFF2-40B4-BE49-F238E27FC236}">
                    <a16:creationId xmlns:a16="http://schemas.microsoft.com/office/drawing/2014/main" id="{FEEC9188-0544-4C63-87A3-851DE84729A6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: Shape 13">
                <a:extLst>
                  <a:ext uri="{FF2B5EF4-FFF2-40B4-BE49-F238E27FC236}">
                    <a16:creationId xmlns:a16="http://schemas.microsoft.com/office/drawing/2014/main" id="{43B44A47-7311-4561-9D1D-F1852490B686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69BBE699-1411-45BB-B25C-FB81F5AE8128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D91BCAF-5F15-4C72-A052-5ACD39007C3E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Tricuspid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94C9B7DD-CFA4-47D5-AF5A-32524CF177A9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AA03BD5D-B18E-4C12-B413-C218557C0A23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E6E41B2F-C30F-4564-AA01-FB52D773A2CC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id="{8603D001-A170-49CD-8818-6A8B0EC0014A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id="{967B5E6B-87F4-4A4F-B077-8F0BC16CA721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Mitral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6EA3B716-4A83-401C-99E2-67EA2845C4C2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DA539361-AC9D-4C14-A610-5BD81AE8056D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2" name="TextBox 33">
              <a:extLst>
                <a:ext uri="{FF2B5EF4-FFF2-40B4-BE49-F238E27FC236}">
                  <a16:creationId xmlns:a16="http://schemas.microsoft.com/office/drawing/2014/main" id="{E9CCAEB0-2763-4863-97D1-BEF61CE3B67D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Coronary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DF6ED47C-79A0-4E5E-9611-317F4A26DE0D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Aorta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150368-857C-442C-9388-8453617C73EB}"/>
              </a:ext>
            </a:extLst>
          </p:cNvPr>
          <p:cNvGrpSpPr/>
          <p:nvPr/>
        </p:nvGrpSpPr>
        <p:grpSpPr>
          <a:xfrm>
            <a:off x="8232441" y="3163511"/>
            <a:ext cx="2671443" cy="1483437"/>
            <a:chOff x="8749269" y="3269527"/>
            <a:chExt cx="2671443" cy="148343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1A0EB-95C0-4DC0-8627-A9BC3BE14A05}"/>
                </a:ext>
              </a:extLst>
            </p:cNvPr>
            <p:cNvSpPr txBox="1"/>
            <p:nvPr/>
          </p:nvSpPr>
          <p:spPr>
            <a:xfrm>
              <a:off x="8754557" y="3269527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FONTE DOS DADOS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749269" y="3583413"/>
              <a:ext cx="26714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disponibilizado pelo Laboratório de Aplicações de Informática em Saúde (</a:t>
              </a:r>
              <a:r>
                <a:rPr lang="pt-BR" sz="1400" dirty="0" err="1">
                  <a:cs typeface="Arial" pitchFamily="34" charset="0"/>
                </a:rPr>
                <a:t>LApIS</a:t>
              </a:r>
              <a:r>
                <a:rPr lang="pt-BR" sz="1400" dirty="0">
                  <a:cs typeface="Arial" pitchFamily="34" charset="0"/>
                </a:rPr>
                <a:t>) - EACH/USP, coordenado pela Profa. Dra. Fátima L. S. Nunes.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645C9C-601E-47D8-80F6-C33DF8CF39C8}"/>
              </a:ext>
            </a:extLst>
          </p:cNvPr>
          <p:cNvGrpSpPr/>
          <p:nvPr/>
        </p:nvGrpSpPr>
        <p:grpSpPr>
          <a:xfrm>
            <a:off x="4872680" y="4957163"/>
            <a:ext cx="3100273" cy="1849389"/>
            <a:chOff x="5428957" y="5038693"/>
            <a:chExt cx="3100273" cy="18493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770B32-AF1D-4805-A669-8A3021FCB5E9}"/>
                </a:ext>
              </a:extLst>
            </p:cNvPr>
            <p:cNvSpPr txBox="1"/>
            <p:nvPr/>
          </p:nvSpPr>
          <p:spPr>
            <a:xfrm>
              <a:off x="5434498" y="5038693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RMC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428957" y="5287644"/>
              <a:ext cx="310027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cs typeface="Arial" pitchFamily="34" charset="0"/>
                </a:rPr>
                <a:t>Cada amostra do </a:t>
              </a:r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representa um modelo 3D do ventrículo esquerdo do coração do paciente, reconstruído a partir de fatias (</a:t>
              </a:r>
              <a:r>
                <a:rPr lang="pt-BR" sz="1400" i="1" dirty="0" err="1">
                  <a:cs typeface="Arial" pitchFamily="34" charset="0"/>
                </a:rPr>
                <a:t>slices</a:t>
              </a:r>
              <a:r>
                <a:rPr lang="pt-BR" sz="1400" dirty="0">
                  <a:cs typeface="Arial" pitchFamily="34" charset="0"/>
                </a:rPr>
                <a:t>) do exame de RMC, que pode sofrer ou não de algum tipo de Cardiomiopatia.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1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CONJUNTO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4327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Composto por amostras (vetores de características) que representam/descrevem modelos cardíacos tridimensionais (modelos 3D).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Reconstruções realizadas a partir de imagens RMC, fornecidas e classificadas por médicos especialistas do Departamento de Ressonância Magnética e Tomografia Computadorizada Cardiovascular do Instituto do Coração (InCor) da Universidade de São Paulo (USP) (BERGAMASCO, 2018).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/>
              <a:t>A Figura 1 apresentada fatias de exames de RMC de cada um dos tipos de amostras.</a:t>
            </a:r>
            <a:endParaRPr lang="pt-BR" dirty="0">
              <a:cs typeface="Arial" pitchFamily="34" charset="0"/>
            </a:endParaRPr>
          </a:p>
        </p:txBody>
      </p:sp>
      <p:pic>
        <p:nvPicPr>
          <p:cNvPr id="77" name="Imagem 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99" y="3836403"/>
            <a:ext cx="1541145" cy="1475105"/>
          </a:xfrm>
          <a:prstGeom prst="rect">
            <a:avLst/>
          </a:prstGeom>
        </p:spPr>
      </p:pic>
      <p:pic>
        <p:nvPicPr>
          <p:cNvPr id="78" name="Imagem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52" y="3836403"/>
            <a:ext cx="1550035" cy="1466850"/>
          </a:xfrm>
          <a:prstGeom prst="rect">
            <a:avLst/>
          </a:prstGeom>
        </p:spPr>
      </p:pic>
      <p:pic>
        <p:nvPicPr>
          <p:cNvPr id="79" name="Imagem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95" y="3822115"/>
            <a:ext cx="1685925" cy="1495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F56B9A-E5E9-49BB-BE3D-40127065999B}"/>
              </a:ext>
            </a:extLst>
          </p:cNvPr>
          <p:cNvSpPr/>
          <p:nvPr/>
        </p:nvSpPr>
        <p:spPr>
          <a:xfrm>
            <a:off x="5338826" y="2203031"/>
            <a:ext cx="55500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1 - Diferentes tipos de Cardiomiopatias – fatia 7 retirado de exames de RMC: (a) caso com Cardiomiopatia Dilatada (CMD); (b) caso sem anomalia; (c) caso com Cardiomiopatia Hipertrófica (CMH). Nota-se pelas imagens, que para CMD a região interna do ventrículo esquerdo é maior e a parede ventricular mais fina. O oposto ocorre para a anomalia de CMH que apresenta uma região interna menor e uma parede ventricular mais espessa.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765C13-4EE7-4CCD-B345-72B324E233AA}"/>
              </a:ext>
            </a:extLst>
          </p:cNvPr>
          <p:cNvSpPr/>
          <p:nvPr/>
        </p:nvSpPr>
        <p:spPr>
          <a:xfrm>
            <a:off x="5421399" y="5414111"/>
            <a:ext cx="5467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(b)          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51)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0737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499" y="1066424"/>
            <a:ext cx="630085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 originais (baseadas no estado de saúde do coração do paciente):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sem anomalia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(SAN);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Hipertrófica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(CMH); e,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Dilatada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(CMD).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Binarização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classificação par a par;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principal: SAN X CMD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Figura 2 apresenta ilustrações que representam secções de corações de cada um dos tipos de amostras descritos.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Quantidades de amostras (Total = 400):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Bergamasco (2018).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66154"/>
              </p:ext>
            </p:extLst>
          </p:nvPr>
        </p:nvGraphicFramePr>
        <p:xfrm>
          <a:off x="855164" y="5420199"/>
          <a:ext cx="5685336" cy="8671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Classes originais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Quantidade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SAN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101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CMH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183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CMD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116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32" y="3029956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682" y="3029957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B61FE1-1CDD-4E10-B195-8D94D4F9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01" y="3029957"/>
            <a:ext cx="1396877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2506736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2 - Ilustrações de secção do coração humano: (a) SAN; (b) CMD; (c) CMH. 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4896979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022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B5F5EBB-9517-4CCD-8880-318E01B8C036}"/>
              </a:ext>
            </a:extLst>
          </p:cNvPr>
          <p:cNvGrpSpPr/>
          <p:nvPr/>
        </p:nvGrpSpPr>
        <p:grpSpPr>
          <a:xfrm>
            <a:off x="1697909" y="2234027"/>
            <a:ext cx="8796181" cy="2964621"/>
            <a:chOff x="823085" y="2163970"/>
            <a:chExt cx="8796181" cy="296462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B2E2590-5DA4-407F-99E9-2FB8D258B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5" y="2163971"/>
              <a:ext cx="2512615" cy="296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7B3384-BAB3-46B5-80D7-1E0AD5FBD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24" y="2163970"/>
              <a:ext cx="2465898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2C9C656-938B-4DC9-B79C-C2F5201DA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46" y="2163970"/>
              <a:ext cx="2381220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CC66005-2DAB-4B33-9BE0-6130E89EA484}"/>
              </a:ext>
            </a:extLst>
          </p:cNvPr>
          <p:cNvSpPr/>
          <p:nvPr/>
        </p:nvSpPr>
        <p:spPr>
          <a:xfrm>
            <a:off x="1697909" y="1587696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Figura 3 - Exemplo de reconstrução 3D das fatias: (a) reconstrução do endocárdio; (b) reconstrução do epicárdio; (c) reconstrução da parede ventricular. 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0FA341-51C4-4171-8238-943B12949987}"/>
              </a:ext>
            </a:extLst>
          </p:cNvPr>
          <p:cNvSpPr/>
          <p:nvPr/>
        </p:nvSpPr>
        <p:spPr>
          <a:xfrm>
            <a:off x="1697909" y="5270304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           (b)                                            (c)</a:t>
            </a:r>
          </a:p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101).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0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27254"/>
              </p:ext>
            </p:extLst>
          </p:nvPr>
        </p:nvGraphicFramePr>
        <p:xfrm>
          <a:off x="48000" y="827236"/>
          <a:ext cx="12096000" cy="5688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CARACTERÍSTICA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TIPO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Idade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Sexo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Nominal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Volume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Unidade: mililitros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+mn-ea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+mn-ea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2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Open Sans" panose="020B0606030504020204" pitchFamily="34" charset="0"/>
                        <a:buChar char="›"/>
                        <a:tabLst/>
                        <a:defRPr/>
                      </a:pPr>
                      <a:r>
                        <a:rPr lang="pt-BR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Normalização no intervalo [0,1]</a:t>
                      </a:r>
                      <a:endParaRPr lang="pt-BR" sz="1500" dirty="0"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34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Massa (ventrículo)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gramas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Qtde</a:t>
                      </a: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. de amostras com valor ausente: 9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89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Extrator de Distâncias Local (EDL)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Continua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Multivalorada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Unidade: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voxels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Modelo 3D dividido em </a:t>
                      </a:r>
                      <a:r>
                        <a:rPr lang="pt-BR" sz="15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octantes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Quantidade de valores por amostra: 8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89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500" dirty="0">
                          <a:effectLst/>
                          <a:latin typeface="+mj-lt"/>
                        </a:rPr>
                        <a:t>)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Cálculo de um coeficiente global (soma dos coeficientes).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500" dirty="0" err="1">
                          <a:effectLst/>
                          <a:latin typeface="+mj-lt"/>
                        </a:rPr>
                        <a:t>Hough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Multivalorada</a:t>
                      </a:r>
                      <a:endParaRPr lang="pt-BR" sz="1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5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101185"/>
            <a:ext cx="11572875" cy="587927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CONJUNTO DE DADOS</a:t>
            </a:r>
          </a:p>
        </p:txBody>
      </p:sp>
    </p:spTree>
    <p:extLst>
      <p:ext uri="{BB962C8B-B14F-4D97-AF65-F5344CB8AC3E}">
        <p14:creationId xmlns:p14="http://schemas.microsoft.com/office/powerpoint/2010/main" val="22583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500" y="1066424"/>
            <a:ext cx="609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BALANCEAMENTO DAS CLASSES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Classes originais: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Estratégia adotada (inicialmente):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CMD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Sem necessidade, a priori, de aplicação de técnicas de balanceamento.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57989"/>
              </p:ext>
            </p:extLst>
          </p:nvPr>
        </p:nvGraphicFramePr>
        <p:xfrm>
          <a:off x="855164" y="2304554"/>
          <a:ext cx="5685336" cy="1114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Classes originais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Quantidade de Amostras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SAN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101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CMH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183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CMD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116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PRÉ-PROCESSAMENTO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11" y="4249158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61" y="4249159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3725938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4 - Ilustrações de secção do coração humano: (a) SAN; (b) CMD.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6116181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185891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2464</Words>
  <Application>Microsoft Office PowerPoint</Application>
  <PresentationFormat>Widescreen</PresentationFormat>
  <Paragraphs>417</Paragraphs>
  <Slides>37</Slides>
  <Notes>0</Notes>
  <HiddenSlides>26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Arial(t</vt:lpstr>
      <vt:lpstr>Calibri</vt:lpstr>
      <vt:lpstr>Open Sans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SIN5007 - Reconhecimento de Padrões - Trabalho - Grupo 8-H</dc:title>
  <dc:creator>Diego P. Dedize;Luiz Gustavo A. Silva;Vagner Mendonça Gonçalves</dc:creator>
  <cp:lastModifiedBy>Vagner Mendonça Gonçalves</cp:lastModifiedBy>
  <cp:revision>229</cp:revision>
  <dcterms:created xsi:type="dcterms:W3CDTF">2018-04-24T17:14:44Z</dcterms:created>
  <dcterms:modified xsi:type="dcterms:W3CDTF">2020-06-04T22:26:27Z</dcterms:modified>
</cp:coreProperties>
</file>