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7"/>
  </p:notesMasterIdLst>
  <p:sldIdLst>
    <p:sldId id="403" r:id="rId4"/>
    <p:sldId id="442" r:id="rId5"/>
    <p:sldId id="412" r:id="rId6"/>
    <p:sldId id="404" r:id="rId7"/>
    <p:sldId id="407" r:id="rId8"/>
    <p:sldId id="408" r:id="rId9"/>
    <p:sldId id="414" r:id="rId10"/>
    <p:sldId id="411" r:id="rId11"/>
    <p:sldId id="416" r:id="rId12"/>
    <p:sldId id="417" r:id="rId13"/>
    <p:sldId id="419" r:id="rId14"/>
    <p:sldId id="420" r:id="rId15"/>
    <p:sldId id="427" r:id="rId16"/>
    <p:sldId id="423" r:id="rId17"/>
    <p:sldId id="424" r:id="rId18"/>
    <p:sldId id="425" r:id="rId19"/>
    <p:sldId id="426" r:id="rId20"/>
    <p:sldId id="428" r:id="rId21"/>
    <p:sldId id="429" r:id="rId22"/>
    <p:sldId id="430" r:id="rId23"/>
    <p:sldId id="431" r:id="rId24"/>
    <p:sldId id="432" r:id="rId25"/>
    <p:sldId id="433" r:id="rId26"/>
    <p:sldId id="441" r:id="rId27"/>
    <p:sldId id="437" r:id="rId28"/>
    <p:sldId id="434" r:id="rId29"/>
    <p:sldId id="435" r:id="rId30"/>
    <p:sldId id="440" r:id="rId31"/>
    <p:sldId id="436" r:id="rId32"/>
    <p:sldId id="438" r:id="rId33"/>
    <p:sldId id="443" r:id="rId34"/>
    <p:sldId id="446" r:id="rId35"/>
    <p:sldId id="447" r:id="rId36"/>
    <p:sldId id="451" r:id="rId37"/>
    <p:sldId id="452" r:id="rId38"/>
    <p:sldId id="450" r:id="rId39"/>
    <p:sldId id="453" r:id="rId40"/>
    <p:sldId id="454" r:id="rId41"/>
    <p:sldId id="455" r:id="rId42"/>
    <p:sldId id="456" r:id="rId43"/>
    <p:sldId id="457" r:id="rId44"/>
    <p:sldId id="458" r:id="rId45"/>
    <p:sldId id="413" r:id="rId4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AEA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196" autoAdjust="0"/>
  </p:normalViewPr>
  <p:slideViewPr>
    <p:cSldViewPr snapToGrid="0">
      <p:cViewPr varScale="1">
        <p:scale>
          <a:sx n="85" d="100"/>
          <a:sy n="85" d="100"/>
        </p:scale>
        <p:origin x="348" y="60"/>
      </p:cViewPr>
      <p:guideLst>
        <p:guide orient="horz" pos="225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E0C26-A507-4EAB-B348-28CBA16CD353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>
            <a:extLst>
              <a:ext uri="{FF2B5EF4-FFF2-40B4-BE49-F238E27FC236}">
                <a16:creationId xmlns:a16="http://schemas.microsoft.com/office/drawing/2014/main" id="{01C15530-55E7-40D0-AC0C-C54537AE6A6E}"/>
              </a:ext>
            </a:extLst>
          </p:cNvPr>
          <p:cNvSpPr/>
          <p:nvPr userDrawn="1"/>
        </p:nvSpPr>
        <p:spPr>
          <a:xfrm>
            <a:off x="11770891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75E862-CAFE-45BB-A9C7-419C00BF8DEB}"/>
              </a:ext>
            </a:extLst>
          </p:cNvPr>
          <p:cNvSpPr/>
          <p:nvPr userDrawn="1"/>
        </p:nvSpPr>
        <p:spPr>
          <a:xfrm>
            <a:off x="11349783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D535D1-F7A0-4534-8DA9-6A7C24C75A7B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3935-F8A8-4DF8-84E6-3AEA42147905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72275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172278" y="5680144"/>
            <a:ext cx="52374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Diego Pereira </a:t>
            </a:r>
            <a:r>
              <a:rPr lang="pt-BR" altLang="ko-KR" sz="2000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Luiz Gustavo de Almeida Silva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Vagner Mendonça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172278" y="4581533"/>
            <a:ext cx="52507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AMOSTRAS COM VALORES AUSENTES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Idade (5), massa (4) e volume (4): poucas amostras apresentam valores ausentes.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optamos por preencher valores ausentes com a média encontrada na base.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Normalização Min-Max em todas as características (intervalo [0,1]).</a:t>
            </a:r>
          </a:p>
        </p:txBody>
      </p:sp>
    </p:spTree>
    <p:extLst>
      <p:ext uri="{BB962C8B-B14F-4D97-AF65-F5344CB8AC3E}">
        <p14:creationId xmlns:p14="http://schemas.microsoft.com/office/powerpoint/2010/main" val="275448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5200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Teste inicial: porcentagem de variação explicada para cada um dos componentes selecionados: 35% e 24%.</a:t>
            </a:r>
          </a:p>
          <a:p>
            <a:pPr marL="342900" indent="-34290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é possível separar claramente as classes.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623A9C-74AA-463C-A4DC-5179D49E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3625"/>
            <a:ext cx="4931004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7" y="1066424"/>
            <a:ext cx="55021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B8828-6ED4-472C-BBC7-3501344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1" b="19896"/>
          <a:stretch/>
        </p:blipFill>
        <p:spPr>
          <a:xfrm>
            <a:off x="7180031" y="2283088"/>
            <a:ext cx="3486107" cy="3973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0C33-A3D9-4D42-9A35-84BD5E54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82" y="1063756"/>
            <a:ext cx="4600206" cy="12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A59C726-3AF2-46AE-95F0-E0B0336A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2" b="17271"/>
          <a:stretch/>
        </p:blipFill>
        <p:spPr>
          <a:xfrm>
            <a:off x="7103696" y="2358804"/>
            <a:ext cx="3683413" cy="4195778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8" y="1066424"/>
            <a:ext cx="5479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933A6D-14A5-4320-B847-D4010A8AC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75" y="1063756"/>
            <a:ext cx="4519453" cy="12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CEDB68-FA8A-4EC1-BC19-766F750F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53" y="1077008"/>
            <a:ext cx="2732300" cy="50057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33499C-80A2-4312-88BB-CDD115AFB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1"/>
          <a:stretch/>
        </p:blipFill>
        <p:spPr>
          <a:xfrm>
            <a:off x="7023656" y="1063757"/>
            <a:ext cx="4086385" cy="13573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0A179C9-300F-4266-A47B-34B4433C79A2}"/>
              </a:ext>
            </a:extLst>
          </p:cNvPr>
          <p:cNvSpPr/>
          <p:nvPr/>
        </p:nvSpPr>
        <p:spPr>
          <a:xfrm>
            <a:off x="166208" y="1066424"/>
            <a:ext cx="4233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(RANDOM FOREST)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Determina a importância de cada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relação à classe alvo.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seguida, selecionamos as características manualmente.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'&gt;0.05)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70,31%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1A95647-BA49-4004-8FC1-3AD91355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0" b="17610"/>
          <a:stretch/>
        </p:blipFill>
        <p:spPr>
          <a:xfrm>
            <a:off x="7164245" y="2500587"/>
            <a:ext cx="3805205" cy="42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464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RFE – Recursive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subconjuntos recursivamente, considerando conjuntos cada vez menores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LogisticRegression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=20000)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79,40%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15D1B-21BB-453D-94A2-9586B198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04" y="1943951"/>
            <a:ext cx="3960645" cy="30770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731EE0-C8ED-478E-9440-197226B0A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6355"/>
          <a:stretch/>
        </p:blipFill>
        <p:spPr>
          <a:xfrm>
            <a:off x="7978507" y="1138625"/>
            <a:ext cx="4161026" cy="4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398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SFS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iteração, novas características são adicionadas ao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=30)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60,13%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E73651-195F-4A04-831C-53629F9C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9" b="16173"/>
          <a:stretch/>
        </p:blipFill>
        <p:spPr>
          <a:xfrm>
            <a:off x="7847088" y="1100700"/>
            <a:ext cx="4195410" cy="48574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AA927B-ED9C-4329-957A-13D053EC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42" y="1882609"/>
            <a:ext cx="3750159" cy="32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584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SBS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 características são deletadas do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=10)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74,70%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E9E7EF-3350-4678-AF80-6EB8ACA65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82" b="17325"/>
          <a:stretch/>
        </p:blipFill>
        <p:spPr>
          <a:xfrm>
            <a:off x="7881342" y="1128421"/>
            <a:ext cx="4148579" cy="47326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228208-4C76-401A-AAD4-175ABD8E3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21" y="1995403"/>
            <a:ext cx="3667953" cy="31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538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implementada recebe três parâmetros: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de dados (no caso,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composta pelos vetores de características);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com as classes de cada amostra de data; e,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 quantidade de conjuntos (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em que se deseja dividir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Optamos por incluir o parâmetro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pois nossa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possui, originalmente, três classes (SAN, CMH e CMD). Dessa forma, poderemos generalizar a função futuramente para trabalhar com todas as classes.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separa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k conjuntos de treinamento/teste.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 se respeita o máximo possível a proporção das classes em referência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original completa.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conjunto, a quantidade de amostras entre as classes poderão ter, no máximo, 1 elemento a mais ou a menos em relação a outro conjunto.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Trabalhamos com a linguagem de programação Python e o framework Anaconda.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3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Código-fonte (1 de 3)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D452EC-0624-4A0B-891E-4D64FE11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19250"/>
            <a:ext cx="9363075" cy="1809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A7A1DE-9B9F-4FD0-B8B7-FAF1B938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429000"/>
            <a:ext cx="9363075" cy="819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661801-4950-424B-AAA3-BBD184253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4248150"/>
            <a:ext cx="9372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51B7F7F-7B4F-47F9-B276-FED6E806520A}"/>
              </a:ext>
            </a:extLst>
          </p:cNvPr>
          <p:cNvGrpSpPr/>
          <p:nvPr/>
        </p:nvGrpSpPr>
        <p:grpSpPr>
          <a:xfrm>
            <a:off x="5275197" y="1385539"/>
            <a:ext cx="5485224" cy="600165"/>
            <a:chOff x="3181698" y="1413362"/>
            <a:chExt cx="5485224" cy="600165"/>
          </a:xfrm>
        </p:grpSpPr>
        <p:sp>
          <p:nvSpPr>
            <p:cNvPr id="175" name="TextBox 7">
              <a:extLst>
                <a:ext uri="{FF2B5EF4-FFF2-40B4-BE49-F238E27FC236}">
                  <a16:creationId xmlns:a16="http://schemas.microsoft.com/office/drawing/2014/main" id="{15307E2C-E718-404C-9963-C6EE36EA94F6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objeto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estudo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problemática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envolvida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6" name="TextBox 8">
              <a:extLst>
                <a:ext uri="{FF2B5EF4-FFF2-40B4-BE49-F238E27FC236}">
                  <a16:creationId xmlns:a16="http://schemas.microsoft.com/office/drawing/2014/main" id="{7853E804-B59C-416E-825C-30BA812BD138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PROBLEMA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22C0E023-2E7D-4FB5-A93C-E9717132263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228C4A7-20F6-43C6-949F-F0868F215E4C}"/>
              </a:ext>
            </a:extLst>
          </p:cNvPr>
          <p:cNvGrpSpPr/>
          <p:nvPr/>
        </p:nvGrpSpPr>
        <p:grpSpPr>
          <a:xfrm>
            <a:off x="5270877" y="2212319"/>
            <a:ext cx="5485224" cy="600165"/>
            <a:chOff x="3181698" y="1413362"/>
            <a:chExt cx="5485224" cy="600165"/>
          </a:xfrm>
        </p:grpSpPr>
        <p:sp>
          <p:nvSpPr>
            <p:cNvPr id="179" name="TextBox 7">
              <a:extLst>
                <a:ext uri="{FF2B5EF4-FFF2-40B4-BE49-F238E27FC236}">
                  <a16:creationId xmlns:a16="http://schemas.microsoft.com/office/drawing/2014/main" id="{A37E8958-E08B-4AC8-A576-C96549710469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Descrição do </a:t>
              </a:r>
              <a:r>
                <a:rPr lang="pt-BR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dataset</a:t>
              </a:r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das características.</a:t>
              </a:r>
            </a:p>
          </p:txBody>
        </p:sp>
        <p:sp>
          <p:nvSpPr>
            <p:cNvPr id="180" name="TextBox 8">
              <a:extLst>
                <a:ext uri="{FF2B5EF4-FFF2-40B4-BE49-F238E27FC236}">
                  <a16:creationId xmlns:a16="http://schemas.microsoft.com/office/drawing/2014/main" id="{6BFC4CE5-FB14-4A02-879D-E7F7F1FA4561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CONJUNTO DE DADOS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6">
              <a:extLst>
                <a:ext uri="{FF2B5EF4-FFF2-40B4-BE49-F238E27FC236}">
                  <a16:creationId xmlns:a16="http://schemas.microsoft.com/office/drawing/2014/main" id="{92555C2A-59DD-41A4-9415-337999E7BC77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F6FADA10-3C8D-4D29-982A-B443B67BC844}"/>
              </a:ext>
            </a:extLst>
          </p:cNvPr>
          <p:cNvGrpSpPr/>
          <p:nvPr/>
        </p:nvGrpSpPr>
        <p:grpSpPr>
          <a:xfrm>
            <a:off x="5270877" y="3038279"/>
            <a:ext cx="5485224" cy="600165"/>
            <a:chOff x="3181698" y="1413362"/>
            <a:chExt cx="5485224" cy="600165"/>
          </a:xfrm>
        </p:grpSpPr>
        <p:sp>
          <p:nvSpPr>
            <p:cNvPr id="183" name="TextBox 7">
              <a:extLst>
                <a:ext uri="{FF2B5EF4-FFF2-40B4-BE49-F238E27FC236}">
                  <a16:creationId xmlns:a16="http://schemas.microsoft.com/office/drawing/2014/main" id="{179A96BB-B9C4-4CDB-940E-DBFA6D426EE5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Estratégias de pré-processamento e PCA.</a:t>
              </a:r>
            </a:p>
          </p:txBody>
        </p:sp>
        <p:sp>
          <p:nvSpPr>
            <p:cNvPr id="184" name="TextBox 8">
              <a:extLst>
                <a:ext uri="{FF2B5EF4-FFF2-40B4-BE49-F238E27FC236}">
                  <a16:creationId xmlns:a16="http://schemas.microsoft.com/office/drawing/2014/main" id="{8A7D0F06-7F8B-400E-878B-4CCB1087CA9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PRÉ-PROCESSAMENTO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5" name="TextBox 6">
              <a:extLst>
                <a:ext uri="{FF2B5EF4-FFF2-40B4-BE49-F238E27FC236}">
                  <a16:creationId xmlns:a16="http://schemas.microsoft.com/office/drawing/2014/main" id="{A1915032-0A60-45B1-909B-E4D59DF0ABC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D899E95-A5CD-4512-9786-E6A099459E8C}"/>
              </a:ext>
            </a:extLst>
          </p:cNvPr>
          <p:cNvGrpSpPr/>
          <p:nvPr/>
        </p:nvGrpSpPr>
        <p:grpSpPr>
          <a:xfrm>
            <a:off x="5286527" y="3856130"/>
            <a:ext cx="5485224" cy="600165"/>
            <a:chOff x="3181698" y="1413362"/>
            <a:chExt cx="5485224" cy="600165"/>
          </a:xfrm>
        </p:grpSpPr>
        <p:sp>
          <p:nvSpPr>
            <p:cNvPr id="187" name="TextBox 7">
              <a:extLst>
                <a:ext uri="{FF2B5EF4-FFF2-40B4-BE49-F238E27FC236}">
                  <a16:creationId xmlns:a16="http://schemas.microsoft.com/office/drawing/2014/main" id="{DAC8FF22-91D0-4F76-80F2-EB5851DE10B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Mais estratégias de redução da dimensionalidade.</a:t>
              </a:r>
            </a:p>
          </p:txBody>
        </p:sp>
        <p:sp>
          <p:nvSpPr>
            <p:cNvPr id="188" name="TextBox 8">
              <a:extLst>
                <a:ext uri="{FF2B5EF4-FFF2-40B4-BE49-F238E27FC236}">
                  <a16:creationId xmlns:a16="http://schemas.microsoft.com/office/drawing/2014/main" id="{D54DD204-8484-4DDF-A083-D3C4D2CA0A4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SELEÇÃO DE CARACTERÍSTICAS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9" name="TextBox 6">
              <a:extLst>
                <a:ext uri="{FF2B5EF4-FFF2-40B4-BE49-F238E27FC236}">
                  <a16:creationId xmlns:a16="http://schemas.microsoft.com/office/drawing/2014/main" id="{C83EE5CB-2B62-4AB0-958E-4A2D2FF43F49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5F0E64D4-1EFD-40B8-84C9-E80FE9BE5A63}"/>
              </a:ext>
            </a:extLst>
          </p:cNvPr>
          <p:cNvGrpSpPr/>
          <p:nvPr/>
        </p:nvGrpSpPr>
        <p:grpSpPr>
          <a:xfrm>
            <a:off x="5270877" y="4674450"/>
            <a:ext cx="5485224" cy="600165"/>
            <a:chOff x="3181698" y="1413362"/>
            <a:chExt cx="5485224" cy="600165"/>
          </a:xfrm>
        </p:grpSpPr>
        <p:sp>
          <p:nvSpPr>
            <p:cNvPr id="191" name="TextBox 7">
              <a:extLst>
                <a:ext uri="{FF2B5EF4-FFF2-40B4-BE49-F238E27FC236}">
                  <a16:creationId xmlns:a16="http://schemas.microsoft.com/office/drawing/2014/main" id="{55DC192F-EDB5-483B-BA25-E2382C6EFDE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pt-BR" altLang="ko-KR" dirty="0"/>
                <a:t>Função de divisão do </a:t>
              </a:r>
              <a:r>
                <a:rPr lang="pt-BR" altLang="ko-KR" dirty="0" err="1"/>
                <a:t>database</a:t>
              </a:r>
              <a:r>
                <a:rPr lang="pt-BR" altLang="ko-KR" dirty="0"/>
                <a:t> em k conjuntos.</a:t>
              </a:r>
            </a:p>
          </p:txBody>
        </p:sp>
        <p:sp>
          <p:nvSpPr>
            <p:cNvPr id="192" name="TextBox 8">
              <a:extLst>
                <a:ext uri="{FF2B5EF4-FFF2-40B4-BE49-F238E27FC236}">
                  <a16:creationId xmlns:a16="http://schemas.microsoft.com/office/drawing/2014/main" id="{19A7F976-F5DE-48E7-AB1A-D5DEE8CDB08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VALIDAÇÃO CRUZADA</a:t>
              </a:r>
              <a:endParaRPr lang="ko-KR" altLang="en-US" dirty="0"/>
            </a:p>
          </p:txBody>
        </p:sp>
        <p:sp>
          <p:nvSpPr>
            <p:cNvPr id="193" name="TextBox 6">
              <a:extLst>
                <a:ext uri="{FF2B5EF4-FFF2-40B4-BE49-F238E27FC236}">
                  <a16:creationId xmlns:a16="http://schemas.microsoft.com/office/drawing/2014/main" id="{AA02BBA0-BC68-4C3E-A090-C9D6C4B1C9F0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05</a:t>
              </a:r>
              <a:endParaRPr lang="ko-KR" altLang="en-US" dirty="0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BFFB1ACF-D2E0-453E-9185-38C2F018134B}"/>
              </a:ext>
            </a:extLst>
          </p:cNvPr>
          <p:cNvGrpSpPr/>
          <p:nvPr/>
        </p:nvGrpSpPr>
        <p:grpSpPr>
          <a:xfrm>
            <a:off x="5292064" y="5506625"/>
            <a:ext cx="5485224" cy="600165"/>
            <a:chOff x="3181698" y="1413362"/>
            <a:chExt cx="5485224" cy="600165"/>
          </a:xfrm>
        </p:grpSpPr>
        <p:sp>
          <p:nvSpPr>
            <p:cNvPr id="165" name="TextBox 7">
              <a:extLst>
                <a:ext uri="{FF2B5EF4-FFF2-40B4-BE49-F238E27FC236}">
                  <a16:creationId xmlns:a16="http://schemas.microsoft.com/office/drawing/2014/main" id="{7AB3B174-C519-4062-B340-90FA9947662B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pt-BR" altLang="ko-KR" dirty="0"/>
                <a:t>Resultados e discussões com a aplicação de </a:t>
              </a:r>
              <a:r>
                <a:rPr lang="pt-BR" altLang="ko-KR" dirty="0" err="1"/>
                <a:t>Naive</a:t>
              </a:r>
              <a:r>
                <a:rPr lang="pt-BR" altLang="ko-KR" dirty="0"/>
                <a:t> </a:t>
              </a:r>
              <a:r>
                <a:rPr lang="pt-BR" altLang="ko-KR" dirty="0" err="1"/>
                <a:t>Bayes</a:t>
              </a:r>
              <a:r>
                <a:rPr lang="pt-BR" altLang="ko-KR" dirty="0"/>
                <a:t>.</a:t>
              </a:r>
            </a:p>
          </p:txBody>
        </p:sp>
        <p:sp>
          <p:nvSpPr>
            <p:cNvPr id="166" name="TextBox 8">
              <a:extLst>
                <a:ext uri="{FF2B5EF4-FFF2-40B4-BE49-F238E27FC236}">
                  <a16:creationId xmlns:a16="http://schemas.microsoft.com/office/drawing/2014/main" id="{E161CDEA-66AE-439B-8923-9AF09082DDF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NAIVE BAYES</a:t>
              </a:r>
              <a:endParaRPr lang="ko-KR" altLang="en-US" dirty="0"/>
            </a:p>
          </p:txBody>
        </p:sp>
        <p:sp>
          <p:nvSpPr>
            <p:cNvPr id="167" name="TextBox 6">
              <a:extLst>
                <a:ext uri="{FF2B5EF4-FFF2-40B4-BE49-F238E27FC236}">
                  <a16:creationId xmlns:a16="http://schemas.microsoft.com/office/drawing/2014/main" id="{41FA9DE0-7DBA-4F3B-A3E4-9F706EDAFE7C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06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8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16D5101-1B22-46DA-BACA-15DE98A88F1D}"/>
              </a:ext>
            </a:extLst>
          </p:cNvPr>
          <p:cNvGrpSpPr/>
          <p:nvPr/>
        </p:nvGrpSpPr>
        <p:grpSpPr>
          <a:xfrm>
            <a:off x="331304" y="0"/>
            <a:ext cx="8441635" cy="6758609"/>
            <a:chOff x="609600" y="0"/>
            <a:chExt cx="9363075" cy="83058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8841674-A1D7-4D7D-A620-57BAC2F6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9363075" cy="56388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60A691D-D2F0-4F9F-84DF-14A8256C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5638800"/>
              <a:ext cx="9353550" cy="2667000"/>
            </a:xfrm>
            <a:prstGeom prst="rect">
              <a:avLst/>
            </a:prstGeom>
          </p:spPr>
        </p:pic>
      </p:grp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FC626B65-A6E6-4090-9BA9-B4A164FC2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84213" y="339509"/>
            <a:ext cx="4293387" cy="1619964"/>
          </a:xfrm>
        </p:spPr>
        <p:txBody>
          <a:bodyPr/>
          <a:lstStyle/>
          <a:p>
            <a:r>
              <a:rPr lang="pt-BR" sz="4800" dirty="0"/>
              <a:t>VALIDAÇÃO CRUZADA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92EFA-75FD-4D5C-BFA2-9DFF50A168E9}"/>
              </a:ext>
            </a:extLst>
          </p:cNvPr>
          <p:cNvSpPr/>
          <p:nvPr/>
        </p:nvSpPr>
        <p:spPr>
          <a:xfrm>
            <a:off x="6984212" y="1982450"/>
            <a:ext cx="42933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(2 de 3) - Função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2C66FA2-3915-4546-8061-33F574AC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" y="1003782"/>
            <a:ext cx="9353550" cy="5838825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80AE76-2E6F-4C30-A11F-498AD7DB32E1}"/>
              </a:ext>
            </a:extLst>
          </p:cNvPr>
          <p:cNvSpPr/>
          <p:nvPr/>
        </p:nvSpPr>
        <p:spPr>
          <a:xfrm>
            <a:off x="6984212" y="1063756"/>
            <a:ext cx="45981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(3 de 3) - Execução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0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Saída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D5C9E8-92E7-483B-B03B-5F64EC55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49460"/>
            <a:ext cx="9866413" cy="41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sklearn.naive_bayes.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GaussianNB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Parâmetro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var_smoothing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2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suavização das curvas de probabilidades para minimizar as chances de o classificador não conseguir fazer predições para cenários não contemplados pela conjunto de treinamento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Variação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(sem suavização) até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(inclusive), em intervalos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1A7446-D6D7-4B33-A068-7D8FF329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51" y="1391479"/>
            <a:ext cx="5159359" cy="1745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291AE5-FDE5-4BAB-BB2E-9C9C0E25D6E3}"/>
              </a:ext>
            </a:extLst>
          </p:cNvPr>
          <p:cNvSpPr txBox="1"/>
          <p:nvPr/>
        </p:nvSpPr>
        <p:spPr>
          <a:xfrm>
            <a:off x="6143251" y="3182346"/>
            <a:ext cx="515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(2020a, n.p.).</a:t>
            </a:r>
          </a:p>
        </p:txBody>
      </p:sp>
    </p:spTree>
    <p:extLst>
      <p:ext uri="{BB962C8B-B14F-4D97-AF65-F5344CB8AC3E}">
        <p14:creationId xmlns:p14="http://schemas.microsoft.com/office/powerpoint/2010/main" val="122936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295924" y="1680220"/>
            <a:ext cx="96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Algumas distribuições das características das amostras utilizadas.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B7947-326E-43E8-93BD-F35904F9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59" y="2181895"/>
            <a:ext cx="4239137" cy="2167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1C314A-F339-4D7F-BF50-E38EDD66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39" y="2181898"/>
            <a:ext cx="4239137" cy="21678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DA212F-9FAB-44BA-8EC7-BDCD323A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4" y="4588990"/>
            <a:ext cx="4239137" cy="21678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9E2DD2-D975-4DA7-AEA5-6834B1C92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40" y="4588990"/>
            <a:ext cx="4239137" cy="21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295924" y="1680220"/>
            <a:ext cx="96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3536FD-9D32-4CFC-AB42-A435AEBE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8" y="2049552"/>
            <a:ext cx="6427664" cy="41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1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2C797F-FE26-42CB-A8E0-20C704854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54031"/>
              </p:ext>
            </p:extLst>
          </p:nvPr>
        </p:nvGraphicFramePr>
        <p:xfrm>
          <a:off x="132523" y="3427420"/>
          <a:ext cx="11193718" cy="1541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8334">
                  <a:extLst>
                    <a:ext uri="{9D8B030D-6E8A-4147-A177-3AD203B41FA5}">
                      <a16:colId xmlns:a16="http://schemas.microsoft.com/office/drawing/2014/main" val="1432860546"/>
                    </a:ext>
                  </a:extLst>
                </a:gridCol>
                <a:gridCol w="2108208">
                  <a:extLst>
                    <a:ext uri="{9D8B030D-6E8A-4147-A177-3AD203B41FA5}">
                      <a16:colId xmlns:a16="http://schemas.microsoft.com/office/drawing/2014/main" val="3735990757"/>
                    </a:ext>
                  </a:extLst>
                </a:gridCol>
                <a:gridCol w="2490232">
                  <a:extLst>
                    <a:ext uri="{9D8B030D-6E8A-4147-A177-3AD203B41FA5}">
                      <a16:colId xmlns:a16="http://schemas.microsoft.com/office/drawing/2014/main" val="1488522588"/>
                    </a:ext>
                  </a:extLst>
                </a:gridCol>
                <a:gridCol w="2051611">
                  <a:extLst>
                    <a:ext uri="{9D8B030D-6E8A-4147-A177-3AD203B41FA5}">
                      <a16:colId xmlns:a16="http://schemas.microsoft.com/office/drawing/2014/main" val="1187330059"/>
                    </a:ext>
                  </a:extLst>
                </a:gridCol>
                <a:gridCol w="1075333">
                  <a:extLst>
                    <a:ext uri="{9D8B030D-6E8A-4147-A177-3AD203B41FA5}">
                      <a16:colId xmlns:a16="http://schemas.microsoft.com/office/drawing/2014/main" val="11335561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Cenário (</a:t>
                      </a:r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qtde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Acurácia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Revocação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Precisão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α 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Ótimo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95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Todas as Características (328)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69.76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78.22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64.23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0.1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678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PCA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62.77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82.18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56.85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0.0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438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Selecionador 1 – KBEST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77.47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93.07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69.12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0.1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377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Selecionador 2 – RFE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70.56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68.32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68.32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0.3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34082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444499" y="2512974"/>
            <a:ext cx="104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de testes obtidos, para cada organização/seleção das características das amostras, com o classificador </a:t>
            </a:r>
            <a:r>
              <a:rPr lang="pt-BR" sz="2000" b="1" dirty="0" err="1"/>
              <a:t>GaussianNB</a:t>
            </a:r>
            <a:r>
              <a:rPr lang="pt-B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20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584775" y="1789699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5E5516-C768-4829-9271-E370F5A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75" y="3022983"/>
            <a:ext cx="5048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5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020417" y="1007828"/>
            <a:ext cx="108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6EE54-A0BD-4055-ABD1-F20757F8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8" y="1404528"/>
            <a:ext cx="4074782" cy="23458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521446-3DAF-4139-A85C-047779EB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30" y="1404528"/>
            <a:ext cx="4131602" cy="23458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6071A2A-832B-4668-B973-2EA8F72A5414}"/>
              </a:ext>
            </a:extLst>
          </p:cNvPr>
          <p:cNvSpPr txBox="1"/>
          <p:nvPr/>
        </p:nvSpPr>
        <p:spPr>
          <a:xfrm>
            <a:off x="1112189" y="3750368"/>
            <a:ext cx="40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(a) Todas as Características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2F4009-1FAA-4A7B-B74A-846D68F8D2A8}"/>
              </a:ext>
            </a:extLst>
          </p:cNvPr>
          <p:cNvSpPr txBox="1"/>
          <p:nvPr/>
        </p:nvSpPr>
        <p:spPr>
          <a:xfrm>
            <a:off x="7005030" y="3750367"/>
            <a:ext cx="413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(b) PCA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F63E8A-01D6-44C7-A63A-945B60E53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9" y="4212034"/>
            <a:ext cx="4074782" cy="23135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047E4D8-497C-4166-A295-A98C9C0AB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31" y="4058144"/>
            <a:ext cx="4131602" cy="23458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1C9E21-B116-4D3C-AED2-DA1AD6829CEB}"/>
              </a:ext>
            </a:extLst>
          </p:cNvPr>
          <p:cNvSpPr txBox="1"/>
          <p:nvPr/>
        </p:nvSpPr>
        <p:spPr>
          <a:xfrm>
            <a:off x="1020417" y="6525614"/>
            <a:ext cx="40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(c) KBEST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1CF01E-B18C-4A8D-BF40-02A64825A98F}"/>
              </a:ext>
            </a:extLst>
          </p:cNvPr>
          <p:cNvSpPr txBox="1"/>
          <p:nvPr/>
        </p:nvSpPr>
        <p:spPr>
          <a:xfrm>
            <a:off x="6913258" y="6525613"/>
            <a:ext cx="413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(d) RFE</a:t>
            </a:r>
          </a:p>
        </p:txBody>
      </p:sp>
    </p:spTree>
    <p:extLst>
      <p:ext uri="{BB962C8B-B14F-4D97-AF65-F5344CB8AC3E}">
        <p14:creationId xmlns:p14="http://schemas.microsoft.com/office/powerpoint/2010/main" val="20184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90999" y="1789699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5E5516-C768-4829-9271-E370F5A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999" y="3022983"/>
            <a:ext cx="5048955" cy="3600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912604-D6EA-40B2-9ECE-FE3BE6A7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965" y="3022984"/>
            <a:ext cx="5048955" cy="36009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068B5A2-F90C-476F-926B-1B00857C2094}"/>
              </a:ext>
            </a:extLst>
          </p:cNvPr>
          <p:cNvSpPr txBox="1"/>
          <p:nvPr/>
        </p:nvSpPr>
        <p:spPr>
          <a:xfrm>
            <a:off x="6274964" y="1866643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15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E1CC973A-A407-4D79-9DA8-B2266017058A}"/>
              </a:ext>
            </a:extLst>
          </p:cNvPr>
          <p:cNvGrpSpPr/>
          <p:nvPr/>
        </p:nvGrpSpPr>
        <p:grpSpPr>
          <a:xfrm>
            <a:off x="5276595" y="1395934"/>
            <a:ext cx="5485224" cy="600165"/>
            <a:chOff x="3181698" y="1413362"/>
            <a:chExt cx="5485224" cy="600165"/>
          </a:xfrm>
        </p:grpSpPr>
        <p:sp>
          <p:nvSpPr>
            <p:cNvPr id="169" name="TextBox 7">
              <a:extLst>
                <a:ext uri="{FF2B5EF4-FFF2-40B4-BE49-F238E27FC236}">
                  <a16:creationId xmlns:a16="http://schemas.microsoft.com/office/drawing/2014/main" id="{1693C79B-E8E7-438C-BF52-48DD8EDC5D15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Resultados e discussões com a aplicação de </a:t>
              </a:r>
              <a:r>
                <a:rPr lang="pt-BR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SVMs</a:t>
              </a:r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70" name="TextBox 8">
              <a:extLst>
                <a:ext uri="{FF2B5EF4-FFF2-40B4-BE49-F238E27FC236}">
                  <a16:creationId xmlns:a16="http://schemas.microsoft.com/office/drawing/2014/main" id="{B2E44FDB-E9E4-436B-BC16-4B98A4A88FBB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SVM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D6EA6E53-A811-40A2-A52F-127023E65F1A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7C05AB46-EB09-4323-9622-E19DF35E2BF1}"/>
              </a:ext>
            </a:extLst>
          </p:cNvPr>
          <p:cNvGrpSpPr/>
          <p:nvPr/>
        </p:nvGrpSpPr>
        <p:grpSpPr>
          <a:xfrm>
            <a:off x="5270877" y="2212319"/>
            <a:ext cx="5485224" cy="600165"/>
            <a:chOff x="3181698" y="1413362"/>
            <a:chExt cx="5485224" cy="600165"/>
          </a:xfrm>
        </p:grpSpPr>
        <p:sp>
          <p:nvSpPr>
            <p:cNvPr id="173" name="TextBox 7">
              <a:extLst>
                <a:ext uri="{FF2B5EF4-FFF2-40B4-BE49-F238E27FC236}">
                  <a16:creationId xmlns:a16="http://schemas.microsoft.com/office/drawing/2014/main" id="{BD4C203A-566F-4AA6-9343-EE007D08AA68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cs typeface="Arial" pitchFamily="34" charset="0"/>
                </a:rPr>
                <a:t>Resultados e discussões com a aplicação de </a:t>
              </a:r>
              <a:r>
                <a:rPr lang="pt-BR" altLang="ko-KR" sz="1200" dirty="0" err="1">
                  <a:cs typeface="Arial" pitchFamily="34" charset="0"/>
                </a:rPr>
                <a:t>MLPs</a:t>
              </a:r>
              <a:r>
                <a:rPr lang="pt-BR" altLang="ko-KR" sz="1200" dirty="0">
                  <a:cs typeface="Arial" pitchFamily="34" charset="0"/>
                </a:rPr>
                <a:t>..</a:t>
              </a:r>
            </a:p>
          </p:txBody>
        </p:sp>
        <p:sp>
          <p:nvSpPr>
            <p:cNvPr id="174" name="TextBox 8">
              <a:extLst>
                <a:ext uri="{FF2B5EF4-FFF2-40B4-BE49-F238E27FC236}">
                  <a16:creationId xmlns:a16="http://schemas.microsoft.com/office/drawing/2014/main" id="{0CDBA4CA-A46A-4381-B006-29F8D76AD8C4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MLP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75" name="TextBox 6">
              <a:extLst>
                <a:ext uri="{FF2B5EF4-FFF2-40B4-BE49-F238E27FC236}">
                  <a16:creationId xmlns:a16="http://schemas.microsoft.com/office/drawing/2014/main" id="{56479907-632F-4A89-9D7C-40457B25AA21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08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85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CONSIDERAÇÕES ADICIONAIS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PCA resultou nos menores valores de Acurácia e Precisão.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seleção de características obtida com a aplicação do algoritmo KBEST gerou os melhores resultados para todas as métricas.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todos os cenários, os melhores resultados foram obtidos para valores pequenos de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sklearn.svm.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SVC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rbf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‘linear’,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poly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sigmoid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.[ 0.0, 0.001, 0.1, 0.2, 0.3, 0.4, 0.5, 0.6, 0.7, 0.8, 0.9, 1.0, 1.5,10, 20 ]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‘auto’,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scale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0.001, 0.0016, 0.0017, 0.0018, 0.0019 , 0.002, 0.003, 0.005, 0.01, 0.02, 0.03, 0.04, 0.5, 1, 10]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3EB46-EE78-40A3-B7CA-0EE7114E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31" y="2192619"/>
            <a:ext cx="6715125" cy="15716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A066BFD-F1DA-436D-8BB1-A3F68D66877F}"/>
              </a:ext>
            </a:extLst>
          </p:cNvPr>
          <p:cNvSpPr/>
          <p:nvPr/>
        </p:nvSpPr>
        <p:spPr>
          <a:xfrm>
            <a:off x="5963481" y="6221771"/>
            <a:ext cx="2160000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auto = 1 / n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3A3CF2-8009-4844-9E40-F60167E9BBE6}"/>
              </a:ext>
            </a:extLst>
          </p:cNvPr>
          <p:cNvSpPr/>
          <p:nvPr/>
        </p:nvSpPr>
        <p:spPr>
          <a:xfrm>
            <a:off x="8293728" y="6221771"/>
            <a:ext cx="2880000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scale</a:t>
            </a:r>
            <a:r>
              <a:rPr lang="pt-BR" b="1" dirty="0">
                <a:solidFill>
                  <a:schemeClr val="tx1"/>
                </a:solidFill>
              </a:rPr>
              <a:t> = 1 / (n * var(X))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4540731" y="3764244"/>
            <a:ext cx="671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(2020c, n.p.).</a:t>
            </a:r>
          </a:p>
        </p:txBody>
      </p:sp>
    </p:spTree>
    <p:extLst>
      <p:ext uri="{BB962C8B-B14F-4D97-AF65-F5344CB8AC3E}">
        <p14:creationId xmlns:p14="http://schemas.microsoft.com/office/powerpoint/2010/main" val="265377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6260" y="2075653"/>
            <a:ext cx="11158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obtidos com o classificador SVM para cada organização/seleção das características das amostras.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BC09C0-696A-4EBA-8B85-FDFE3A9EE0F6}"/>
              </a:ext>
            </a:extLst>
          </p:cNvPr>
          <p:cNvSpPr/>
          <p:nvPr/>
        </p:nvSpPr>
        <p:spPr>
          <a:xfrm>
            <a:off x="8123671" y="5521576"/>
            <a:ext cx="3101006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auto = 1 / 53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0.0188679</a:t>
            </a:r>
            <a:r>
              <a:rPr lang="pt-B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3D2E2B-9B01-4D6A-8A81-D8FCCCF06D0B}"/>
              </a:ext>
            </a:extLst>
          </p:cNvPr>
          <p:cNvSpPr/>
          <p:nvPr/>
        </p:nvSpPr>
        <p:spPr>
          <a:xfrm>
            <a:off x="8123671" y="6154016"/>
            <a:ext cx="3101006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scale</a:t>
            </a:r>
            <a:r>
              <a:rPr lang="pt-BR" b="1" dirty="0">
                <a:solidFill>
                  <a:schemeClr val="tx1"/>
                </a:solidFill>
              </a:rPr>
              <a:t> = 1 / ( 328 * var(X) 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A285A7-825B-4DC0-8CCB-A9BF108C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" y="3021696"/>
            <a:ext cx="11158417" cy="20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2" y="1613097"/>
            <a:ext cx="61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8CAF43-63D6-4739-8F12-3F76529E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2" y="2262227"/>
            <a:ext cx="6120000" cy="45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3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0" y="1617423"/>
            <a:ext cx="61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2E9508-09A4-4BFC-8881-8B61FE23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2" y="2262226"/>
            <a:ext cx="6120000" cy="45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8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0" y="1617423"/>
            <a:ext cx="61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829857-37B8-4C55-9B8E-401C9068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0" y="2262226"/>
            <a:ext cx="6120000" cy="45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1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todas as métricas, em todos os cenários de teste, o SVM atingiu resultados significativamente melhores do que 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com intervalos de confiança também melhores.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Uma melhora substancial, do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o SVM, foi percebida na métrica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Revocação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indicando que o SVM reduziu consideravelmente a quantidade de falsos negativos.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melhores resultados de SVM foram obtidos para valores baixos de C, indicando um bom nível de generalização do modelo.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Observa-se valores baixos também para o parâmetro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(nos resultados que demonstraram o kernel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como o que gera melhores resultados), indicando pouco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do modelo também nesses cenários.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2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sklearn.neural_network.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MLPClassifier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identity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logistic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tanh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relu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hidden_layer_sizes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.[ 8, 18, 36, 53, 328 ]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learning_rate_init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[ 0.01, 0.05, 0.1]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max_iter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[ 30, 60, 90, 120, 150 ]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5701493" y="2257778"/>
            <a:ext cx="547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(2020b, n.p.).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2ECF21-1463-42C1-99CC-8939F840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93" y="1063625"/>
            <a:ext cx="5472235" cy="11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3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6260" y="2075653"/>
            <a:ext cx="1116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obtidos com o classificador MLP para cada organização/seleção das características das amostras.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FC49AFE-F1EA-4D37-B61B-BDFB4811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" y="2783538"/>
            <a:ext cx="11165886" cy="36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1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9B52611-8ED4-4FF9-88AB-FF73CCE7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73" y="2259428"/>
            <a:ext cx="7210425" cy="432435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2081375" y="1613097"/>
            <a:ext cx="721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, SVM e MLP.</a:t>
            </a:r>
          </a:p>
        </p:txBody>
      </p:sp>
    </p:spTree>
    <p:extLst>
      <p:ext uri="{BB962C8B-B14F-4D97-AF65-F5344CB8AC3E}">
        <p14:creationId xmlns:p14="http://schemas.microsoft.com/office/powerpoint/2010/main" val="184012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AF9484-F2FA-446F-917C-C45C029E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73" y="2260463"/>
            <a:ext cx="7210425" cy="432435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2081374" y="1617423"/>
            <a:ext cx="721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, SVM e MLP.</a:t>
            </a:r>
          </a:p>
        </p:txBody>
      </p:sp>
    </p:spTree>
    <p:extLst>
      <p:ext uri="{BB962C8B-B14F-4D97-AF65-F5344CB8AC3E}">
        <p14:creationId xmlns:p14="http://schemas.microsoft.com/office/powerpoint/2010/main" val="2034361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75D76E-CA27-4C01-9403-B9121556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72" y="2260463"/>
            <a:ext cx="7210425" cy="432435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2081374" y="1617423"/>
            <a:ext cx="721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, SVM e MLP.</a:t>
            </a:r>
          </a:p>
        </p:txBody>
      </p:sp>
    </p:spTree>
    <p:extLst>
      <p:ext uri="{BB962C8B-B14F-4D97-AF65-F5344CB8AC3E}">
        <p14:creationId xmlns:p14="http://schemas.microsoft.com/office/powerpoint/2010/main" val="1736566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Considerando-se as métricas Acurácia 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Revocação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em quase todos os cenários, a aplicação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MLPs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atingiu resultados significativamente melhores do que com 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com intervalos de confiança também melhores. Comparando-se com o SVM, os resultados com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MLPs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foram melhores, porém em proporções menores.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Considerando-se a métrica de Precisão, a aplicação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MLPs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somente obteve melhores resultados em comparação ao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Na maior parte dos cenários, a função de ativação que resultou em melhores resultados foi 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 a aplicação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MLPs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comparando-se os resultados entre os cenários, não foram observados padrões para a quantidade de neurônios da camada oculta que gerou melhores resultados.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35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109534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600" dirty="0">
                <a:cs typeface="Arial" pitchFamily="34" charset="0"/>
              </a:rPr>
              <a:t>BERGAMASCO, Leila Cristina Carneiro. </a:t>
            </a:r>
            <a:r>
              <a:rPr lang="pt-BR" sz="1600" b="1" dirty="0">
                <a:cs typeface="Arial" pitchFamily="34" charset="0"/>
              </a:rPr>
              <a:t>Recuperação de imagens cardíacas tridimensionais por conteúdo</a:t>
            </a:r>
            <a:r>
              <a:rPr lang="pt-BR" sz="1600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6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600" dirty="0">
                <a:cs typeface="Arial" pitchFamily="34" charset="0"/>
              </a:rPr>
              <a:t>BERGAMASCO, Leila Cristina Carneiro. </a:t>
            </a:r>
            <a:r>
              <a:rPr lang="pt-BR" sz="1600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sz="1600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6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600" dirty="0">
                <a:cs typeface="Arial" pitchFamily="34" charset="0"/>
              </a:rPr>
              <a:t>KUMAR, V.; ABBAS, A. K.; FAUSTO, N.; ASTER, J. C.. </a:t>
            </a:r>
            <a:r>
              <a:rPr lang="pt-BR" sz="1600" b="1" dirty="0">
                <a:cs typeface="Arial" pitchFamily="34" charset="0"/>
              </a:rPr>
              <a:t>Robbins &amp; </a:t>
            </a:r>
            <a:r>
              <a:rPr lang="pt-BR" sz="1600" b="1" dirty="0" err="1">
                <a:cs typeface="Arial" pitchFamily="34" charset="0"/>
              </a:rPr>
              <a:t>Cotran</a:t>
            </a:r>
            <a:r>
              <a:rPr lang="pt-BR" sz="1600" b="1" dirty="0">
                <a:cs typeface="Arial" pitchFamily="34" charset="0"/>
              </a:rPr>
              <a:t> – Patologia: Bases Patológicas das Doenças</a:t>
            </a:r>
            <a:r>
              <a:rPr lang="pt-BR" sz="1600" dirty="0">
                <a:cs typeface="Arial" pitchFamily="34" charset="0"/>
              </a:rPr>
              <a:t>. 8 ed. Rio de Janeiro: Elsevier, 2010.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6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600" dirty="0">
                <a:cs typeface="Arial" pitchFamily="34" charset="0"/>
              </a:rPr>
              <a:t>SCIKIT-LEARN. </a:t>
            </a:r>
            <a:r>
              <a:rPr lang="pt-BR" sz="1600" b="1" dirty="0" err="1">
                <a:cs typeface="Arial" pitchFamily="34" charset="0"/>
              </a:rPr>
              <a:t>sklearn.naive_bayes.GaussianNB</a:t>
            </a:r>
            <a:r>
              <a:rPr lang="pt-BR" sz="1600" b="1" dirty="0">
                <a:cs typeface="Arial" pitchFamily="34" charset="0"/>
              </a:rPr>
              <a:t> </a:t>
            </a:r>
            <a:r>
              <a:rPr lang="pt-BR" sz="1600" dirty="0">
                <a:cs typeface="Arial" pitchFamily="34" charset="0"/>
              </a:rPr>
              <a:t>— </a:t>
            </a:r>
            <a:r>
              <a:rPr lang="pt-BR" sz="1600" dirty="0" err="1">
                <a:cs typeface="Arial" pitchFamily="34" charset="0"/>
              </a:rPr>
              <a:t>scikit-learn</a:t>
            </a:r>
            <a:r>
              <a:rPr lang="pt-BR" sz="1600" dirty="0">
                <a:cs typeface="Arial" pitchFamily="34" charset="0"/>
              </a:rPr>
              <a:t> 0.23.0 </a:t>
            </a:r>
            <a:r>
              <a:rPr lang="pt-BR" sz="1600" dirty="0" err="1">
                <a:cs typeface="Arial" pitchFamily="34" charset="0"/>
              </a:rPr>
              <a:t>documentation</a:t>
            </a:r>
            <a:r>
              <a:rPr lang="pt-BR" sz="1600" dirty="0">
                <a:cs typeface="Arial" pitchFamily="34" charset="0"/>
              </a:rPr>
              <a:t>. Disponível em: https://scikit-learn.org/</a:t>
            </a:r>
            <a:r>
              <a:rPr lang="pt-BR" sz="1600" dirty="0" err="1">
                <a:cs typeface="Arial" pitchFamily="34" charset="0"/>
              </a:rPr>
              <a:t>stable</a:t>
            </a:r>
            <a:r>
              <a:rPr lang="pt-BR" sz="1600" dirty="0">
                <a:cs typeface="Arial" pitchFamily="34" charset="0"/>
              </a:rPr>
              <a:t>/modules/</a:t>
            </a:r>
            <a:r>
              <a:rPr lang="pt-BR" sz="1600" dirty="0" err="1">
                <a:cs typeface="Arial" pitchFamily="34" charset="0"/>
              </a:rPr>
              <a:t>generated</a:t>
            </a:r>
            <a:r>
              <a:rPr lang="pt-BR" sz="1600" dirty="0">
                <a:cs typeface="Arial" pitchFamily="34" charset="0"/>
              </a:rPr>
              <a:t>/sklearn.naive_bayes.GaussianNB.html. Acesso em: 08 mai. 2020a.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6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600" dirty="0">
                <a:cs typeface="Arial" pitchFamily="34" charset="0"/>
              </a:rPr>
              <a:t>SCIKIT-LEARN. </a:t>
            </a:r>
            <a:r>
              <a:rPr lang="pt-BR" sz="1600" b="1" dirty="0" err="1">
                <a:cs typeface="Arial" pitchFamily="34" charset="0"/>
              </a:rPr>
              <a:t>sklearn.neural_network.MLPClassifier</a:t>
            </a:r>
            <a:r>
              <a:rPr lang="pt-BR" sz="1600" b="1" dirty="0">
                <a:cs typeface="Arial" pitchFamily="34" charset="0"/>
              </a:rPr>
              <a:t> </a:t>
            </a:r>
            <a:r>
              <a:rPr lang="pt-BR" sz="1600" dirty="0">
                <a:cs typeface="Arial" pitchFamily="34" charset="0"/>
              </a:rPr>
              <a:t>— </a:t>
            </a:r>
            <a:r>
              <a:rPr lang="pt-BR" sz="1600" dirty="0" err="1">
                <a:cs typeface="Arial" pitchFamily="34" charset="0"/>
              </a:rPr>
              <a:t>scikit-learn</a:t>
            </a:r>
            <a:r>
              <a:rPr lang="pt-BR" sz="1600" dirty="0">
                <a:cs typeface="Arial" pitchFamily="34" charset="0"/>
              </a:rPr>
              <a:t> 0.23.1 </a:t>
            </a:r>
            <a:r>
              <a:rPr lang="pt-BR" sz="1600" dirty="0" err="1">
                <a:cs typeface="Arial" pitchFamily="34" charset="0"/>
              </a:rPr>
              <a:t>documentation</a:t>
            </a:r>
            <a:r>
              <a:rPr lang="pt-BR" sz="1600" dirty="0">
                <a:cs typeface="Arial" pitchFamily="34" charset="0"/>
              </a:rPr>
              <a:t>. Disponível em: https://scikit-learn.org/</a:t>
            </a:r>
            <a:r>
              <a:rPr lang="pt-BR" sz="1600" dirty="0" err="1">
                <a:cs typeface="Arial" pitchFamily="34" charset="0"/>
              </a:rPr>
              <a:t>stable</a:t>
            </a:r>
            <a:r>
              <a:rPr lang="pt-BR" sz="1600" dirty="0">
                <a:cs typeface="Arial" pitchFamily="34" charset="0"/>
              </a:rPr>
              <a:t>/modules/</a:t>
            </a:r>
            <a:r>
              <a:rPr lang="pt-BR" sz="1600" dirty="0" err="1">
                <a:cs typeface="Arial" pitchFamily="34" charset="0"/>
              </a:rPr>
              <a:t>generated</a:t>
            </a:r>
            <a:r>
              <a:rPr lang="pt-BR" sz="1600" dirty="0">
                <a:cs typeface="Arial" pitchFamily="34" charset="0"/>
              </a:rPr>
              <a:t>/sklearn.neural_network.MLPClassifier.html. Acesso em: 22 jun. 2020b.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6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600" dirty="0">
                <a:cs typeface="Arial" pitchFamily="34" charset="0"/>
              </a:rPr>
              <a:t>SCIKIT-LEARN. </a:t>
            </a:r>
            <a:r>
              <a:rPr lang="pt-BR" sz="1600" b="1" dirty="0" err="1">
                <a:cs typeface="Arial" pitchFamily="34" charset="0"/>
              </a:rPr>
              <a:t>sklearn.svm.SVC</a:t>
            </a:r>
            <a:r>
              <a:rPr lang="pt-BR" sz="1600" b="1" dirty="0">
                <a:cs typeface="Arial" pitchFamily="34" charset="0"/>
              </a:rPr>
              <a:t> </a:t>
            </a:r>
            <a:r>
              <a:rPr lang="pt-BR" sz="1600" dirty="0">
                <a:cs typeface="Arial" pitchFamily="34" charset="0"/>
              </a:rPr>
              <a:t>— </a:t>
            </a:r>
            <a:r>
              <a:rPr lang="pt-BR" sz="1600" dirty="0" err="1">
                <a:cs typeface="Arial" pitchFamily="34" charset="0"/>
              </a:rPr>
              <a:t>scikit-learn</a:t>
            </a:r>
            <a:r>
              <a:rPr lang="pt-BR" sz="1600" dirty="0">
                <a:cs typeface="Arial" pitchFamily="34" charset="0"/>
              </a:rPr>
              <a:t> 0.23.1 </a:t>
            </a:r>
            <a:r>
              <a:rPr lang="pt-BR" sz="1600" dirty="0" err="1">
                <a:cs typeface="Arial" pitchFamily="34" charset="0"/>
              </a:rPr>
              <a:t>documentation</a:t>
            </a:r>
            <a:r>
              <a:rPr lang="pt-BR" sz="1600" dirty="0">
                <a:cs typeface="Arial" pitchFamily="34" charset="0"/>
              </a:rPr>
              <a:t>. Disponível em: https://scikit-learn.org/</a:t>
            </a:r>
            <a:r>
              <a:rPr lang="pt-BR" sz="1600" dirty="0" err="1">
                <a:cs typeface="Arial" pitchFamily="34" charset="0"/>
              </a:rPr>
              <a:t>stable</a:t>
            </a:r>
            <a:r>
              <a:rPr lang="pt-BR" sz="1600" dirty="0">
                <a:cs typeface="Arial" pitchFamily="34" charset="0"/>
              </a:rPr>
              <a:t>/modules/</a:t>
            </a:r>
            <a:r>
              <a:rPr lang="pt-BR" sz="1600" dirty="0" err="1">
                <a:cs typeface="Arial" pitchFamily="34" charset="0"/>
              </a:rPr>
              <a:t>generated</a:t>
            </a:r>
            <a:r>
              <a:rPr lang="pt-BR" sz="1600" dirty="0">
                <a:cs typeface="Arial" pitchFamily="34" charset="0"/>
              </a:rPr>
              <a:t>/</a:t>
            </a:r>
            <a:r>
              <a:rPr lang="pt-BR" sz="1600" dirty="0" err="1">
                <a:cs typeface="Arial" pitchFamily="34" charset="0"/>
              </a:rPr>
              <a:t>sklearn.svm.SVC.html#sklearn.svm.SVC</a:t>
            </a:r>
            <a:r>
              <a:rPr lang="pt-BR" sz="1600" dirty="0">
                <a:cs typeface="Arial" pitchFamily="34" charset="0"/>
              </a:rPr>
              <a:t>. Acesso em: 01 jun. 2020c.</a:t>
            </a: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499" y="1066424"/>
            <a:ext cx="63008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sem anomalia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(SAN);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SAN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6154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SAN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CMH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CMD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116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2" y="3029956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82" y="3029957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01" y="3029957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2506736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SAN;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4896979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27254"/>
              </p:ext>
            </p:extLst>
          </p:nvPr>
        </p:nvGraphicFramePr>
        <p:xfrm>
          <a:off x="48000" y="827236"/>
          <a:ext cx="12096000" cy="568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CARACTERÍSTICA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TIPO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Idade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Sexo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Nominal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Volume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Unidade: mililitros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+mn-ea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r>
                        <a:rPr lang="pt-B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Normalização no intervalo [0,1]</a:t>
                      </a:r>
                      <a:endParaRPr lang="pt-BR" sz="1500" dirty="0"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3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Massa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gramas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Extrator de Distâncias Local (EDL)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Continua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Multivalorada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voxels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Modelo 3D dividido em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octantes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valores por amostra: 8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8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)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 (soma dos coeficientes).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Hough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101185"/>
            <a:ext cx="11572875" cy="58792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BALANCEAMENTO DAS CLASSES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Classes originais: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 adotada (inicialmente):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necessidade, a priori, de aplicação de técnicas de balanceamento.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57989"/>
              </p:ext>
            </p:extLst>
          </p:nvPr>
        </p:nvGraphicFramePr>
        <p:xfrm>
          <a:off x="855164" y="2304554"/>
          <a:ext cx="5685336" cy="1114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Classes originais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Quantidade de Amostras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SAN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101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CMH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CMD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116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PRÉ-PROCESSAMENTO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1" y="4249158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61" y="4249159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3725938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4 - Ilustrações de secção do coração humano: (a) SAN; (b) CMD.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6116181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85891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2818</Words>
  <Application>Microsoft Office PowerPoint</Application>
  <PresentationFormat>Widescreen</PresentationFormat>
  <Paragraphs>468</Paragraphs>
  <Slides>43</Slides>
  <Notes>0</Notes>
  <HiddenSlides>32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Arial(t</vt:lpstr>
      <vt:lpstr>Calibri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Silva;Vagner Mendonça Gonçalves</dc:creator>
  <cp:lastModifiedBy>Vagner Mendonça Gonçalves</cp:lastModifiedBy>
  <cp:revision>249</cp:revision>
  <dcterms:created xsi:type="dcterms:W3CDTF">2018-04-24T17:14:44Z</dcterms:created>
  <dcterms:modified xsi:type="dcterms:W3CDTF">2020-06-26T00:26:20Z</dcterms:modified>
</cp:coreProperties>
</file>