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7"/>
  </p:notesMasterIdLst>
  <p:sldIdLst>
    <p:sldId id="403" r:id="rId4"/>
    <p:sldId id="412" r:id="rId5"/>
    <p:sldId id="404" r:id="rId6"/>
    <p:sldId id="407" r:id="rId7"/>
    <p:sldId id="408" r:id="rId8"/>
    <p:sldId id="414" r:id="rId9"/>
    <p:sldId id="411" r:id="rId10"/>
    <p:sldId id="416" r:id="rId11"/>
    <p:sldId id="417" r:id="rId12"/>
    <p:sldId id="418" r:id="rId13"/>
    <p:sldId id="419" r:id="rId14"/>
    <p:sldId id="420" r:id="rId15"/>
    <p:sldId id="427" r:id="rId16"/>
    <p:sldId id="423" r:id="rId17"/>
    <p:sldId id="424" r:id="rId18"/>
    <p:sldId id="425" r:id="rId19"/>
    <p:sldId id="426" r:id="rId20"/>
    <p:sldId id="428" r:id="rId21"/>
    <p:sldId id="429" r:id="rId22"/>
    <p:sldId id="430" r:id="rId23"/>
    <p:sldId id="431" r:id="rId24"/>
    <p:sldId id="432" r:id="rId25"/>
    <p:sldId id="413" r:id="rId2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196" autoAdjust="0"/>
  </p:normalViewPr>
  <p:slideViewPr>
    <p:cSldViewPr snapToGrid="0">
      <p:cViewPr varScale="1">
        <p:scale>
          <a:sx n="72" d="100"/>
          <a:sy n="72" d="100"/>
        </p:scale>
        <p:origin x="828" y="60"/>
      </p:cViewPr>
      <p:guideLst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Normalização Min-Max em todas as características (intervalo [0,1]).</a:t>
            </a:r>
          </a:p>
        </p:txBody>
      </p:sp>
    </p:spTree>
    <p:extLst>
      <p:ext uri="{BB962C8B-B14F-4D97-AF65-F5344CB8AC3E}">
        <p14:creationId xmlns:p14="http://schemas.microsoft.com/office/powerpoint/2010/main" val="24759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5200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Teste inicial: porcentagem de variação explicada para cada um dos componentes selecionados: 35% e 24%.</a:t>
            </a:r>
          </a:p>
          <a:p>
            <a:pPr marL="342900" indent="-34290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é possível separar claramente as classes.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623A9C-74AA-463C-A4DC-5179D49E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25"/>
            <a:ext cx="4931004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7" y="1066424"/>
            <a:ext cx="55021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B8828-6ED4-472C-BBC7-3501344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1" b="19896"/>
          <a:stretch/>
        </p:blipFill>
        <p:spPr>
          <a:xfrm>
            <a:off x="7180031" y="2283088"/>
            <a:ext cx="3486107" cy="3973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0C33-A3D9-4D42-9A35-84BD5E54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82" y="1063756"/>
            <a:ext cx="4600206" cy="12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A59C726-3AF2-46AE-95F0-E0B0336A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2" b="17271"/>
          <a:stretch/>
        </p:blipFill>
        <p:spPr>
          <a:xfrm>
            <a:off x="7103696" y="2358804"/>
            <a:ext cx="3683413" cy="4195778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8" y="1066424"/>
            <a:ext cx="5479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933A6D-14A5-4320-B847-D4010A8AC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5" y="1063756"/>
            <a:ext cx="4519453" cy="1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CEDB68-FA8A-4EC1-BC19-766F750F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53" y="1077008"/>
            <a:ext cx="2732300" cy="5005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33499C-80A2-4312-88BB-CDD115AF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1"/>
          <a:stretch/>
        </p:blipFill>
        <p:spPr>
          <a:xfrm>
            <a:off x="7023656" y="1063757"/>
            <a:ext cx="4086385" cy="13573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0A179C9-300F-4266-A47B-34B4433C79A2}"/>
              </a:ext>
            </a:extLst>
          </p:cNvPr>
          <p:cNvSpPr/>
          <p:nvPr/>
        </p:nvSpPr>
        <p:spPr>
          <a:xfrm>
            <a:off x="166208" y="1066424"/>
            <a:ext cx="4233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(RANDOM FOREST)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Determina a importância de cada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relação à classe alvo.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seguida, selecionamos as características manualmente.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'&gt;0.05)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70,31%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A95647-BA49-4004-8FC1-3AD91355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0" b="17610"/>
          <a:stretch/>
        </p:blipFill>
        <p:spPr>
          <a:xfrm>
            <a:off x="7164245" y="2500587"/>
            <a:ext cx="3805205" cy="42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464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RFE – Recursive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subconjuntos recursivamente, considerando conjuntos cada vez menores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LogisticRegression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=20000)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79,40%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15D1B-21BB-453D-94A2-9586B198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04" y="1943951"/>
            <a:ext cx="3960645" cy="30770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731EE0-C8ED-478E-9440-197226B0A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6355"/>
          <a:stretch/>
        </p:blipFill>
        <p:spPr>
          <a:xfrm>
            <a:off x="7978507" y="1138625"/>
            <a:ext cx="4161026" cy="4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398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SFS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iteração, novas características são adicionadas ao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=30)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60,13%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E73651-195F-4A04-831C-53629F9C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9" b="16173"/>
          <a:stretch/>
        </p:blipFill>
        <p:spPr>
          <a:xfrm>
            <a:off x="7847088" y="1100700"/>
            <a:ext cx="4195410" cy="4857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AA927B-ED9C-4329-957A-13D053E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42" y="1882609"/>
            <a:ext cx="3750159" cy="32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584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SBS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 características são deletadas do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=10)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74,70%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E9E7EF-3350-4678-AF80-6EB8ACA65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82" b="17325"/>
          <a:stretch/>
        </p:blipFill>
        <p:spPr>
          <a:xfrm>
            <a:off x="7881342" y="1128421"/>
            <a:ext cx="4148579" cy="47326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228208-4C76-401A-AAD4-175ABD8E3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21" y="1995403"/>
            <a:ext cx="3667953" cy="31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538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implementada recebe três parâmetros: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de dados (no caso,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composta pelos vetores de características);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com as classes de cada amostra de data; e,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quantidade de conjuntos (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em que se deseja dividir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Optamos por incluir o parâmetro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pois nossa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possui, originalmente, três classes (SAN, CMH e CMD). Dessa forma, poderemos generalizar a função futuramente para trabalhar com todas as classes.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separa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k conjuntos de treinamento/teste.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 se respeita o máximo possível a proporção das classes em referência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original completa.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conjunto, a quantidade de amostras entre as classes poderão ter, no máximo, 1 elemento a mais ou a menos em relação a outro conjunto.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Trabalhamos com a linguagem de programação Python e o framework Anaconda.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3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Código-fonte (1 de 3)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D452EC-0624-4A0B-891E-4D64FE11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19250"/>
            <a:ext cx="9363075" cy="1809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A7A1DE-9B9F-4FD0-B8B7-FAF1B938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429000"/>
            <a:ext cx="936307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661801-4950-424B-AAA3-BBD18425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4248150"/>
            <a:ext cx="9372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51B7F7F-7B4F-47F9-B276-FED6E806520A}"/>
              </a:ext>
            </a:extLst>
          </p:cNvPr>
          <p:cNvGrpSpPr/>
          <p:nvPr/>
        </p:nvGrpSpPr>
        <p:grpSpPr>
          <a:xfrm>
            <a:off x="5172501" y="1265049"/>
            <a:ext cx="5485224" cy="600165"/>
            <a:chOff x="3181698" y="1413362"/>
            <a:chExt cx="5485224" cy="600165"/>
          </a:xfrm>
        </p:grpSpPr>
        <p:sp>
          <p:nvSpPr>
            <p:cNvPr id="175" name="TextBox 7">
              <a:extLst>
                <a:ext uri="{FF2B5EF4-FFF2-40B4-BE49-F238E27FC236}">
                  <a16:creationId xmlns:a16="http://schemas.microsoft.com/office/drawing/2014/main" id="{15307E2C-E718-404C-9963-C6EE36EA94F6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objeto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estudo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problemática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envolvida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6" name="TextBox 8">
              <a:extLst>
                <a:ext uri="{FF2B5EF4-FFF2-40B4-BE49-F238E27FC236}">
                  <a16:creationId xmlns:a16="http://schemas.microsoft.com/office/drawing/2014/main" id="{7853E804-B59C-416E-825C-30BA812BD138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PROBLEMA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22C0E023-2E7D-4FB5-A93C-E9717132263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228C4A7-20F6-43C6-949F-F0868F215E4C}"/>
              </a:ext>
            </a:extLst>
          </p:cNvPr>
          <p:cNvGrpSpPr/>
          <p:nvPr/>
        </p:nvGrpSpPr>
        <p:grpSpPr>
          <a:xfrm>
            <a:off x="5172501" y="2092129"/>
            <a:ext cx="5485224" cy="600165"/>
            <a:chOff x="3181698" y="1413362"/>
            <a:chExt cx="5485224" cy="600165"/>
          </a:xfrm>
        </p:grpSpPr>
        <p:sp>
          <p:nvSpPr>
            <p:cNvPr id="179" name="TextBox 7">
              <a:extLst>
                <a:ext uri="{FF2B5EF4-FFF2-40B4-BE49-F238E27FC236}">
                  <a16:creationId xmlns:a16="http://schemas.microsoft.com/office/drawing/2014/main" id="{A37E8958-E08B-4AC8-A576-C96549710469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Descrição do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dataset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das características.</a:t>
              </a:r>
            </a:p>
          </p:txBody>
        </p:sp>
        <p:sp>
          <p:nvSpPr>
            <p:cNvPr id="180" name="TextBox 8">
              <a:extLst>
                <a:ext uri="{FF2B5EF4-FFF2-40B4-BE49-F238E27FC236}">
                  <a16:creationId xmlns:a16="http://schemas.microsoft.com/office/drawing/2014/main" id="{6BFC4CE5-FB14-4A02-879D-E7F7F1FA4561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CONJUNTO DE DADOS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6">
              <a:extLst>
                <a:ext uri="{FF2B5EF4-FFF2-40B4-BE49-F238E27FC236}">
                  <a16:creationId xmlns:a16="http://schemas.microsoft.com/office/drawing/2014/main" id="{92555C2A-59DD-41A4-9415-337999E7BC77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F6FADA10-3C8D-4D29-982A-B443B67BC844}"/>
              </a:ext>
            </a:extLst>
          </p:cNvPr>
          <p:cNvGrpSpPr/>
          <p:nvPr/>
        </p:nvGrpSpPr>
        <p:grpSpPr>
          <a:xfrm>
            <a:off x="5168181" y="2904537"/>
            <a:ext cx="5485224" cy="600165"/>
            <a:chOff x="3181698" y="1413362"/>
            <a:chExt cx="5485224" cy="600165"/>
          </a:xfrm>
        </p:grpSpPr>
        <p:sp>
          <p:nvSpPr>
            <p:cNvPr id="183" name="TextBox 7">
              <a:extLst>
                <a:ext uri="{FF2B5EF4-FFF2-40B4-BE49-F238E27FC236}">
                  <a16:creationId xmlns:a16="http://schemas.microsoft.com/office/drawing/2014/main" id="{179A96BB-B9C4-4CDB-940E-DBFA6D426EE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Estratégias de pré-processamento e PCA.</a:t>
              </a:r>
            </a:p>
          </p:txBody>
        </p:sp>
        <p:sp>
          <p:nvSpPr>
            <p:cNvPr id="184" name="TextBox 8">
              <a:extLst>
                <a:ext uri="{FF2B5EF4-FFF2-40B4-BE49-F238E27FC236}">
                  <a16:creationId xmlns:a16="http://schemas.microsoft.com/office/drawing/2014/main" id="{8A7D0F06-7F8B-400E-878B-4CCB1087CA9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PRÉ-PROCESSAMENTO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5" name="TextBox 6">
              <a:extLst>
                <a:ext uri="{FF2B5EF4-FFF2-40B4-BE49-F238E27FC236}">
                  <a16:creationId xmlns:a16="http://schemas.microsoft.com/office/drawing/2014/main" id="{A1915032-0A60-45B1-909B-E4D59DF0ABC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D899E95-A5CD-4512-9786-E6A099459E8C}"/>
              </a:ext>
            </a:extLst>
          </p:cNvPr>
          <p:cNvGrpSpPr/>
          <p:nvPr/>
        </p:nvGrpSpPr>
        <p:grpSpPr>
          <a:xfrm>
            <a:off x="5183831" y="3722388"/>
            <a:ext cx="5485224" cy="600165"/>
            <a:chOff x="3181698" y="1413362"/>
            <a:chExt cx="5485224" cy="600165"/>
          </a:xfrm>
        </p:grpSpPr>
        <p:sp>
          <p:nvSpPr>
            <p:cNvPr id="187" name="TextBox 7">
              <a:extLst>
                <a:ext uri="{FF2B5EF4-FFF2-40B4-BE49-F238E27FC236}">
                  <a16:creationId xmlns:a16="http://schemas.microsoft.com/office/drawing/2014/main" id="{DAC8FF22-91D0-4F76-80F2-EB5851DE10B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Mais estratégias de redução da dimensionalidade.</a:t>
              </a:r>
            </a:p>
          </p:txBody>
        </p:sp>
        <p:sp>
          <p:nvSpPr>
            <p:cNvPr id="188" name="TextBox 8">
              <a:extLst>
                <a:ext uri="{FF2B5EF4-FFF2-40B4-BE49-F238E27FC236}">
                  <a16:creationId xmlns:a16="http://schemas.microsoft.com/office/drawing/2014/main" id="{D54DD204-8484-4DDF-A083-D3C4D2CA0A4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SELEÇÃO DE CARACTERÍSTICAS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6">
              <a:extLst>
                <a:ext uri="{FF2B5EF4-FFF2-40B4-BE49-F238E27FC236}">
                  <a16:creationId xmlns:a16="http://schemas.microsoft.com/office/drawing/2014/main" id="{C83EE5CB-2B62-4AB0-958E-4A2D2FF43F49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5F0E64D4-1EFD-40B8-84C9-E80FE9BE5A63}"/>
              </a:ext>
            </a:extLst>
          </p:cNvPr>
          <p:cNvGrpSpPr/>
          <p:nvPr/>
        </p:nvGrpSpPr>
        <p:grpSpPr>
          <a:xfrm>
            <a:off x="5168181" y="4540708"/>
            <a:ext cx="5485224" cy="600165"/>
            <a:chOff x="3181698" y="1413362"/>
            <a:chExt cx="5485224" cy="600165"/>
          </a:xfrm>
        </p:grpSpPr>
        <p:sp>
          <p:nvSpPr>
            <p:cNvPr id="191" name="TextBox 7">
              <a:extLst>
                <a:ext uri="{FF2B5EF4-FFF2-40B4-BE49-F238E27FC236}">
                  <a16:creationId xmlns:a16="http://schemas.microsoft.com/office/drawing/2014/main" id="{55DC192F-EDB5-483B-BA25-E2382C6EFDE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cs typeface="Arial" pitchFamily="34" charset="0"/>
                </a:rPr>
                <a:t>Função de divisão do </a:t>
              </a:r>
              <a:r>
                <a:rPr lang="pt-BR" altLang="ko-KR" sz="1200" dirty="0" err="1">
                  <a:cs typeface="Arial" pitchFamily="34" charset="0"/>
                </a:rPr>
                <a:t>database</a:t>
              </a:r>
              <a:r>
                <a:rPr lang="pt-BR" altLang="ko-KR" sz="1200" dirty="0">
                  <a:cs typeface="Arial" pitchFamily="34" charset="0"/>
                </a:rPr>
                <a:t> em k conjuntos.</a:t>
              </a:r>
            </a:p>
          </p:txBody>
        </p:sp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19A7F976-F5DE-48E7-AB1A-D5DEE8CDB08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VALIDAÇÃO CRUZADA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93" name="TextBox 6">
              <a:extLst>
                <a:ext uri="{FF2B5EF4-FFF2-40B4-BE49-F238E27FC236}">
                  <a16:creationId xmlns:a16="http://schemas.microsoft.com/office/drawing/2014/main" id="{AA02BBA0-BC68-4C3E-A090-C9D6C4B1C9F0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05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16D5101-1B22-46DA-BACA-15DE98A88F1D}"/>
              </a:ext>
            </a:extLst>
          </p:cNvPr>
          <p:cNvGrpSpPr/>
          <p:nvPr/>
        </p:nvGrpSpPr>
        <p:grpSpPr>
          <a:xfrm>
            <a:off x="331304" y="0"/>
            <a:ext cx="8441635" cy="6758609"/>
            <a:chOff x="609600" y="0"/>
            <a:chExt cx="9363075" cy="83058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8841674-A1D7-4D7D-A620-57BAC2F6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9363075" cy="56388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60A691D-D2F0-4F9F-84DF-14A8256C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5638800"/>
              <a:ext cx="9353550" cy="2667000"/>
            </a:xfrm>
            <a:prstGeom prst="rect">
              <a:avLst/>
            </a:prstGeom>
          </p:spPr>
        </p:pic>
      </p:grp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FC626B65-A6E6-4090-9BA9-B4A164FC2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84213" y="339509"/>
            <a:ext cx="4293387" cy="1619964"/>
          </a:xfrm>
        </p:spPr>
        <p:txBody>
          <a:bodyPr/>
          <a:lstStyle/>
          <a:p>
            <a:r>
              <a:rPr lang="pt-BR" sz="4800" dirty="0"/>
              <a:t>VALIDAÇÃO CRUZADA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92EFA-75FD-4D5C-BFA2-9DFF50A168E9}"/>
              </a:ext>
            </a:extLst>
          </p:cNvPr>
          <p:cNvSpPr/>
          <p:nvPr/>
        </p:nvSpPr>
        <p:spPr>
          <a:xfrm>
            <a:off x="6984212" y="1982450"/>
            <a:ext cx="42933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(2 de 3) - Função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2C66FA2-3915-4546-8061-33F574AC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" y="1003782"/>
            <a:ext cx="9353550" cy="5838825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80AE76-2E6F-4C30-A11F-498AD7DB32E1}"/>
              </a:ext>
            </a:extLst>
          </p:cNvPr>
          <p:cNvSpPr/>
          <p:nvPr/>
        </p:nvSpPr>
        <p:spPr>
          <a:xfrm>
            <a:off x="6984212" y="1063756"/>
            <a:ext cx="4598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(3 de 3) - Execução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Saída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D5C9E8-92E7-483B-B03B-5F64EC55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49460"/>
            <a:ext cx="9866413" cy="4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imagens cardíacas tridimensionais por conteúdo</a:t>
            </a:r>
            <a:r>
              <a:rPr lang="pt-BR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KUMAR, V.; ABBAS, A. K.; FAUSTO, N.; ASTER, J. C.. </a:t>
            </a:r>
            <a:r>
              <a:rPr lang="pt-BR" b="1" dirty="0">
                <a:cs typeface="Arial" pitchFamily="34" charset="0"/>
              </a:rPr>
              <a:t>Robbins &amp; </a:t>
            </a:r>
            <a:r>
              <a:rPr lang="pt-BR" b="1" dirty="0" err="1">
                <a:cs typeface="Arial" pitchFamily="34" charset="0"/>
              </a:rPr>
              <a:t>Cotran</a:t>
            </a:r>
            <a:r>
              <a:rPr lang="pt-BR" b="1" dirty="0">
                <a:cs typeface="Arial" pitchFamily="34" charset="0"/>
              </a:rPr>
              <a:t> – Patologia: Bases Patológicas das Doenças</a:t>
            </a:r>
            <a:r>
              <a:rPr lang="pt-BR" dirty="0">
                <a:cs typeface="Arial" pitchFamily="34" charset="0"/>
              </a:rPr>
              <a:t>. 8 ed. Rio de Janeiro: Elsevier, 2010.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499" y="1066424"/>
            <a:ext cx="63008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 anomalia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(SAN);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SAN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6154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SAN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CMH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CMD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116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SAN;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27254"/>
              </p:ext>
            </p:extLst>
          </p:nvPr>
        </p:nvGraphicFramePr>
        <p:xfrm>
          <a:off x="48000" y="827236"/>
          <a:ext cx="12096000" cy="568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CARACTERÍSTICA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TIPO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Idade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Sexo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Nominal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Volume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Unidade: mililitros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+mn-ea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Normalização no intervalo [0,1]</a:t>
                      </a:r>
                      <a:endParaRPr lang="pt-BR" sz="1500" dirty="0"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3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Massa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gramas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Extrator de Distâncias Local (EDL)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Continua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Multivalorada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voxels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Modelo 3D dividido em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octantes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valores por amostra: 8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8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)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 (soma dos coeficientes).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Hough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101185"/>
            <a:ext cx="11572875" cy="5879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23244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SAN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CMH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CMD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116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SAN;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60047"/>
              </p:ext>
            </p:extLst>
          </p:nvPr>
        </p:nvGraphicFramePr>
        <p:xfrm>
          <a:off x="48000" y="1834389"/>
          <a:ext cx="12096000" cy="14567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CARACTERÍSTICA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VALORES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Idade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b="1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VALORES AUSENTES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Abordagens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preencher valores ausentes com a idade média da base;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modelo de regressão para predizer as idades ausentes.</a:t>
            </a:r>
          </a:p>
        </p:txBody>
      </p:sp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1733</Words>
  <Application>Microsoft Office PowerPoint</Application>
  <PresentationFormat>Widescreen</PresentationFormat>
  <Paragraphs>304</Paragraphs>
  <Slides>23</Slides>
  <Notes>0</Notes>
  <HiddenSlides>15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Silva;Vagner Mendonça Gonçalves</dc:creator>
  <cp:lastModifiedBy>Vagner Mendonça Gonçalves</cp:lastModifiedBy>
  <cp:revision>195</cp:revision>
  <dcterms:created xsi:type="dcterms:W3CDTF">2018-04-24T17:14:44Z</dcterms:created>
  <dcterms:modified xsi:type="dcterms:W3CDTF">2020-05-04T02:54:57Z</dcterms:modified>
</cp:coreProperties>
</file>