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4"/>
  </p:notesMasterIdLst>
  <p:sldIdLst>
    <p:sldId id="403" r:id="rId4"/>
    <p:sldId id="412" r:id="rId5"/>
    <p:sldId id="404" r:id="rId6"/>
    <p:sldId id="407" r:id="rId7"/>
    <p:sldId id="408" r:id="rId8"/>
    <p:sldId id="414" r:id="rId9"/>
    <p:sldId id="411" r:id="rId10"/>
    <p:sldId id="416" r:id="rId11"/>
    <p:sldId id="417" r:id="rId12"/>
    <p:sldId id="419" r:id="rId13"/>
    <p:sldId id="420" r:id="rId14"/>
    <p:sldId id="427" r:id="rId15"/>
    <p:sldId id="423" r:id="rId16"/>
    <p:sldId id="424" r:id="rId17"/>
    <p:sldId id="425" r:id="rId18"/>
    <p:sldId id="426" r:id="rId19"/>
    <p:sldId id="428" r:id="rId20"/>
    <p:sldId id="429" r:id="rId21"/>
    <p:sldId id="430" r:id="rId22"/>
    <p:sldId id="431" r:id="rId23"/>
    <p:sldId id="432" r:id="rId24"/>
    <p:sldId id="433" r:id="rId25"/>
    <p:sldId id="441" r:id="rId26"/>
    <p:sldId id="437" r:id="rId27"/>
    <p:sldId id="434" r:id="rId28"/>
    <p:sldId id="435" r:id="rId29"/>
    <p:sldId id="440" r:id="rId30"/>
    <p:sldId id="436" r:id="rId31"/>
    <p:sldId id="438" r:id="rId32"/>
    <p:sldId id="413" r:id="rId3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828" y="60"/>
      </p:cViewPr>
      <p:guideLst>
        <p:guide orient="horz" pos="227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538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implementada recebe três parâmetros: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de dados (no caso,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composta pelos vetores de características);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com as classes de cada amostra de data; 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quantidade de conjuntos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em que se deseja dividir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Optamos por incluir o parâmetro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pois nossa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possui, originalmente, três classes (SAN, CMH e CMD). Dessa forma, poderemos generalizar a função futuramente para trabalhar com todas as classes.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separa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k conjuntos de treinamento/teste.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 se respeita o máximo possível a proporção das classes em referência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original completa.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conjunto, a quantidade de amostras entre as classes poderão ter, no máximo, 1 elemento a mais ou a menos em relação a outro conjunto.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Trabalhamos com a linguagem de programação Python e o framework Anaconda.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Código-fonte (1 de 3)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452EC-0624-4A0B-891E-4D64FE1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19250"/>
            <a:ext cx="9363075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7A1DE-9B9F-4FD0-B8B7-FAF1B93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429000"/>
            <a:ext cx="936307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661801-4950-424B-AAA3-BBD18425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4248150"/>
            <a:ext cx="937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16D5101-1B22-46DA-BACA-15DE98A88F1D}"/>
              </a:ext>
            </a:extLst>
          </p:cNvPr>
          <p:cNvGrpSpPr/>
          <p:nvPr/>
        </p:nvGrpSpPr>
        <p:grpSpPr>
          <a:xfrm>
            <a:off x="331304" y="0"/>
            <a:ext cx="8441635" cy="6758609"/>
            <a:chOff x="609600" y="0"/>
            <a:chExt cx="9363075" cy="8305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8841674-A1D7-4D7D-A620-57BAC2F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9363075" cy="56388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60A691D-D2F0-4F9F-84DF-14A8256C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638800"/>
              <a:ext cx="9353550" cy="2667000"/>
            </a:xfrm>
            <a:prstGeom prst="rect">
              <a:avLst/>
            </a:prstGeom>
          </p:spPr>
        </p:pic>
      </p:grp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FC626B65-A6E6-4090-9BA9-B4A164FC2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13" y="339509"/>
            <a:ext cx="4293387" cy="1619964"/>
          </a:xfrm>
        </p:spPr>
        <p:txBody>
          <a:bodyPr/>
          <a:lstStyle/>
          <a:p>
            <a:r>
              <a:rPr lang="pt-BR" sz="4800" dirty="0"/>
              <a:t>VALIDAÇÃO CRUZADA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92EFA-75FD-4D5C-BFA2-9DFF50A168E9}"/>
              </a:ext>
            </a:extLst>
          </p:cNvPr>
          <p:cNvSpPr/>
          <p:nvPr/>
        </p:nvSpPr>
        <p:spPr>
          <a:xfrm>
            <a:off x="6984212" y="1982450"/>
            <a:ext cx="42933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(2 de 3) - Função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172501" y="1265049"/>
            <a:ext cx="5485224" cy="600165"/>
            <a:chOff x="3181698" y="1413362"/>
            <a:chExt cx="5485224" cy="600165"/>
          </a:xfrm>
        </p:grpSpPr>
        <p:sp>
          <p:nvSpPr>
            <p:cNvPr id="175" name="TextBox 7">
              <a:extLst>
                <a:ext uri="{FF2B5EF4-FFF2-40B4-BE49-F238E27FC236}">
                  <a16:creationId xmlns:a16="http://schemas.microsoft.com/office/drawing/2014/main" id="{15307E2C-E718-404C-9963-C6EE36EA94F6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objeto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estudo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problemática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envolvida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PROBLEMA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172501" y="2092129"/>
            <a:ext cx="5485224" cy="600165"/>
            <a:chOff x="3181698" y="1413362"/>
            <a:chExt cx="5485224" cy="600165"/>
          </a:xfrm>
        </p:grpSpPr>
        <p:sp>
          <p:nvSpPr>
            <p:cNvPr id="179" name="TextBox 7">
              <a:extLst>
                <a:ext uri="{FF2B5EF4-FFF2-40B4-BE49-F238E27FC236}">
                  <a16:creationId xmlns:a16="http://schemas.microsoft.com/office/drawing/2014/main" id="{A37E8958-E08B-4AC8-A576-C96549710469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Descrição do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dataset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das características.</a:t>
              </a:r>
            </a:p>
          </p:txBody>
        </p:sp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CONJUNTO DE DADOS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168181" y="2904537"/>
            <a:ext cx="5485224" cy="600165"/>
            <a:chOff x="3181698" y="1413362"/>
            <a:chExt cx="5485224" cy="600165"/>
          </a:xfrm>
        </p:grpSpPr>
        <p:sp>
          <p:nvSpPr>
            <p:cNvPr id="183" name="TextBox 7">
              <a:extLst>
                <a:ext uri="{FF2B5EF4-FFF2-40B4-BE49-F238E27FC236}">
                  <a16:creationId xmlns:a16="http://schemas.microsoft.com/office/drawing/2014/main" id="{179A96BB-B9C4-4CDB-940E-DBFA6D426EE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Estratégias de pré-processamento e PCA.</a:t>
              </a:r>
            </a:p>
          </p:txBody>
        </p:sp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PRÉ-PROCESSAMENTO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183831" y="3722388"/>
            <a:ext cx="5485224" cy="600165"/>
            <a:chOff x="3181698" y="1413362"/>
            <a:chExt cx="5485224" cy="600165"/>
          </a:xfrm>
        </p:grpSpPr>
        <p:sp>
          <p:nvSpPr>
            <p:cNvPr id="187" name="TextBox 7">
              <a:extLst>
                <a:ext uri="{FF2B5EF4-FFF2-40B4-BE49-F238E27FC236}">
                  <a16:creationId xmlns:a16="http://schemas.microsoft.com/office/drawing/2014/main" id="{DAC8FF22-91D0-4F76-80F2-EB5851DE10B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Mais estratégias de redução da dimensionalidade.</a:t>
              </a:r>
            </a:p>
          </p:txBody>
        </p:sp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SELEÇÃO DE CARACTERÍSTICAS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168181" y="4540708"/>
            <a:ext cx="5485224" cy="600165"/>
            <a:chOff x="3181698" y="1413362"/>
            <a:chExt cx="5485224" cy="600165"/>
          </a:xfrm>
        </p:grpSpPr>
        <p:sp>
          <p:nvSpPr>
            <p:cNvPr id="191" name="TextBox 7">
              <a:extLst>
                <a:ext uri="{FF2B5EF4-FFF2-40B4-BE49-F238E27FC236}">
                  <a16:creationId xmlns:a16="http://schemas.microsoft.com/office/drawing/2014/main" id="{55DC192F-EDB5-483B-BA25-E2382C6EFDE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Função de divisão do </a:t>
              </a:r>
              <a:r>
                <a:rPr lang="pt-BR" altLang="ko-KR" dirty="0" err="1"/>
                <a:t>database</a:t>
              </a:r>
              <a:r>
                <a:rPr lang="pt-BR" altLang="ko-KR" dirty="0"/>
                <a:t> em k conjuntos.</a:t>
              </a:r>
            </a:p>
          </p:txBody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VALIDAÇÃO CRUZADA</a:t>
              </a:r>
              <a:endParaRPr lang="ko-KR" altLang="en-US" dirty="0"/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05</a:t>
              </a:r>
              <a:endParaRPr lang="ko-KR" altLang="en-US" dirty="0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BFFB1ACF-D2E0-453E-9185-38C2F018134B}"/>
              </a:ext>
            </a:extLst>
          </p:cNvPr>
          <p:cNvGrpSpPr/>
          <p:nvPr/>
        </p:nvGrpSpPr>
        <p:grpSpPr>
          <a:xfrm>
            <a:off x="5183831" y="5187112"/>
            <a:ext cx="5485224" cy="600165"/>
            <a:chOff x="3181698" y="1413362"/>
            <a:chExt cx="5485224" cy="600165"/>
          </a:xfrm>
        </p:grpSpPr>
        <p:sp>
          <p:nvSpPr>
            <p:cNvPr id="165" name="TextBox 7">
              <a:extLst>
                <a:ext uri="{FF2B5EF4-FFF2-40B4-BE49-F238E27FC236}">
                  <a16:creationId xmlns:a16="http://schemas.microsoft.com/office/drawing/2014/main" id="{7AB3B174-C519-4062-B340-90FA9947662B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cs typeface="Arial" pitchFamily="34" charset="0"/>
                </a:rPr>
                <a:t>Resultados e discussões do classificador </a:t>
              </a:r>
              <a:r>
                <a:rPr lang="pt-BR" altLang="ko-KR" sz="1200" dirty="0" err="1">
                  <a:cs typeface="Arial" pitchFamily="34" charset="0"/>
                </a:rPr>
                <a:t>Naive</a:t>
              </a:r>
              <a:r>
                <a:rPr lang="pt-BR" altLang="ko-KR" sz="1200" dirty="0">
                  <a:cs typeface="Arial" pitchFamily="34" charset="0"/>
                </a:rPr>
                <a:t> </a:t>
              </a:r>
              <a:r>
                <a:rPr lang="pt-BR" altLang="ko-KR" sz="1200" dirty="0" err="1">
                  <a:cs typeface="Arial" pitchFamily="34" charset="0"/>
                </a:rPr>
                <a:t>Bayes</a:t>
              </a:r>
              <a:r>
                <a:rPr lang="pt-BR" altLang="ko-KR" sz="1200" dirty="0">
                  <a:cs typeface="Arial" pitchFamily="34" charset="0"/>
                </a:rPr>
                <a:t>.</a:t>
              </a:r>
            </a:p>
          </p:txBody>
        </p:sp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E161CDEA-66AE-439B-8923-9AF09082DDF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NAIVE BAYES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41FA9DE0-7DBA-4F3B-A3E4-9F706EDAFE7C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06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C66FA2-3915-4546-8061-33F574AC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1003782"/>
            <a:ext cx="9353550" cy="5838825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80AE76-2E6F-4C30-A11F-498AD7DB32E1}"/>
              </a:ext>
            </a:extLst>
          </p:cNvPr>
          <p:cNvSpPr/>
          <p:nvPr/>
        </p:nvSpPr>
        <p:spPr>
          <a:xfrm>
            <a:off x="6984212" y="1063756"/>
            <a:ext cx="4598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(3 de 3) - Execução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Saída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D5C9E8-92E7-483B-B03B-5F64EC55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9460"/>
            <a:ext cx="9866413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1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sklearn.naive_bayes.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Parâmetro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var_smoothing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suavização das curvas de probabilidades para minimizar as chances de o classificador não conseguir fazer predições para cenários não contemplados pela conjunto de treinamento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Variação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(sem suavização) até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(inclusive), em intervalos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1A7446-D6D7-4B33-A068-7D8FF32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51" y="1391479"/>
            <a:ext cx="5159359" cy="174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1AE5-FDE5-4BAB-BB2E-9C9C0E25D6E3}"/>
              </a:ext>
            </a:extLst>
          </p:cNvPr>
          <p:cNvSpPr txBox="1"/>
          <p:nvPr/>
        </p:nvSpPr>
        <p:spPr>
          <a:xfrm>
            <a:off x="6143251" y="3182346"/>
            <a:ext cx="515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(2020, n.p.).</a:t>
            </a:r>
          </a:p>
        </p:txBody>
      </p:sp>
    </p:spTree>
    <p:extLst>
      <p:ext uri="{BB962C8B-B14F-4D97-AF65-F5344CB8AC3E}">
        <p14:creationId xmlns:p14="http://schemas.microsoft.com/office/powerpoint/2010/main" val="122936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Algumas distribuições das características das amostras utilizadas.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B7947-326E-43E8-93BD-F35904F9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9" y="2181895"/>
            <a:ext cx="4239137" cy="2167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1C314A-F339-4D7F-BF50-E38EDD6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39" y="2181898"/>
            <a:ext cx="4239137" cy="2167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DA212F-9FAB-44BA-8EC7-BDCD323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4" y="4588990"/>
            <a:ext cx="4239137" cy="21678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9E2DD2-D975-4DA7-AEA5-6834B1C9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0" y="4588990"/>
            <a:ext cx="4239137" cy="2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536FD-9D32-4CFC-AB42-A435AEBE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8" y="2049552"/>
            <a:ext cx="6427664" cy="4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2C797F-FE26-42CB-A8E0-20C70485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54031"/>
              </p:ext>
            </p:extLst>
          </p:nvPr>
        </p:nvGraphicFramePr>
        <p:xfrm>
          <a:off x="132523" y="3427420"/>
          <a:ext cx="11193718" cy="1541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334">
                  <a:extLst>
                    <a:ext uri="{9D8B030D-6E8A-4147-A177-3AD203B41FA5}">
                      <a16:colId xmlns:a16="http://schemas.microsoft.com/office/drawing/2014/main" val="1432860546"/>
                    </a:ext>
                  </a:extLst>
                </a:gridCol>
                <a:gridCol w="2108208">
                  <a:extLst>
                    <a:ext uri="{9D8B030D-6E8A-4147-A177-3AD203B41FA5}">
                      <a16:colId xmlns:a16="http://schemas.microsoft.com/office/drawing/2014/main" val="3735990757"/>
                    </a:ext>
                  </a:extLst>
                </a:gridCol>
                <a:gridCol w="2490232">
                  <a:extLst>
                    <a:ext uri="{9D8B030D-6E8A-4147-A177-3AD203B41FA5}">
                      <a16:colId xmlns:a16="http://schemas.microsoft.com/office/drawing/2014/main" val="1488522588"/>
                    </a:ext>
                  </a:extLst>
                </a:gridCol>
                <a:gridCol w="2051611">
                  <a:extLst>
                    <a:ext uri="{9D8B030D-6E8A-4147-A177-3AD203B41FA5}">
                      <a16:colId xmlns:a16="http://schemas.microsoft.com/office/drawing/2014/main" val="1187330059"/>
                    </a:ext>
                  </a:extLst>
                </a:gridCol>
                <a:gridCol w="1075333">
                  <a:extLst>
                    <a:ext uri="{9D8B030D-6E8A-4147-A177-3AD203B41FA5}">
                      <a16:colId xmlns:a16="http://schemas.microsoft.com/office/drawing/2014/main" val="1133556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Cenário (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qtde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Acurácia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Revocação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Precisão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α 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Ótimo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5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Todas as Características (328)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69.76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78.22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64.23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0.1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678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62.77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82.18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56.85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0.0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438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1 – KBEST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77.47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93.07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69.12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0.1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37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2 – RFE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70.56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0.3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34082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444499" y="2512974"/>
            <a:ext cx="104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de testes obtidos, para cada organização/seleção das características das amostras, com o classificador </a:t>
            </a:r>
            <a:r>
              <a:rPr lang="pt-BR" sz="2000" b="1" dirty="0" err="1"/>
              <a:t>GaussianNB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20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584775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75" y="3022983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020417" y="1007828"/>
            <a:ext cx="10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6EE54-A0BD-4055-ABD1-F20757F8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8" y="1404528"/>
            <a:ext cx="4074782" cy="2345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521446-3DAF-4139-A85C-047779EB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0" y="1404528"/>
            <a:ext cx="4131602" cy="23458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71A2A-832B-4668-B973-2EA8F72A5414}"/>
              </a:ext>
            </a:extLst>
          </p:cNvPr>
          <p:cNvSpPr txBox="1"/>
          <p:nvPr/>
        </p:nvSpPr>
        <p:spPr>
          <a:xfrm>
            <a:off x="1112189" y="3750368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(a) Todas as 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2F4009-1FAA-4A7B-B74A-846D68F8D2A8}"/>
              </a:ext>
            </a:extLst>
          </p:cNvPr>
          <p:cNvSpPr txBox="1"/>
          <p:nvPr/>
        </p:nvSpPr>
        <p:spPr>
          <a:xfrm>
            <a:off x="7005030" y="3750367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(b) PCA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F63E8A-01D6-44C7-A63A-945B60E53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9" y="4212034"/>
            <a:ext cx="4074782" cy="23135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47E4D8-497C-4166-A295-A98C9C0AB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1" y="4058144"/>
            <a:ext cx="4131602" cy="23458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C9E21-B116-4D3C-AED2-DA1AD6829CEB}"/>
              </a:ext>
            </a:extLst>
          </p:cNvPr>
          <p:cNvSpPr txBox="1"/>
          <p:nvPr/>
        </p:nvSpPr>
        <p:spPr>
          <a:xfrm>
            <a:off x="1020417" y="6525614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(c) KBEST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CF01E-B18C-4A8D-BF40-02A64825A98F}"/>
              </a:ext>
            </a:extLst>
          </p:cNvPr>
          <p:cNvSpPr txBox="1"/>
          <p:nvPr/>
        </p:nvSpPr>
        <p:spPr>
          <a:xfrm>
            <a:off x="6913258" y="6525613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(d) RFE</a:t>
            </a:r>
          </a:p>
        </p:txBody>
      </p:sp>
    </p:spTree>
    <p:extLst>
      <p:ext uri="{BB962C8B-B14F-4D97-AF65-F5344CB8AC3E}">
        <p14:creationId xmlns:p14="http://schemas.microsoft.com/office/powerpoint/2010/main" val="20184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90999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99" y="3022983"/>
            <a:ext cx="5048955" cy="3600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912604-D6EA-40B2-9ECE-FE3BE6A7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965" y="3022984"/>
            <a:ext cx="5048955" cy="36009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68B5A2-F90C-476F-926B-1B00857C2094}"/>
              </a:ext>
            </a:extLst>
          </p:cNvPr>
          <p:cNvSpPr txBox="1"/>
          <p:nvPr/>
        </p:nvSpPr>
        <p:spPr>
          <a:xfrm>
            <a:off x="6274964" y="1866643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5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CONSIDERAÇÕES FINAIS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PCA resultou nos menores valores de Acurácia e Precisão.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seleção de características obtida com a aplicação do algoritmo KBEST gerou os melhores resultados para todas as métricas.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todos os cenários, os melhores resultados foram obtidos para valores pequenos de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imagens cardíacas tridimensionais por conteúdo</a:t>
            </a:r>
            <a:r>
              <a:rPr lang="pt-BR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KUMAR, V.; ABBAS, A. K.; FAUSTO, N.; ASTER, J. C.. </a:t>
            </a:r>
            <a:r>
              <a:rPr lang="pt-BR" b="1" dirty="0">
                <a:cs typeface="Arial" pitchFamily="34" charset="0"/>
              </a:rPr>
              <a:t>Robbins &amp; </a:t>
            </a:r>
            <a:r>
              <a:rPr lang="pt-BR" b="1" dirty="0" err="1">
                <a:cs typeface="Arial" pitchFamily="34" charset="0"/>
              </a:rPr>
              <a:t>Cotran</a:t>
            </a:r>
            <a:r>
              <a:rPr lang="pt-BR" b="1" dirty="0">
                <a:cs typeface="Arial" pitchFamily="34" charset="0"/>
              </a:rPr>
              <a:t> – Patologia: Bases Patológicas das Doenças</a:t>
            </a:r>
            <a:r>
              <a:rPr lang="pt-BR" dirty="0">
                <a:cs typeface="Arial" pitchFamily="34" charset="0"/>
              </a:rPr>
              <a:t>. 8 ed. Rio de Janeiro: Elsevier, 2010.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SCIKIT-LEARN. </a:t>
            </a:r>
            <a:r>
              <a:rPr lang="pt-BR" b="1" dirty="0" err="1">
                <a:cs typeface="Arial" pitchFamily="34" charset="0"/>
              </a:rPr>
              <a:t>sklearn.naive_bayes.GaussianNB</a:t>
            </a:r>
            <a:r>
              <a:rPr lang="pt-BR" b="1" dirty="0">
                <a:cs typeface="Arial" pitchFamily="34" charset="0"/>
              </a:rPr>
              <a:t> </a:t>
            </a:r>
            <a:r>
              <a:rPr lang="pt-BR" dirty="0">
                <a:cs typeface="Arial" pitchFamily="34" charset="0"/>
              </a:rPr>
              <a:t>— </a:t>
            </a:r>
            <a:r>
              <a:rPr lang="pt-BR" dirty="0" err="1">
                <a:cs typeface="Arial" pitchFamily="34" charset="0"/>
              </a:rPr>
              <a:t>scikit-learn</a:t>
            </a:r>
            <a:r>
              <a:rPr lang="pt-BR" dirty="0">
                <a:cs typeface="Arial" pitchFamily="34" charset="0"/>
              </a:rPr>
              <a:t> 0.23.0 </a:t>
            </a:r>
            <a:r>
              <a:rPr lang="pt-BR" dirty="0" err="1">
                <a:cs typeface="Arial" pitchFamily="34" charset="0"/>
              </a:rPr>
              <a:t>documentation</a:t>
            </a:r>
            <a:r>
              <a:rPr lang="pt-BR" dirty="0">
                <a:cs typeface="Arial" pitchFamily="34" charset="0"/>
              </a:rPr>
              <a:t>. Disponível em: https://scikit-learn.org/</a:t>
            </a:r>
            <a:r>
              <a:rPr lang="pt-BR" dirty="0" err="1">
                <a:cs typeface="Arial" pitchFamily="34" charset="0"/>
              </a:rPr>
              <a:t>stable</a:t>
            </a:r>
            <a:r>
              <a:rPr lang="pt-BR" dirty="0">
                <a:cs typeface="Arial" pitchFamily="34" charset="0"/>
              </a:rPr>
              <a:t>/modules/</a:t>
            </a:r>
            <a:r>
              <a:rPr lang="pt-BR" dirty="0" err="1">
                <a:cs typeface="Arial" pitchFamily="34" charset="0"/>
              </a:rPr>
              <a:t>generated</a:t>
            </a:r>
            <a:r>
              <a:rPr lang="pt-BR" dirty="0">
                <a:cs typeface="Arial" pitchFamily="34" charset="0"/>
              </a:rPr>
              <a:t>/sklearn.naive_bayes.GaussianNB.html. Acesso em: 08 mai. 2020.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499" y="1066424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7254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7989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SAN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CMD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116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AMOSTRAS COM 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Idade (5), massa (4) e volume (4): poucas amostras apresentam valores ausentes.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optamos por preencher valores ausentes com a média encontrada na base.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2059</Words>
  <Application>Microsoft Office PowerPoint</Application>
  <PresentationFormat>Widescreen</PresentationFormat>
  <Paragraphs>363</Paragraphs>
  <Slides>30</Slides>
  <Notes>0</Notes>
  <HiddenSlides>17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213</cp:revision>
  <dcterms:created xsi:type="dcterms:W3CDTF">2018-04-24T17:14:44Z</dcterms:created>
  <dcterms:modified xsi:type="dcterms:W3CDTF">2020-05-15T07:15:38Z</dcterms:modified>
</cp:coreProperties>
</file>