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CFB3-730E-4D73-8E5B-6D056A7A9799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831D-8702-47CC-90AA-F96DECB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69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CFB3-730E-4D73-8E5B-6D056A7A9799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831D-8702-47CC-90AA-F96DECB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47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CFB3-730E-4D73-8E5B-6D056A7A9799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831D-8702-47CC-90AA-F96DECB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74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CFB3-730E-4D73-8E5B-6D056A7A9799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831D-8702-47CC-90AA-F96DECB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14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CFB3-730E-4D73-8E5B-6D056A7A9799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831D-8702-47CC-90AA-F96DECB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73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CFB3-730E-4D73-8E5B-6D056A7A9799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831D-8702-47CC-90AA-F96DECB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30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CFB3-730E-4D73-8E5B-6D056A7A9799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831D-8702-47CC-90AA-F96DECB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97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CFB3-730E-4D73-8E5B-6D056A7A9799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831D-8702-47CC-90AA-F96DECB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26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CFB3-730E-4D73-8E5B-6D056A7A9799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831D-8702-47CC-90AA-F96DECB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13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CFB3-730E-4D73-8E5B-6D056A7A9799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831D-8702-47CC-90AA-F96DECB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95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CFB3-730E-4D73-8E5B-6D056A7A9799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831D-8702-47CC-90AA-F96DECB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58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DCFB3-730E-4D73-8E5B-6D056A7A9799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831D-8702-47CC-90AA-F96DECB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78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Análise – </a:t>
            </a:r>
            <a:r>
              <a:rPr lang="pt-BR" dirty="0" err="1" smtClean="0"/>
              <a:t>Subscriber</a:t>
            </a:r>
            <a:r>
              <a:rPr lang="pt-BR" dirty="0" smtClean="0"/>
              <a:t> </a:t>
            </a:r>
            <a:r>
              <a:rPr lang="pt-BR" dirty="0" err="1" smtClean="0"/>
              <a:t>Churn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Pet Love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Indicador de cancelamentos de assinaturas</a:t>
            </a:r>
          </a:p>
          <a:p>
            <a:r>
              <a:rPr lang="pt-BR" dirty="0" smtClean="0"/>
              <a:t>Entendimento dos dados e próximos passos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89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pt-BR" dirty="0" smtClean="0"/>
              <a:t>Motivos – Inatividade nas assinaturas?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76903" y="2155372"/>
            <a:ext cx="3607526" cy="3866606"/>
          </a:xfr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Aqui notamos que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há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inatividade nas assinaturas, ou seja, a falta compras de produtos e serviços por parte do assinante leva ao seu cancelamento. </a:t>
            </a:r>
            <a:endParaRPr lang="pt-BR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Observando a mediana de dias de inatividade pelo status da assinatura(ativa, pausada ou cancelada) vemos que as contas com status de cancelada apresenta números bem superiores.</a:t>
            </a:r>
          </a:p>
          <a:p>
            <a:pPr marL="0" indent="0">
              <a:buNone/>
            </a:pPr>
            <a:endParaRPr lang="pt-BR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9" y="1618197"/>
            <a:ext cx="7009817" cy="50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9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pt-BR" dirty="0" smtClean="0"/>
              <a:t>Inatividade nas assinaturas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0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 inatividade nas assinaturas mostra um desinteresse em continuar as compras e serviços. Ou seja, podem não haver incentivos para que o cliente volte a comprar produtos e/ou serviços pela assinatura.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Vamos analisar um forte incentivo, o financeiro. </a:t>
            </a:r>
          </a:p>
          <a:p>
            <a:pPr marL="0" indent="0">
              <a:buNone/>
            </a:pPr>
            <a:r>
              <a:rPr lang="pt-BR" dirty="0" smtClean="0"/>
              <a:t>Clientes tem algum tipo de desconto progressivo por manter a assinatura ativa? Isso faria o ticket médio reduzir ao longo dos dias de assinatura, vamos analisar esse ponto novamente.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49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pt-BR" dirty="0" smtClean="0"/>
              <a:t>Ticket médio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76903" y="2155372"/>
            <a:ext cx="3607526" cy="2246811"/>
          </a:xfr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O ticket médio se mantém constante ao longo de todo período de assinatura. O que indica que uma campanha para reter e fidelizar os assinantes ou é inexistente ou não está cumprindo sua tarefa principal. </a:t>
            </a:r>
          </a:p>
          <a:p>
            <a:pPr marL="0" indent="0">
              <a:buNone/>
            </a:pPr>
            <a:endParaRPr lang="pt-BR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9" y="1652674"/>
            <a:ext cx="7009817" cy="500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56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1792786"/>
          </a:xfrm>
        </p:spPr>
        <p:txBody>
          <a:bodyPr>
            <a:normAutofit/>
          </a:bodyPr>
          <a:lstStyle/>
          <a:p>
            <a:r>
              <a:rPr lang="pt-BR" dirty="0" smtClean="0"/>
              <a:t>Tornar o número de assinantes progressivo positivamente</a:t>
            </a:r>
          </a:p>
          <a:p>
            <a:pPr lvl="1"/>
            <a:r>
              <a:rPr lang="pt-BR" sz="2000" dirty="0" smtClean="0"/>
              <a:t>Novas campanhas para captar novos assinantes</a:t>
            </a:r>
          </a:p>
          <a:p>
            <a:pPr lvl="1"/>
            <a:r>
              <a:rPr lang="pt-BR" sz="2000" dirty="0" smtClean="0"/>
              <a:t>Campanhas contra abandono de cães</a:t>
            </a:r>
          </a:p>
          <a:p>
            <a:pPr lvl="1"/>
            <a:r>
              <a:rPr lang="pt-BR" sz="2000" dirty="0" smtClean="0"/>
              <a:t>Parcerias com canis e hotéis de </a:t>
            </a:r>
            <a:r>
              <a:rPr lang="pt-BR" sz="2000" dirty="0" smtClean="0"/>
              <a:t>pets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981020"/>
            <a:ext cx="10513423" cy="2897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Tornar negativo ou estabilizar o indicador </a:t>
            </a:r>
            <a:r>
              <a:rPr lang="pt-BR" dirty="0" err="1" smtClean="0"/>
              <a:t>Churn</a:t>
            </a:r>
            <a:r>
              <a:rPr lang="pt-BR" dirty="0" smtClean="0"/>
              <a:t> com a estabilização na quantidade de cancelamentos</a:t>
            </a:r>
          </a:p>
          <a:p>
            <a:pPr lvl="1"/>
            <a:r>
              <a:rPr lang="pt-BR" sz="2000" dirty="0" smtClean="0"/>
              <a:t>Melhorar e/ou implementar novos incentivos</a:t>
            </a:r>
          </a:p>
          <a:p>
            <a:pPr lvl="1"/>
            <a:r>
              <a:rPr lang="pt-BR" sz="2000" dirty="0" smtClean="0"/>
              <a:t>Criar novas campanhas de marketing promovendo esses incentivos</a:t>
            </a:r>
          </a:p>
          <a:p>
            <a:pPr lvl="1"/>
            <a:r>
              <a:rPr lang="pt-BR" sz="2000" dirty="0" smtClean="0"/>
              <a:t>Marketing ligando a marca em campanhas contra o abandono de cães e incentivos para a adoção</a:t>
            </a:r>
            <a:r>
              <a:rPr lang="pt-BR" dirty="0" smtClean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38200" y="5220148"/>
            <a:ext cx="96512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Fidelização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pt-BR" sz="2000" dirty="0" smtClean="0"/>
              <a:t>Programa de pontuação de brindes e/ou descontos progressivos, a partir de compras na assinatura.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2073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0" y="327941"/>
            <a:ext cx="2286319" cy="377242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50039" y="327941"/>
            <a:ext cx="2897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Obrigado!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585" y="1511674"/>
            <a:ext cx="7897054" cy="473237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306585" y="1789611"/>
            <a:ext cx="2441072" cy="398417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Dom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940927" y="1789611"/>
            <a:ext cx="2441072" cy="398417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Trys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8572283" y="1885773"/>
            <a:ext cx="2441072" cy="398417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37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39000"/>
            <a:ext cx="10515600" cy="1325563"/>
          </a:xfrm>
        </p:spPr>
        <p:txBody>
          <a:bodyPr/>
          <a:lstStyle/>
          <a:p>
            <a:r>
              <a:rPr lang="pt-BR" dirty="0" err="1" smtClean="0"/>
              <a:t>Churn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81921" y="2356895"/>
            <a:ext cx="9628157" cy="2815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Indicador que mede o valor relativos de assinaturas canceladas em relação a quantidade de assinaturas ativas.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Ou seja, Quanto MENOR, MELHOR.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7130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do Indicador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90412" y="1841863"/>
            <a:ext cx="3163388" cy="4335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Observando a evolução do indicador, podemos notar um aumento do seu valor nos últimos meses.  </a:t>
            </a:r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4" y="1422804"/>
            <a:ext cx="7599363" cy="533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Churn</a:t>
            </a:r>
            <a:r>
              <a:rPr lang="pt-BR" dirty="0" smtClean="0"/>
              <a:t> – Tendência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46274" y="2666000"/>
            <a:ext cx="3163388" cy="1567543"/>
          </a:xfr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Tendência de alta se mostra evidente a partir do 33º mês a partir de maio de 2016, ou seja, Fevereiro de 2019.</a:t>
            </a:r>
            <a:endParaRPr lang="pt-BR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4" y="1690688"/>
            <a:ext cx="7409040" cy="5085712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5643154" y="1933303"/>
            <a:ext cx="2103120" cy="31089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96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Churn</a:t>
            </a:r>
            <a:r>
              <a:rPr lang="pt-BR" dirty="0" smtClean="0"/>
              <a:t> crescendo, motivos?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0540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 smtClean="0"/>
                  <a:t>Matematicamente, valores que constroem o indicador são: 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dirty="0" err="1" smtClean="0"/>
                  <a:t>Churn</a:t>
                </a:r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𝑄𝑢𝑎𝑛𝑡𝑖𝑑𝑎𝑑𝑒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𝑎𝑠𝑠𝑖𝑛𝑎𝑡𝑢𝑟𝑎𝑠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𝑐𝑎𝑛𝑐𝑒𝑙𝑎𝑑𝑎𝑠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𝑄𝑢𝑎𝑛𝑡𝑖𝑑𝑎𝑑𝑒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𝑎𝑠𝑠𝑖𝑛𝑎𝑡𝑢𝑟𝑎𝑠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𝑎𝑡𝑖𝑣𝑎𝑠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054044"/>
              </a:xfrm>
              <a:blipFill>
                <a:blip r:embed="rId2"/>
                <a:stretch>
                  <a:fillRect l="-1217" t="-47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136642"/>
              </p:ext>
            </p:extLst>
          </p:nvPr>
        </p:nvGraphicFramePr>
        <p:xfrm>
          <a:off x="2294707" y="4014606"/>
          <a:ext cx="7602585" cy="120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195">
                  <a:extLst>
                    <a:ext uri="{9D8B030D-6E8A-4147-A177-3AD203B41FA5}">
                      <a16:colId xmlns:a16="http://schemas.microsoft.com/office/drawing/2014/main" val="2975599461"/>
                    </a:ext>
                  </a:extLst>
                </a:gridCol>
                <a:gridCol w="2534195">
                  <a:extLst>
                    <a:ext uri="{9D8B030D-6E8A-4147-A177-3AD203B41FA5}">
                      <a16:colId xmlns:a16="http://schemas.microsoft.com/office/drawing/2014/main" val="3863690006"/>
                    </a:ext>
                  </a:extLst>
                </a:gridCol>
                <a:gridCol w="2534195">
                  <a:extLst>
                    <a:ext uri="{9D8B030D-6E8A-4147-A177-3AD203B41FA5}">
                      <a16:colId xmlns:a16="http://schemas.microsoft.com/office/drawing/2014/main" val="1947721979"/>
                    </a:ext>
                  </a:extLst>
                </a:gridCol>
              </a:tblGrid>
              <a:tr h="4005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Assinaturas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Canceladas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Criadas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21844"/>
                  </a:ext>
                </a:extLst>
              </a:tr>
              <a:tr h="4005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Aumenta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Ruim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Bom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02555"/>
                  </a:ext>
                </a:extLst>
              </a:tr>
              <a:tr h="40059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Diminui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Ruim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41364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027610" y="5573396"/>
            <a:ext cx="1013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Vamos então analisar essas duas variáveis: ASSINATURAS CANCELADAS e NOVAS ASSINATURAS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77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pt-BR" dirty="0" smtClean="0"/>
              <a:t>Novas assinaturas - tendência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46274" y="1998617"/>
            <a:ext cx="3607526" cy="4480559"/>
          </a:xfr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Tendência de quantidade constante para novas assinaturas.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(coeficiente de inclinação = -0,08)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Há um melhora nos últimos meses, mas não o suficiente, o que indica que a quantidade de cancelamentos está aumentando nos últimos meses. </a:t>
            </a:r>
          </a:p>
          <a:p>
            <a:pPr marL="0" indent="0">
              <a:buNone/>
            </a:pPr>
            <a:endParaRPr lang="pt-BR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(Desprezando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dezembro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de 2020 por discrepância,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os dados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devem não estar atualizados ou ainda não foram consolidados por todas as bases.)</a:t>
            </a:r>
            <a:endParaRPr lang="pt-BR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02" y="1572480"/>
            <a:ext cx="7124572" cy="509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Assinaturas canceladas - tendência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5" y="1572480"/>
            <a:ext cx="6996365" cy="509159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83685" y="2898043"/>
            <a:ext cx="3480646" cy="968563"/>
          </a:xfr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Quantidade de assinaturas canceladas já era positiva até cerca de fevereiro de 2019. </a:t>
            </a:r>
            <a:endParaRPr lang="pt-BR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tângulo Arredondado 3"/>
          <p:cNvSpPr/>
          <p:nvPr/>
        </p:nvSpPr>
        <p:spPr>
          <a:xfrm>
            <a:off x="1528354" y="3866606"/>
            <a:ext cx="4297680" cy="201168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537266" y="1959429"/>
            <a:ext cx="3866605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Mas é notório o salto que se iniciou a partir desse período, mostrando uma tendência exponencial e um movimento forte para alta de assinaturas canceladas. </a:t>
            </a:r>
          </a:p>
        </p:txBody>
      </p:sp>
      <p:sp>
        <p:nvSpPr>
          <p:cNvPr id="7" name="Elipse 6"/>
          <p:cNvSpPr/>
          <p:nvPr/>
        </p:nvSpPr>
        <p:spPr>
          <a:xfrm rot="1299950">
            <a:off x="5787688" y="1830319"/>
            <a:ext cx="1619421" cy="314502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78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Motivos do aumento de cancelamentos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1838688"/>
            <a:ext cx="10515600" cy="2027918"/>
          </a:xfrm>
        </p:spPr>
        <p:txBody>
          <a:bodyPr/>
          <a:lstStyle/>
          <a:p>
            <a:r>
              <a:rPr lang="pt-BR" dirty="0" smtClean="0"/>
              <a:t>Pandemia</a:t>
            </a:r>
          </a:p>
          <a:p>
            <a:r>
              <a:rPr lang="pt-BR" dirty="0" smtClean="0"/>
              <a:t>Aumento de preços</a:t>
            </a:r>
          </a:p>
          <a:p>
            <a:r>
              <a:rPr lang="pt-BR" dirty="0" smtClean="0"/>
              <a:t>Inatividade nas contas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476103" y="3866606"/>
            <a:ext cx="7707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É claro o efeito da pandemia sobre todo comércio, seja físico ou eletrônico. </a:t>
            </a:r>
          </a:p>
          <a:p>
            <a:r>
              <a:rPr lang="pt-BR" dirty="0" smtClean="0"/>
              <a:t>Então, </a:t>
            </a:r>
            <a:r>
              <a:rPr lang="pt-BR" dirty="0" smtClean="0"/>
              <a:t>vamos aqui focar apenas no que pode ser feito, ou seja, nos dados e informações que temos disponíveis para que, se não melhorar nosso indicador </a:t>
            </a:r>
            <a:r>
              <a:rPr lang="pt-BR" dirty="0" err="1" smtClean="0"/>
              <a:t>Churn</a:t>
            </a:r>
            <a:r>
              <a:rPr lang="pt-BR" dirty="0" smtClean="0"/>
              <a:t>, ao menos amenizar os efeitos da pandemia sobre o mesmo indicador.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93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pt-BR" dirty="0" smtClean="0"/>
              <a:t>Motivos – aumento de preços?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46274" y="1998618"/>
            <a:ext cx="3607526" cy="1881052"/>
          </a:xfr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Ticket médio se manteve constante e até mesmo levemente negativo no período. É um bom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sinal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e não justifica de forma alguma o aumento nos cancelamentos de assinaturas. </a:t>
            </a:r>
            <a:endParaRPr lang="pt-BR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02" y="1618197"/>
            <a:ext cx="7124572" cy="50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43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618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Tema do Office</vt:lpstr>
      <vt:lpstr>Análise – Subscriber Churn Pet Love</vt:lpstr>
      <vt:lpstr>Churn </vt:lpstr>
      <vt:lpstr>Evolução do Indicador</vt:lpstr>
      <vt:lpstr>Churn – Tendência</vt:lpstr>
      <vt:lpstr>Churn crescendo, motivos?</vt:lpstr>
      <vt:lpstr>Novas assinaturas - tendência</vt:lpstr>
      <vt:lpstr>Assinaturas canceladas - tendência</vt:lpstr>
      <vt:lpstr>Motivos do aumento de cancelamentos</vt:lpstr>
      <vt:lpstr>Motivos – aumento de preços?</vt:lpstr>
      <vt:lpstr>Motivos – Inatividade nas assinaturas?</vt:lpstr>
      <vt:lpstr>Inatividade nas assinaturas</vt:lpstr>
      <vt:lpstr>Ticket médio</vt:lpstr>
      <vt:lpstr>Próximos passos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– Subscriber Churn Pet Love</dc:title>
  <dc:creator>Diego Almeida</dc:creator>
  <cp:lastModifiedBy>Diego Almeida</cp:lastModifiedBy>
  <cp:revision>20</cp:revision>
  <dcterms:created xsi:type="dcterms:W3CDTF">2021-02-10T11:33:38Z</dcterms:created>
  <dcterms:modified xsi:type="dcterms:W3CDTF">2021-02-10T14:16:07Z</dcterms:modified>
</cp:coreProperties>
</file>