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embeddedFontLst>
    <p:embeddedFont>
      <p:font typeface="Open Sans"/>
      <p:bold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jiKbxXu55+c2Oq2nXOGzr/4Z6K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penSans-boldItalic.fntdata"/><Relationship Id="rId10" Type="http://schemas.openxmlformats.org/officeDocument/2006/relationships/font" Target="fonts/OpenSans-bold.fntdata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D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5628321">
            <a:off x="-58423" y="-1857066"/>
            <a:ext cx="6500138" cy="7201072"/>
          </a:xfrm>
          <a:custGeom>
            <a:rect b="b" l="l" r="r" t="t"/>
            <a:pathLst>
              <a:path extrusionOk="0" h="6154397" w="5950282">
                <a:moveTo>
                  <a:pt x="0" y="0"/>
                </a:moveTo>
                <a:lnTo>
                  <a:pt x="5950282" y="0"/>
                </a:lnTo>
                <a:lnTo>
                  <a:pt x="5950282" y="6154397"/>
                </a:lnTo>
                <a:lnTo>
                  <a:pt x="0" y="615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-5400000">
            <a:off x="12745564" y="4744564"/>
            <a:ext cx="5295167" cy="5789704"/>
          </a:xfrm>
          <a:custGeom>
            <a:rect b="b" l="l" r="r" t="t"/>
            <a:pathLst>
              <a:path extrusionOk="0" h="5789704" w="5295167">
                <a:moveTo>
                  <a:pt x="0" y="0"/>
                </a:moveTo>
                <a:lnTo>
                  <a:pt x="5295167" y="0"/>
                </a:lnTo>
                <a:lnTo>
                  <a:pt x="5295167" y="5789705"/>
                </a:lnTo>
                <a:lnTo>
                  <a:pt x="0" y="5789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2408877" y="1465088"/>
            <a:ext cx="11839200" cy="28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Automatización de la atención al cliente</a:t>
            </a:r>
            <a:r>
              <a:rPr lang="en-US" sz="9753">
                <a:solidFill>
                  <a:srgbClr val="3D2917"/>
                </a:solidFill>
              </a:rPr>
              <a:t> </a:t>
            </a: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en e-commerce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235602" y="318901"/>
            <a:ext cx="36264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51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IFTS 24</a:t>
            </a:r>
            <a:endParaRPr sz="17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Técnicas del procesamiento del habla </a:t>
            </a:r>
            <a:endParaRPr sz="1600"/>
          </a:p>
        </p:txBody>
      </p:sp>
      <p:sp>
        <p:nvSpPr>
          <p:cNvPr id="88" name="Google Shape;88;p1"/>
          <p:cNvSpPr txBox="1"/>
          <p:nvPr/>
        </p:nvSpPr>
        <p:spPr>
          <a:xfrm>
            <a:off x="2771160" y="4991813"/>
            <a:ext cx="11114700" cy="47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Históricamente las consultas, reclamos y quejas han sido respondidas de manera manual.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 encontrarnos con un alto volumen de clientes este proceso resulta lento, costoso e ineficiente.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Necesitamos respuestas rápidas y personalizadas que vayan al ritmo de la actualidad.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D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3224405" y="952505"/>
            <a:ext cx="11839200" cy="31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Prototipo de sistema</a:t>
            </a:r>
            <a:br>
              <a:rPr lang="en-US" sz="9753">
                <a:solidFill>
                  <a:srgbClr val="3D2917"/>
                </a:solidFill>
              </a:rPr>
            </a:b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automático de soporte </a:t>
            </a:r>
            <a:endParaRPr/>
          </a:p>
        </p:txBody>
      </p:sp>
      <p:sp>
        <p:nvSpPr>
          <p:cNvPr id="94" name="Google Shape;94;p2"/>
          <p:cNvSpPr/>
          <p:nvPr/>
        </p:nvSpPr>
        <p:spPr>
          <a:xfrm rot="5631316">
            <a:off x="-293842" y="-1647294"/>
            <a:ext cx="5950282" cy="6154397"/>
          </a:xfrm>
          <a:custGeom>
            <a:rect b="b" l="l" r="r" t="t"/>
            <a:pathLst>
              <a:path extrusionOk="0" h="6154397" w="5950282">
                <a:moveTo>
                  <a:pt x="0" y="0"/>
                </a:moveTo>
                <a:lnTo>
                  <a:pt x="5950282" y="0"/>
                </a:lnTo>
                <a:lnTo>
                  <a:pt x="5950282" y="6154397"/>
                </a:lnTo>
                <a:lnTo>
                  <a:pt x="0" y="615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>
            <a:off x="13321928" y="4605213"/>
            <a:ext cx="3483384" cy="4114800"/>
          </a:xfrm>
          <a:custGeom>
            <a:rect b="b" l="l" r="r" t="t"/>
            <a:pathLst>
              <a:path extrusionOk="0" h="4114800" w="3483384">
                <a:moveTo>
                  <a:pt x="0" y="0"/>
                </a:moveTo>
                <a:lnTo>
                  <a:pt x="3483384" y="0"/>
                </a:lnTo>
                <a:lnTo>
                  <a:pt x="3483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 txBox="1"/>
          <p:nvPr/>
        </p:nvSpPr>
        <p:spPr>
          <a:xfrm>
            <a:off x="2681299" y="5105400"/>
            <a:ext cx="111147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236" lvl="0" marL="45720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Char char="●"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Detecta el sentimiento del mensaje  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(Positivo/Negativo/Neutro)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236" lvl="0" marL="45720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Char char="●"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Clasifica el tipo de reclamo 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(Envío, Factura, Producto,  etc)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236" lvl="0" marL="45720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Char char="●"/>
            </a:pPr>
            <a:r>
              <a:rPr b="1" lang="en-US" sz="2199">
                <a:latin typeface="Open Sans"/>
                <a:ea typeface="Open Sans"/>
                <a:cs typeface="Open Sans"/>
                <a:sym typeface="Open Sans"/>
              </a:rPr>
              <a:t>Reconoce entidades nombradas 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199">
                <a:latin typeface="Open Sans"/>
                <a:ea typeface="Open Sans"/>
                <a:cs typeface="Open Sans"/>
                <a:sym typeface="Open Sans"/>
              </a:rPr>
              <a:t>ORG, PER, LOC, MISC,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8236" lvl="0" marL="45720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Open Sans"/>
              <a:buChar char="●"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 una respuesta automática 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D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 title="diapo3"/>
          <p:cNvPicPr preferRelativeResize="0"/>
          <p:nvPr/>
        </p:nvPicPr>
        <p:blipFill rotWithShape="1">
          <a:blip r:embed="rId3">
            <a:alphaModFix/>
          </a:blip>
          <a:srcRect b="8571" l="0" r="0" t="4411"/>
          <a:stretch/>
        </p:blipFill>
        <p:spPr>
          <a:xfrm>
            <a:off x="0" y="0"/>
            <a:ext cx="18288000" cy="102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7D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/>
          <p:nvPr/>
        </p:nvSpPr>
        <p:spPr>
          <a:xfrm rot="5631316">
            <a:off x="-293842" y="-1647294"/>
            <a:ext cx="5950282" cy="6154397"/>
          </a:xfrm>
          <a:custGeom>
            <a:rect b="b" l="l" r="r" t="t"/>
            <a:pathLst>
              <a:path extrusionOk="0" h="6154397" w="5950282">
                <a:moveTo>
                  <a:pt x="0" y="0"/>
                </a:moveTo>
                <a:lnTo>
                  <a:pt x="5950282" y="0"/>
                </a:lnTo>
                <a:lnTo>
                  <a:pt x="5950282" y="6154397"/>
                </a:lnTo>
                <a:lnTo>
                  <a:pt x="0" y="6154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4"/>
          <p:cNvSpPr/>
          <p:nvPr/>
        </p:nvSpPr>
        <p:spPr>
          <a:xfrm>
            <a:off x="13097312" y="3682240"/>
            <a:ext cx="4530530" cy="3591475"/>
          </a:xfrm>
          <a:custGeom>
            <a:rect b="b" l="l" r="r" t="t"/>
            <a:pathLst>
              <a:path extrusionOk="0" h="3591475" w="4530530">
                <a:moveTo>
                  <a:pt x="0" y="0"/>
                </a:moveTo>
                <a:lnTo>
                  <a:pt x="4530530" y="0"/>
                </a:lnTo>
                <a:lnTo>
                  <a:pt x="4530530" y="3591474"/>
                </a:lnTo>
                <a:lnTo>
                  <a:pt x="0" y="359147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4"/>
          <p:cNvSpPr txBox="1"/>
          <p:nvPr/>
        </p:nvSpPr>
        <p:spPr>
          <a:xfrm>
            <a:off x="2681299" y="1849005"/>
            <a:ext cx="11839240" cy="1065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6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753" u="none" cap="none" strike="noStrike">
                <a:solidFill>
                  <a:srgbClr val="3D2917"/>
                </a:solidFill>
                <a:latin typeface="Arial"/>
                <a:ea typeface="Arial"/>
                <a:cs typeface="Arial"/>
                <a:sym typeface="Arial"/>
              </a:rPr>
              <a:t>Ventajas del sistema 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2681299" y="4167465"/>
            <a:ext cx="11114700" cy="36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Mejora la experiencia del cliente: Respuestas inmediatas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Reduce costos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Utiliza modelos en español con buen desempeño en lenguaje cotidiano</a:t>
            </a:r>
            <a:endParaRPr b="1" sz="219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99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• Útil para diferentes rubros o empresas </a:t>
            </a:r>
            <a:endParaRPr/>
          </a:p>
          <a:p>
            <a:pPr indent="0" lvl="0" marL="0" marR="0" rtl="0" algn="just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1507575" y="9666225"/>
            <a:ext cx="151644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2527400" y="8868100"/>
            <a:ext cx="124374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