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Open Sans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iKI4RevDcVPzgsdvoDJ4i6BgQ6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bold.fntdata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hyperlink" Target="https://cf1d7d994a6118f259.gradio.li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5628321">
            <a:off x="-58423" y="-1857066"/>
            <a:ext cx="6500138" cy="7201072"/>
          </a:xfrm>
          <a:custGeom>
            <a:rect b="b" l="l" r="r" t="t"/>
            <a:pathLst>
              <a:path extrusionOk="0" h="6154397" w="5950282">
                <a:moveTo>
                  <a:pt x="0" y="0"/>
                </a:moveTo>
                <a:lnTo>
                  <a:pt x="5950282" y="0"/>
                </a:lnTo>
                <a:lnTo>
                  <a:pt x="5950282" y="6154397"/>
                </a:lnTo>
                <a:lnTo>
                  <a:pt x="0" y="615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5400000">
            <a:off x="12745564" y="4744564"/>
            <a:ext cx="5295167" cy="5789704"/>
          </a:xfrm>
          <a:custGeom>
            <a:rect b="b" l="l" r="r" t="t"/>
            <a:pathLst>
              <a:path extrusionOk="0" h="5789704" w="5295167">
                <a:moveTo>
                  <a:pt x="0" y="0"/>
                </a:moveTo>
                <a:lnTo>
                  <a:pt x="5295167" y="0"/>
                </a:lnTo>
                <a:lnTo>
                  <a:pt x="5295167" y="5789705"/>
                </a:lnTo>
                <a:lnTo>
                  <a:pt x="0" y="578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2408877" y="1465088"/>
            <a:ext cx="118392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Automatización de la atención al cliente</a:t>
            </a:r>
            <a:r>
              <a:rPr lang="en-US" sz="9753">
                <a:solidFill>
                  <a:srgbClr val="3D2917"/>
                </a:solidFill>
              </a:rPr>
              <a:t> </a:t>
            </a: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en e- commerce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35602" y="318901"/>
            <a:ext cx="36264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1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IFTS 24</a:t>
            </a:r>
            <a:endParaRPr sz="1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Técnicas del procesamiento del habla 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771160" y="4991813"/>
            <a:ext cx="111147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Históricamente las consultas, reclamos y quejas han sido respondidas de manera manual.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 encontrarnos con un alto volumen de clientes este proceso resulta lento, costoso e ineficiente.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Necesitamos respuestas rápidas y personalizadas que vayan al ritmo de la actualidad.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3224380" y="1849005"/>
            <a:ext cx="118392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Prototipo de sistema</a:t>
            </a:r>
            <a:br>
              <a:rPr lang="en-US" sz="9753">
                <a:solidFill>
                  <a:srgbClr val="3D2917"/>
                </a:solidFill>
              </a:rPr>
            </a:b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automático de soporte 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5631316">
            <a:off x="-293842" y="-1647294"/>
            <a:ext cx="5950282" cy="6154397"/>
          </a:xfrm>
          <a:custGeom>
            <a:rect b="b" l="l" r="r" t="t"/>
            <a:pathLst>
              <a:path extrusionOk="0" h="6154397" w="5950282">
                <a:moveTo>
                  <a:pt x="0" y="0"/>
                </a:moveTo>
                <a:lnTo>
                  <a:pt x="5950282" y="0"/>
                </a:lnTo>
                <a:lnTo>
                  <a:pt x="5950282" y="6154397"/>
                </a:lnTo>
                <a:lnTo>
                  <a:pt x="0" y="615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3321928" y="4605213"/>
            <a:ext cx="3483384" cy="4114800"/>
          </a:xfrm>
          <a:custGeom>
            <a:rect b="b" l="l" r="r" t="t"/>
            <a:pathLst>
              <a:path extrusionOk="0" h="4114800" w="3483384">
                <a:moveTo>
                  <a:pt x="0" y="0"/>
                </a:moveTo>
                <a:lnTo>
                  <a:pt x="3483384" y="0"/>
                </a:lnTo>
                <a:lnTo>
                  <a:pt x="3483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2681299" y="5105400"/>
            <a:ext cx="11114641" cy="310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•Detecta el sentimiento del mensaje  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(Positivo/Negativo/Neutro)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•Clasifica el tipo de reclamo 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(Envío, Factura, Producto,  etc)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Extrae datos clace 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(Producto, Pedido, Nombre)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Genera una respuesta automática 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110850" y="0"/>
            <a:ext cx="18061807" cy="10287000"/>
          </a:xfrm>
          <a:custGeom>
            <a:rect b="b" l="l" r="r" t="t"/>
            <a:pathLst>
              <a:path extrusionOk="0" h="10287000" w="13947341">
                <a:moveTo>
                  <a:pt x="0" y="0"/>
                </a:moveTo>
                <a:lnTo>
                  <a:pt x="13947340" y="0"/>
                </a:lnTo>
                <a:lnTo>
                  <a:pt x="1394734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4" r="-129" t="-1948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 rot="5631316">
            <a:off x="-293842" y="-1647294"/>
            <a:ext cx="5950282" cy="6154397"/>
          </a:xfrm>
          <a:custGeom>
            <a:rect b="b" l="l" r="r" t="t"/>
            <a:pathLst>
              <a:path extrusionOk="0" h="6154397" w="5950282">
                <a:moveTo>
                  <a:pt x="0" y="0"/>
                </a:moveTo>
                <a:lnTo>
                  <a:pt x="5950282" y="0"/>
                </a:lnTo>
                <a:lnTo>
                  <a:pt x="5950282" y="6154397"/>
                </a:lnTo>
                <a:lnTo>
                  <a:pt x="0" y="615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4"/>
          <p:cNvSpPr/>
          <p:nvPr/>
        </p:nvSpPr>
        <p:spPr>
          <a:xfrm>
            <a:off x="13097312" y="3682240"/>
            <a:ext cx="4530530" cy="3591475"/>
          </a:xfrm>
          <a:custGeom>
            <a:rect b="b" l="l" r="r" t="t"/>
            <a:pathLst>
              <a:path extrusionOk="0" h="3591475" w="4530530">
                <a:moveTo>
                  <a:pt x="0" y="0"/>
                </a:moveTo>
                <a:lnTo>
                  <a:pt x="4530530" y="0"/>
                </a:lnTo>
                <a:lnTo>
                  <a:pt x="4530530" y="3591474"/>
                </a:lnTo>
                <a:lnTo>
                  <a:pt x="0" y="3591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4"/>
          <p:cNvSpPr txBox="1"/>
          <p:nvPr/>
        </p:nvSpPr>
        <p:spPr>
          <a:xfrm>
            <a:off x="2681299" y="1849005"/>
            <a:ext cx="11839240" cy="1065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Ventajas del sistema 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681299" y="4167465"/>
            <a:ext cx="111147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Mejora la experiencia del cliente: Respuestas inmediatas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Reduce costos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Utiliza modelos en español con buen desempeño en lenguaje cotidiano</a:t>
            </a:r>
            <a:endParaRPr b="1" sz="219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Útil para diferentes rubros o empresas 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507575" y="9666225"/>
            <a:ext cx="151644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527400" y="8868100"/>
            <a:ext cx="124374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https://cf1d7d994a6118f259.gradio.live/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