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5"/>
    <p:restoredTop sz="94537"/>
  </p:normalViewPr>
  <p:slideViewPr>
    <p:cSldViewPr snapToGrid="0" snapToObjects="1">
      <p:cViewPr varScale="1">
        <p:scale>
          <a:sx n="107" d="100"/>
          <a:sy n="107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CD88D-6905-4232-B9F6-7190E1903924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0D2DC8-4946-43C8-8B47-10BC37762BCE}">
      <dgm:prSet/>
      <dgm:spPr/>
      <dgm:t>
        <a:bodyPr/>
        <a:lstStyle/>
        <a:p>
          <a:r>
            <a:rPr lang="es-MX"/>
            <a:t>La cantidad optima de A en mezcla 1 es: 3615.523029579676 litros </a:t>
          </a:r>
          <a:endParaRPr lang="en-US"/>
        </a:p>
      </dgm:t>
    </dgm:pt>
    <dgm:pt modelId="{3C659D72-B2DB-4A62-BBDB-FE6B5F44B6AB}" type="parTrans" cxnId="{5954FCC6-531F-42EA-BF68-2648883D07E9}">
      <dgm:prSet/>
      <dgm:spPr/>
      <dgm:t>
        <a:bodyPr/>
        <a:lstStyle/>
        <a:p>
          <a:endParaRPr lang="en-US"/>
        </a:p>
      </dgm:t>
    </dgm:pt>
    <dgm:pt modelId="{AB29DF31-F80B-4417-AD57-BE3CF8B64530}" type="sibTrans" cxnId="{5954FCC6-531F-42EA-BF68-2648883D07E9}">
      <dgm:prSet/>
      <dgm:spPr/>
      <dgm:t>
        <a:bodyPr/>
        <a:lstStyle/>
        <a:p>
          <a:endParaRPr lang="en-US"/>
        </a:p>
      </dgm:t>
    </dgm:pt>
    <dgm:pt modelId="{EEB2AC97-09A1-4D84-8AEC-DBD94414C2CA}">
      <dgm:prSet/>
      <dgm:spPr/>
      <dgm:t>
        <a:bodyPr/>
        <a:lstStyle/>
        <a:p>
          <a:r>
            <a:rPr lang="es-MX"/>
            <a:t>La cantidad optima de B en mezcla 1 es: 369.331393765694 litros </a:t>
          </a:r>
          <a:endParaRPr lang="en-US"/>
        </a:p>
      </dgm:t>
    </dgm:pt>
    <dgm:pt modelId="{EDAC3EC8-618A-4146-8999-6F81F315ADD2}" type="parTrans" cxnId="{2EEBCFBB-BD14-4A39-AFF7-371C5B7A522D}">
      <dgm:prSet/>
      <dgm:spPr/>
      <dgm:t>
        <a:bodyPr/>
        <a:lstStyle/>
        <a:p>
          <a:endParaRPr lang="en-US"/>
        </a:p>
      </dgm:t>
    </dgm:pt>
    <dgm:pt modelId="{4A4A472D-637F-408D-B66B-532FEC7184E3}" type="sibTrans" cxnId="{2EEBCFBB-BD14-4A39-AFF7-371C5B7A522D}">
      <dgm:prSet/>
      <dgm:spPr/>
      <dgm:t>
        <a:bodyPr/>
        <a:lstStyle/>
        <a:p>
          <a:endParaRPr lang="en-US"/>
        </a:p>
      </dgm:t>
    </dgm:pt>
    <dgm:pt modelId="{37753480-3B61-4F71-AC13-AD426EB25BA7}">
      <dgm:prSet/>
      <dgm:spPr/>
      <dgm:t>
        <a:bodyPr/>
        <a:lstStyle/>
        <a:p>
          <a:r>
            <a:rPr lang="es-MX"/>
            <a:t>La cantidad optima de C en mezcla 1 es: 6015.145710089315 litros</a:t>
          </a:r>
          <a:endParaRPr lang="en-US"/>
        </a:p>
      </dgm:t>
    </dgm:pt>
    <dgm:pt modelId="{F1C9CB03-BCD7-46B2-BC97-55AFFF859C2D}" type="parTrans" cxnId="{D5618385-1227-4048-BA6D-FF31AEC6D749}">
      <dgm:prSet/>
      <dgm:spPr/>
      <dgm:t>
        <a:bodyPr/>
        <a:lstStyle/>
        <a:p>
          <a:endParaRPr lang="en-US"/>
        </a:p>
      </dgm:t>
    </dgm:pt>
    <dgm:pt modelId="{8E172D6D-4232-4CB7-895F-CB29E15E2834}" type="sibTrans" cxnId="{D5618385-1227-4048-BA6D-FF31AEC6D749}">
      <dgm:prSet/>
      <dgm:spPr/>
      <dgm:t>
        <a:bodyPr/>
        <a:lstStyle/>
        <a:p>
          <a:endParaRPr lang="en-US"/>
        </a:p>
      </dgm:t>
    </dgm:pt>
    <dgm:pt modelId="{6FCFADAE-F8DA-4FA3-A1A5-155278C437BC}">
      <dgm:prSet/>
      <dgm:spPr/>
      <dgm:t>
        <a:bodyPr/>
        <a:lstStyle/>
        <a:p>
          <a:r>
            <a:rPr lang="es-MX"/>
            <a:t>La cantidad optima de A en mezcla 2 es: 2384.4768716346903 litros</a:t>
          </a:r>
          <a:endParaRPr lang="en-US"/>
        </a:p>
      </dgm:t>
    </dgm:pt>
    <dgm:pt modelId="{90C9D328-9FBB-4502-B691-8A210C055799}" type="parTrans" cxnId="{D5BD5E00-D3CC-4DE4-A957-41C3926B778D}">
      <dgm:prSet/>
      <dgm:spPr/>
      <dgm:t>
        <a:bodyPr/>
        <a:lstStyle/>
        <a:p>
          <a:endParaRPr lang="en-US"/>
        </a:p>
      </dgm:t>
    </dgm:pt>
    <dgm:pt modelId="{A3E86DF0-225B-49CE-828A-C6662EC24BB6}" type="sibTrans" cxnId="{D5BD5E00-D3CC-4DE4-A957-41C3926B778D}">
      <dgm:prSet/>
      <dgm:spPr/>
      <dgm:t>
        <a:bodyPr/>
        <a:lstStyle/>
        <a:p>
          <a:endParaRPr lang="en-US"/>
        </a:p>
      </dgm:t>
    </dgm:pt>
    <dgm:pt modelId="{32964BF1-BE39-4620-8FE6-CEE066A74D9B}">
      <dgm:prSet/>
      <dgm:spPr/>
      <dgm:t>
        <a:bodyPr/>
        <a:lstStyle/>
        <a:p>
          <a:r>
            <a:rPr lang="es-MX"/>
            <a:t>La cantidad optima de B en mezcla 2 es: 9630.668420781667 litros </a:t>
          </a:r>
          <a:endParaRPr lang="en-US"/>
        </a:p>
      </dgm:t>
    </dgm:pt>
    <dgm:pt modelId="{FF1D6EAA-1B6E-4B7C-BCEB-F0CF73991AB2}" type="parTrans" cxnId="{511DCCB3-99EE-4BBF-B152-748A919DF644}">
      <dgm:prSet/>
      <dgm:spPr/>
      <dgm:t>
        <a:bodyPr/>
        <a:lstStyle/>
        <a:p>
          <a:endParaRPr lang="en-US"/>
        </a:p>
      </dgm:t>
    </dgm:pt>
    <dgm:pt modelId="{63F44F74-4080-4F12-8D67-BA7A467C9E55}" type="sibTrans" cxnId="{511DCCB3-99EE-4BBF-B152-748A919DF644}">
      <dgm:prSet/>
      <dgm:spPr/>
      <dgm:t>
        <a:bodyPr/>
        <a:lstStyle/>
        <a:p>
          <a:endParaRPr lang="en-US"/>
        </a:p>
      </dgm:t>
    </dgm:pt>
    <dgm:pt modelId="{E9E64967-FD91-440C-9D1A-AC8598D51A4F}">
      <dgm:prSet/>
      <dgm:spPr/>
      <dgm:t>
        <a:bodyPr/>
        <a:lstStyle/>
        <a:p>
          <a:r>
            <a:rPr lang="es-MX"/>
            <a:t>La cantidad optima de C en mezcla 2 es: 5984.854060258963 litros</a:t>
          </a:r>
          <a:endParaRPr lang="en-US"/>
        </a:p>
      </dgm:t>
    </dgm:pt>
    <dgm:pt modelId="{5F15FF1D-5AA9-4CE3-9C09-0F5056A900B3}" type="parTrans" cxnId="{00D8F010-C793-41C5-BEDF-8BB53DB17C0C}">
      <dgm:prSet/>
      <dgm:spPr/>
      <dgm:t>
        <a:bodyPr/>
        <a:lstStyle/>
        <a:p>
          <a:endParaRPr lang="en-US"/>
        </a:p>
      </dgm:t>
    </dgm:pt>
    <dgm:pt modelId="{3350A174-1460-437C-BC24-8C839D6678DF}" type="sibTrans" cxnId="{00D8F010-C793-41C5-BEDF-8BB53DB17C0C}">
      <dgm:prSet/>
      <dgm:spPr/>
      <dgm:t>
        <a:bodyPr/>
        <a:lstStyle/>
        <a:p>
          <a:endParaRPr lang="en-US"/>
        </a:p>
      </dgm:t>
    </dgm:pt>
    <dgm:pt modelId="{1C4004F2-2C90-C249-8EAB-7DFCB3AD76E8}" type="pres">
      <dgm:prSet presAssocID="{F71CD88D-6905-4232-B9F6-7190E1903924}" presName="vert0" presStyleCnt="0">
        <dgm:presLayoutVars>
          <dgm:dir/>
          <dgm:animOne val="branch"/>
          <dgm:animLvl val="lvl"/>
        </dgm:presLayoutVars>
      </dgm:prSet>
      <dgm:spPr/>
    </dgm:pt>
    <dgm:pt modelId="{A81D391D-8C2C-4549-BDC3-704D7738A69D}" type="pres">
      <dgm:prSet presAssocID="{520D2DC8-4946-43C8-8B47-10BC37762BCE}" presName="thickLine" presStyleLbl="alignNode1" presStyleIdx="0" presStyleCnt="6"/>
      <dgm:spPr/>
    </dgm:pt>
    <dgm:pt modelId="{9FC0FF13-04EB-A942-91DC-1785B476FF85}" type="pres">
      <dgm:prSet presAssocID="{520D2DC8-4946-43C8-8B47-10BC37762BCE}" presName="horz1" presStyleCnt="0"/>
      <dgm:spPr/>
    </dgm:pt>
    <dgm:pt modelId="{80514787-102B-4045-A225-A1EAB71BBAC4}" type="pres">
      <dgm:prSet presAssocID="{520D2DC8-4946-43C8-8B47-10BC37762BCE}" presName="tx1" presStyleLbl="revTx" presStyleIdx="0" presStyleCnt="6"/>
      <dgm:spPr/>
    </dgm:pt>
    <dgm:pt modelId="{D6A2ADE4-5F0D-6449-AD9A-5AAA836C1F8A}" type="pres">
      <dgm:prSet presAssocID="{520D2DC8-4946-43C8-8B47-10BC37762BCE}" presName="vert1" presStyleCnt="0"/>
      <dgm:spPr/>
    </dgm:pt>
    <dgm:pt modelId="{AD389B11-261E-4948-8097-09C25B5D174A}" type="pres">
      <dgm:prSet presAssocID="{EEB2AC97-09A1-4D84-8AEC-DBD94414C2CA}" presName="thickLine" presStyleLbl="alignNode1" presStyleIdx="1" presStyleCnt="6"/>
      <dgm:spPr/>
    </dgm:pt>
    <dgm:pt modelId="{800F352F-DD4D-994B-B57E-217E7BF9FB52}" type="pres">
      <dgm:prSet presAssocID="{EEB2AC97-09A1-4D84-8AEC-DBD94414C2CA}" presName="horz1" presStyleCnt="0"/>
      <dgm:spPr/>
    </dgm:pt>
    <dgm:pt modelId="{DB4FDA04-4A6A-2348-9241-60276FE5BC2D}" type="pres">
      <dgm:prSet presAssocID="{EEB2AC97-09A1-4D84-8AEC-DBD94414C2CA}" presName="tx1" presStyleLbl="revTx" presStyleIdx="1" presStyleCnt="6"/>
      <dgm:spPr/>
    </dgm:pt>
    <dgm:pt modelId="{6482A64E-2BE1-A048-B291-3E437EFEEAF7}" type="pres">
      <dgm:prSet presAssocID="{EEB2AC97-09A1-4D84-8AEC-DBD94414C2CA}" presName="vert1" presStyleCnt="0"/>
      <dgm:spPr/>
    </dgm:pt>
    <dgm:pt modelId="{F2914315-5636-A34F-A3B3-D87E27F28A68}" type="pres">
      <dgm:prSet presAssocID="{37753480-3B61-4F71-AC13-AD426EB25BA7}" presName="thickLine" presStyleLbl="alignNode1" presStyleIdx="2" presStyleCnt="6"/>
      <dgm:spPr/>
    </dgm:pt>
    <dgm:pt modelId="{BFE759A3-A215-3B42-9494-80D5DA0A9BAC}" type="pres">
      <dgm:prSet presAssocID="{37753480-3B61-4F71-AC13-AD426EB25BA7}" presName="horz1" presStyleCnt="0"/>
      <dgm:spPr/>
    </dgm:pt>
    <dgm:pt modelId="{013D8B73-E29E-494F-A483-034B385C552D}" type="pres">
      <dgm:prSet presAssocID="{37753480-3B61-4F71-AC13-AD426EB25BA7}" presName="tx1" presStyleLbl="revTx" presStyleIdx="2" presStyleCnt="6"/>
      <dgm:spPr/>
    </dgm:pt>
    <dgm:pt modelId="{571627DA-2EA2-DE45-B6EE-7F6AAB9148D6}" type="pres">
      <dgm:prSet presAssocID="{37753480-3B61-4F71-AC13-AD426EB25BA7}" presName="vert1" presStyleCnt="0"/>
      <dgm:spPr/>
    </dgm:pt>
    <dgm:pt modelId="{A6308D26-17EA-5942-AD74-3153883D3AC2}" type="pres">
      <dgm:prSet presAssocID="{6FCFADAE-F8DA-4FA3-A1A5-155278C437BC}" presName="thickLine" presStyleLbl="alignNode1" presStyleIdx="3" presStyleCnt="6"/>
      <dgm:spPr/>
    </dgm:pt>
    <dgm:pt modelId="{703C5C86-A7D3-D943-8263-A638095A5A62}" type="pres">
      <dgm:prSet presAssocID="{6FCFADAE-F8DA-4FA3-A1A5-155278C437BC}" presName="horz1" presStyleCnt="0"/>
      <dgm:spPr/>
    </dgm:pt>
    <dgm:pt modelId="{058A0E99-AAB5-D14E-B08D-AE81ADD682AB}" type="pres">
      <dgm:prSet presAssocID="{6FCFADAE-F8DA-4FA3-A1A5-155278C437BC}" presName="tx1" presStyleLbl="revTx" presStyleIdx="3" presStyleCnt="6"/>
      <dgm:spPr/>
    </dgm:pt>
    <dgm:pt modelId="{8DE2281C-92B5-B043-AF63-A71C2588BB2E}" type="pres">
      <dgm:prSet presAssocID="{6FCFADAE-F8DA-4FA3-A1A5-155278C437BC}" presName="vert1" presStyleCnt="0"/>
      <dgm:spPr/>
    </dgm:pt>
    <dgm:pt modelId="{84A53F03-8183-F346-90BE-F1A522C226BC}" type="pres">
      <dgm:prSet presAssocID="{32964BF1-BE39-4620-8FE6-CEE066A74D9B}" presName="thickLine" presStyleLbl="alignNode1" presStyleIdx="4" presStyleCnt="6"/>
      <dgm:spPr/>
    </dgm:pt>
    <dgm:pt modelId="{1C47A065-8543-F042-8D78-089D1743F565}" type="pres">
      <dgm:prSet presAssocID="{32964BF1-BE39-4620-8FE6-CEE066A74D9B}" presName="horz1" presStyleCnt="0"/>
      <dgm:spPr/>
    </dgm:pt>
    <dgm:pt modelId="{6937D5B2-44D1-074F-8AC3-343DB96F2B2E}" type="pres">
      <dgm:prSet presAssocID="{32964BF1-BE39-4620-8FE6-CEE066A74D9B}" presName="tx1" presStyleLbl="revTx" presStyleIdx="4" presStyleCnt="6"/>
      <dgm:spPr/>
    </dgm:pt>
    <dgm:pt modelId="{14D62AF4-07ED-0A45-BB36-C1D07FA92C5A}" type="pres">
      <dgm:prSet presAssocID="{32964BF1-BE39-4620-8FE6-CEE066A74D9B}" presName="vert1" presStyleCnt="0"/>
      <dgm:spPr/>
    </dgm:pt>
    <dgm:pt modelId="{AFAF1745-F412-9843-9D0B-44429A4ED3D5}" type="pres">
      <dgm:prSet presAssocID="{E9E64967-FD91-440C-9D1A-AC8598D51A4F}" presName="thickLine" presStyleLbl="alignNode1" presStyleIdx="5" presStyleCnt="6"/>
      <dgm:spPr/>
    </dgm:pt>
    <dgm:pt modelId="{94174FF4-D584-724C-BB15-B61A775E0CF2}" type="pres">
      <dgm:prSet presAssocID="{E9E64967-FD91-440C-9D1A-AC8598D51A4F}" presName="horz1" presStyleCnt="0"/>
      <dgm:spPr/>
    </dgm:pt>
    <dgm:pt modelId="{95DB8A0E-D9DD-8F44-B319-DBB0D0A9D1B3}" type="pres">
      <dgm:prSet presAssocID="{E9E64967-FD91-440C-9D1A-AC8598D51A4F}" presName="tx1" presStyleLbl="revTx" presStyleIdx="5" presStyleCnt="6"/>
      <dgm:spPr/>
    </dgm:pt>
    <dgm:pt modelId="{7E055E7A-FF08-4240-B71D-38656422C373}" type="pres">
      <dgm:prSet presAssocID="{E9E64967-FD91-440C-9D1A-AC8598D51A4F}" presName="vert1" presStyleCnt="0"/>
      <dgm:spPr/>
    </dgm:pt>
  </dgm:ptLst>
  <dgm:cxnLst>
    <dgm:cxn modelId="{D5BD5E00-D3CC-4DE4-A957-41C3926B778D}" srcId="{F71CD88D-6905-4232-B9F6-7190E1903924}" destId="{6FCFADAE-F8DA-4FA3-A1A5-155278C437BC}" srcOrd="3" destOrd="0" parTransId="{90C9D328-9FBB-4502-B691-8A210C055799}" sibTransId="{A3E86DF0-225B-49CE-828A-C6662EC24BB6}"/>
    <dgm:cxn modelId="{2273720A-3FAF-B54F-AA84-197005E7149E}" type="presOf" srcId="{32964BF1-BE39-4620-8FE6-CEE066A74D9B}" destId="{6937D5B2-44D1-074F-8AC3-343DB96F2B2E}" srcOrd="0" destOrd="0" presId="urn:microsoft.com/office/officeart/2008/layout/LinedList"/>
    <dgm:cxn modelId="{00D8F010-C793-41C5-BEDF-8BB53DB17C0C}" srcId="{F71CD88D-6905-4232-B9F6-7190E1903924}" destId="{E9E64967-FD91-440C-9D1A-AC8598D51A4F}" srcOrd="5" destOrd="0" parTransId="{5F15FF1D-5AA9-4CE3-9C09-0F5056A900B3}" sibTransId="{3350A174-1460-437C-BC24-8C839D6678DF}"/>
    <dgm:cxn modelId="{BCCCE01D-B61D-7B48-922C-4A0D41006352}" type="presOf" srcId="{37753480-3B61-4F71-AC13-AD426EB25BA7}" destId="{013D8B73-E29E-494F-A483-034B385C552D}" srcOrd="0" destOrd="0" presId="urn:microsoft.com/office/officeart/2008/layout/LinedList"/>
    <dgm:cxn modelId="{CFED9F52-FBCA-304D-BFD9-03B89E0B9E86}" type="presOf" srcId="{EEB2AC97-09A1-4D84-8AEC-DBD94414C2CA}" destId="{DB4FDA04-4A6A-2348-9241-60276FE5BC2D}" srcOrd="0" destOrd="0" presId="urn:microsoft.com/office/officeart/2008/layout/LinedList"/>
    <dgm:cxn modelId="{FFE53F81-0BB2-DB4E-8642-DB901EB15C20}" type="presOf" srcId="{F71CD88D-6905-4232-B9F6-7190E1903924}" destId="{1C4004F2-2C90-C249-8EAB-7DFCB3AD76E8}" srcOrd="0" destOrd="0" presId="urn:microsoft.com/office/officeart/2008/layout/LinedList"/>
    <dgm:cxn modelId="{D5618385-1227-4048-BA6D-FF31AEC6D749}" srcId="{F71CD88D-6905-4232-B9F6-7190E1903924}" destId="{37753480-3B61-4F71-AC13-AD426EB25BA7}" srcOrd="2" destOrd="0" parTransId="{F1C9CB03-BCD7-46B2-BC97-55AFFF859C2D}" sibTransId="{8E172D6D-4232-4CB7-895F-CB29E15E2834}"/>
    <dgm:cxn modelId="{15A9B08C-13AC-AF48-990D-6073CB54735B}" type="presOf" srcId="{6FCFADAE-F8DA-4FA3-A1A5-155278C437BC}" destId="{058A0E99-AAB5-D14E-B08D-AE81ADD682AB}" srcOrd="0" destOrd="0" presId="urn:microsoft.com/office/officeart/2008/layout/LinedList"/>
    <dgm:cxn modelId="{511DCCB3-99EE-4BBF-B152-748A919DF644}" srcId="{F71CD88D-6905-4232-B9F6-7190E1903924}" destId="{32964BF1-BE39-4620-8FE6-CEE066A74D9B}" srcOrd="4" destOrd="0" parTransId="{FF1D6EAA-1B6E-4B7C-BCEB-F0CF73991AB2}" sibTransId="{63F44F74-4080-4F12-8D67-BA7A467C9E55}"/>
    <dgm:cxn modelId="{2EEBCFBB-BD14-4A39-AFF7-371C5B7A522D}" srcId="{F71CD88D-6905-4232-B9F6-7190E1903924}" destId="{EEB2AC97-09A1-4D84-8AEC-DBD94414C2CA}" srcOrd="1" destOrd="0" parTransId="{EDAC3EC8-618A-4146-8999-6F81F315ADD2}" sibTransId="{4A4A472D-637F-408D-B66B-532FEC7184E3}"/>
    <dgm:cxn modelId="{5954FCC6-531F-42EA-BF68-2648883D07E9}" srcId="{F71CD88D-6905-4232-B9F6-7190E1903924}" destId="{520D2DC8-4946-43C8-8B47-10BC37762BCE}" srcOrd="0" destOrd="0" parTransId="{3C659D72-B2DB-4A62-BBDB-FE6B5F44B6AB}" sibTransId="{AB29DF31-F80B-4417-AD57-BE3CF8B64530}"/>
    <dgm:cxn modelId="{104A40DA-8ABD-B44C-959F-BE7A89753F06}" type="presOf" srcId="{E9E64967-FD91-440C-9D1A-AC8598D51A4F}" destId="{95DB8A0E-D9DD-8F44-B319-DBB0D0A9D1B3}" srcOrd="0" destOrd="0" presId="urn:microsoft.com/office/officeart/2008/layout/LinedList"/>
    <dgm:cxn modelId="{EA1F4FF7-D45C-754C-9147-6D96EA22765F}" type="presOf" srcId="{520D2DC8-4946-43C8-8B47-10BC37762BCE}" destId="{80514787-102B-4045-A225-A1EAB71BBAC4}" srcOrd="0" destOrd="0" presId="urn:microsoft.com/office/officeart/2008/layout/LinedList"/>
    <dgm:cxn modelId="{3DD85721-F8CD-5E42-B521-88C566CD69CC}" type="presParOf" srcId="{1C4004F2-2C90-C249-8EAB-7DFCB3AD76E8}" destId="{A81D391D-8C2C-4549-BDC3-704D7738A69D}" srcOrd="0" destOrd="0" presId="urn:microsoft.com/office/officeart/2008/layout/LinedList"/>
    <dgm:cxn modelId="{07EADF07-9E7B-D846-BBDD-26A5EF5BF084}" type="presParOf" srcId="{1C4004F2-2C90-C249-8EAB-7DFCB3AD76E8}" destId="{9FC0FF13-04EB-A942-91DC-1785B476FF85}" srcOrd="1" destOrd="0" presId="urn:microsoft.com/office/officeart/2008/layout/LinedList"/>
    <dgm:cxn modelId="{D63CA4E2-3DEB-324F-AFA6-637545A1E518}" type="presParOf" srcId="{9FC0FF13-04EB-A942-91DC-1785B476FF85}" destId="{80514787-102B-4045-A225-A1EAB71BBAC4}" srcOrd="0" destOrd="0" presId="urn:microsoft.com/office/officeart/2008/layout/LinedList"/>
    <dgm:cxn modelId="{2BCEC850-36F6-F14E-A097-0682A67CD8C1}" type="presParOf" srcId="{9FC0FF13-04EB-A942-91DC-1785B476FF85}" destId="{D6A2ADE4-5F0D-6449-AD9A-5AAA836C1F8A}" srcOrd="1" destOrd="0" presId="urn:microsoft.com/office/officeart/2008/layout/LinedList"/>
    <dgm:cxn modelId="{2DCD3FB9-A13D-454B-B791-31763C731B88}" type="presParOf" srcId="{1C4004F2-2C90-C249-8EAB-7DFCB3AD76E8}" destId="{AD389B11-261E-4948-8097-09C25B5D174A}" srcOrd="2" destOrd="0" presId="urn:microsoft.com/office/officeart/2008/layout/LinedList"/>
    <dgm:cxn modelId="{DBAC4C38-A3EA-7349-A512-7494498A2E2B}" type="presParOf" srcId="{1C4004F2-2C90-C249-8EAB-7DFCB3AD76E8}" destId="{800F352F-DD4D-994B-B57E-217E7BF9FB52}" srcOrd="3" destOrd="0" presId="urn:microsoft.com/office/officeart/2008/layout/LinedList"/>
    <dgm:cxn modelId="{D5EF151B-308B-5943-9395-43D8F950D575}" type="presParOf" srcId="{800F352F-DD4D-994B-B57E-217E7BF9FB52}" destId="{DB4FDA04-4A6A-2348-9241-60276FE5BC2D}" srcOrd="0" destOrd="0" presId="urn:microsoft.com/office/officeart/2008/layout/LinedList"/>
    <dgm:cxn modelId="{1DFE1E8F-7382-1C42-8E59-EBFC76FF015D}" type="presParOf" srcId="{800F352F-DD4D-994B-B57E-217E7BF9FB52}" destId="{6482A64E-2BE1-A048-B291-3E437EFEEAF7}" srcOrd="1" destOrd="0" presId="urn:microsoft.com/office/officeart/2008/layout/LinedList"/>
    <dgm:cxn modelId="{16E842F8-79A9-D342-BDF3-BDD58B4F1740}" type="presParOf" srcId="{1C4004F2-2C90-C249-8EAB-7DFCB3AD76E8}" destId="{F2914315-5636-A34F-A3B3-D87E27F28A68}" srcOrd="4" destOrd="0" presId="urn:microsoft.com/office/officeart/2008/layout/LinedList"/>
    <dgm:cxn modelId="{306A7185-2E7B-154E-B582-2BAF4F0582FC}" type="presParOf" srcId="{1C4004F2-2C90-C249-8EAB-7DFCB3AD76E8}" destId="{BFE759A3-A215-3B42-9494-80D5DA0A9BAC}" srcOrd="5" destOrd="0" presId="urn:microsoft.com/office/officeart/2008/layout/LinedList"/>
    <dgm:cxn modelId="{AA02D4D7-BFEF-A944-AF0D-4C09EA09B0C6}" type="presParOf" srcId="{BFE759A3-A215-3B42-9494-80D5DA0A9BAC}" destId="{013D8B73-E29E-494F-A483-034B385C552D}" srcOrd="0" destOrd="0" presId="urn:microsoft.com/office/officeart/2008/layout/LinedList"/>
    <dgm:cxn modelId="{3B122CE6-5667-A34A-B80B-B9D2D5E60006}" type="presParOf" srcId="{BFE759A3-A215-3B42-9494-80D5DA0A9BAC}" destId="{571627DA-2EA2-DE45-B6EE-7F6AAB9148D6}" srcOrd="1" destOrd="0" presId="urn:microsoft.com/office/officeart/2008/layout/LinedList"/>
    <dgm:cxn modelId="{22DBBACC-6125-5847-9E58-3C85C1CF0281}" type="presParOf" srcId="{1C4004F2-2C90-C249-8EAB-7DFCB3AD76E8}" destId="{A6308D26-17EA-5942-AD74-3153883D3AC2}" srcOrd="6" destOrd="0" presId="urn:microsoft.com/office/officeart/2008/layout/LinedList"/>
    <dgm:cxn modelId="{95C4CF28-5ECB-5342-B86C-94852DD67DAE}" type="presParOf" srcId="{1C4004F2-2C90-C249-8EAB-7DFCB3AD76E8}" destId="{703C5C86-A7D3-D943-8263-A638095A5A62}" srcOrd="7" destOrd="0" presId="urn:microsoft.com/office/officeart/2008/layout/LinedList"/>
    <dgm:cxn modelId="{46704575-671E-6F43-BBC4-83598A501423}" type="presParOf" srcId="{703C5C86-A7D3-D943-8263-A638095A5A62}" destId="{058A0E99-AAB5-D14E-B08D-AE81ADD682AB}" srcOrd="0" destOrd="0" presId="urn:microsoft.com/office/officeart/2008/layout/LinedList"/>
    <dgm:cxn modelId="{FAABC65A-7F3C-8B4E-8134-5D65C7E016FB}" type="presParOf" srcId="{703C5C86-A7D3-D943-8263-A638095A5A62}" destId="{8DE2281C-92B5-B043-AF63-A71C2588BB2E}" srcOrd="1" destOrd="0" presId="urn:microsoft.com/office/officeart/2008/layout/LinedList"/>
    <dgm:cxn modelId="{256ACB67-81EF-E840-8155-567D3BBF9715}" type="presParOf" srcId="{1C4004F2-2C90-C249-8EAB-7DFCB3AD76E8}" destId="{84A53F03-8183-F346-90BE-F1A522C226BC}" srcOrd="8" destOrd="0" presId="urn:microsoft.com/office/officeart/2008/layout/LinedList"/>
    <dgm:cxn modelId="{28599D98-9488-4647-9911-C27F04275C59}" type="presParOf" srcId="{1C4004F2-2C90-C249-8EAB-7DFCB3AD76E8}" destId="{1C47A065-8543-F042-8D78-089D1743F565}" srcOrd="9" destOrd="0" presId="urn:microsoft.com/office/officeart/2008/layout/LinedList"/>
    <dgm:cxn modelId="{1CE9BCAB-AC60-8642-8CF8-250CA50B8F62}" type="presParOf" srcId="{1C47A065-8543-F042-8D78-089D1743F565}" destId="{6937D5B2-44D1-074F-8AC3-343DB96F2B2E}" srcOrd="0" destOrd="0" presId="urn:microsoft.com/office/officeart/2008/layout/LinedList"/>
    <dgm:cxn modelId="{28C405FA-C629-7349-9129-B607C38D3E59}" type="presParOf" srcId="{1C47A065-8543-F042-8D78-089D1743F565}" destId="{14D62AF4-07ED-0A45-BB36-C1D07FA92C5A}" srcOrd="1" destOrd="0" presId="urn:microsoft.com/office/officeart/2008/layout/LinedList"/>
    <dgm:cxn modelId="{900C937C-E85B-354B-B2D9-F8849AC06AFB}" type="presParOf" srcId="{1C4004F2-2C90-C249-8EAB-7DFCB3AD76E8}" destId="{AFAF1745-F412-9843-9D0B-44429A4ED3D5}" srcOrd="10" destOrd="0" presId="urn:microsoft.com/office/officeart/2008/layout/LinedList"/>
    <dgm:cxn modelId="{7E6AD2CA-E973-C14B-BB0A-245928FF9FC4}" type="presParOf" srcId="{1C4004F2-2C90-C249-8EAB-7DFCB3AD76E8}" destId="{94174FF4-D584-724C-BB15-B61A775E0CF2}" srcOrd="11" destOrd="0" presId="urn:microsoft.com/office/officeart/2008/layout/LinedList"/>
    <dgm:cxn modelId="{1693FC5B-41A2-3148-9366-E74D6E1FACF0}" type="presParOf" srcId="{94174FF4-D584-724C-BB15-B61A775E0CF2}" destId="{95DB8A0E-D9DD-8F44-B319-DBB0D0A9D1B3}" srcOrd="0" destOrd="0" presId="urn:microsoft.com/office/officeart/2008/layout/LinedList"/>
    <dgm:cxn modelId="{18647B3C-2C1E-1949-9358-5B3FBE27FF31}" type="presParOf" srcId="{94174FF4-D584-724C-BB15-B61A775E0CF2}" destId="{7E055E7A-FF08-4240-B71D-38656422C3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D391D-8C2C-4549-BDC3-704D7738A69D}">
      <dsp:nvSpPr>
        <dsp:cNvPr id="0" name=""/>
        <dsp:cNvSpPr/>
      </dsp:nvSpPr>
      <dsp:spPr>
        <a:xfrm>
          <a:off x="0" y="1766"/>
          <a:ext cx="100583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14787-102B-4045-A225-A1EAB71BBAC4}">
      <dsp:nvSpPr>
        <dsp:cNvPr id="0" name=""/>
        <dsp:cNvSpPr/>
      </dsp:nvSpPr>
      <dsp:spPr>
        <a:xfrm>
          <a:off x="0" y="1766"/>
          <a:ext cx="10058399" cy="60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La cantidad optima de A en mezcla 1 es: 3615.523029579676 litros </a:t>
          </a:r>
          <a:endParaRPr lang="en-US" sz="2500" kern="1200"/>
        </a:p>
      </dsp:txBody>
      <dsp:txXfrm>
        <a:off x="0" y="1766"/>
        <a:ext cx="10058399" cy="602385"/>
      </dsp:txXfrm>
    </dsp:sp>
    <dsp:sp modelId="{AD389B11-261E-4948-8097-09C25B5D174A}">
      <dsp:nvSpPr>
        <dsp:cNvPr id="0" name=""/>
        <dsp:cNvSpPr/>
      </dsp:nvSpPr>
      <dsp:spPr>
        <a:xfrm>
          <a:off x="0" y="604151"/>
          <a:ext cx="10058399" cy="0"/>
        </a:xfrm>
        <a:prstGeom prst="line">
          <a:avLst/>
        </a:prstGeom>
        <a:solidFill>
          <a:schemeClr val="accent5">
            <a:hueOff val="-4264624"/>
            <a:satOff val="2424"/>
            <a:lumOff val="-2000"/>
            <a:alphaOff val="0"/>
          </a:schemeClr>
        </a:solidFill>
        <a:ln w="12700" cap="flat" cmpd="sng" algn="ctr">
          <a:solidFill>
            <a:schemeClr val="accent5">
              <a:hueOff val="-4264624"/>
              <a:satOff val="2424"/>
              <a:lumOff val="-2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FDA04-4A6A-2348-9241-60276FE5BC2D}">
      <dsp:nvSpPr>
        <dsp:cNvPr id="0" name=""/>
        <dsp:cNvSpPr/>
      </dsp:nvSpPr>
      <dsp:spPr>
        <a:xfrm>
          <a:off x="0" y="604151"/>
          <a:ext cx="10058399" cy="60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La cantidad optima de B en mezcla 1 es: 369.331393765694 litros </a:t>
          </a:r>
          <a:endParaRPr lang="en-US" sz="2500" kern="1200"/>
        </a:p>
      </dsp:txBody>
      <dsp:txXfrm>
        <a:off x="0" y="604151"/>
        <a:ext cx="10058399" cy="602385"/>
      </dsp:txXfrm>
    </dsp:sp>
    <dsp:sp modelId="{F2914315-5636-A34F-A3B3-D87E27F28A68}">
      <dsp:nvSpPr>
        <dsp:cNvPr id="0" name=""/>
        <dsp:cNvSpPr/>
      </dsp:nvSpPr>
      <dsp:spPr>
        <a:xfrm>
          <a:off x="0" y="1206537"/>
          <a:ext cx="10058399" cy="0"/>
        </a:xfrm>
        <a:prstGeom prst="line">
          <a:avLst/>
        </a:prstGeom>
        <a:solidFill>
          <a:schemeClr val="accent5">
            <a:hueOff val="-8529249"/>
            <a:satOff val="4848"/>
            <a:lumOff val="-4000"/>
            <a:alphaOff val="0"/>
          </a:schemeClr>
        </a:solidFill>
        <a:ln w="12700" cap="flat" cmpd="sng" algn="ctr">
          <a:solidFill>
            <a:schemeClr val="accent5">
              <a:hueOff val="-8529249"/>
              <a:satOff val="4848"/>
              <a:lumOff val="-4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D8B73-E29E-494F-A483-034B385C552D}">
      <dsp:nvSpPr>
        <dsp:cNvPr id="0" name=""/>
        <dsp:cNvSpPr/>
      </dsp:nvSpPr>
      <dsp:spPr>
        <a:xfrm>
          <a:off x="0" y="1206537"/>
          <a:ext cx="10058399" cy="60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La cantidad optima de C en mezcla 1 es: 6015.145710089315 litros</a:t>
          </a:r>
          <a:endParaRPr lang="en-US" sz="2500" kern="1200"/>
        </a:p>
      </dsp:txBody>
      <dsp:txXfrm>
        <a:off x="0" y="1206537"/>
        <a:ext cx="10058399" cy="602385"/>
      </dsp:txXfrm>
    </dsp:sp>
    <dsp:sp modelId="{A6308D26-17EA-5942-AD74-3153883D3AC2}">
      <dsp:nvSpPr>
        <dsp:cNvPr id="0" name=""/>
        <dsp:cNvSpPr/>
      </dsp:nvSpPr>
      <dsp:spPr>
        <a:xfrm>
          <a:off x="0" y="1808922"/>
          <a:ext cx="10058399" cy="0"/>
        </a:xfrm>
        <a:prstGeom prst="line">
          <a:avLst/>
        </a:prstGeom>
        <a:solidFill>
          <a:schemeClr val="accent5">
            <a:hueOff val="-12793873"/>
            <a:satOff val="7271"/>
            <a:lumOff val="-6000"/>
            <a:alphaOff val="0"/>
          </a:schemeClr>
        </a:solidFill>
        <a:ln w="12700" cap="flat" cmpd="sng" algn="ctr">
          <a:solidFill>
            <a:schemeClr val="accent5">
              <a:hueOff val="-12793873"/>
              <a:satOff val="7271"/>
              <a:lumOff val="-6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A0E99-AAB5-D14E-B08D-AE81ADD682AB}">
      <dsp:nvSpPr>
        <dsp:cNvPr id="0" name=""/>
        <dsp:cNvSpPr/>
      </dsp:nvSpPr>
      <dsp:spPr>
        <a:xfrm>
          <a:off x="0" y="1808922"/>
          <a:ext cx="10058399" cy="60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La cantidad optima de A en mezcla 2 es: 2384.4768716346903 litros</a:t>
          </a:r>
          <a:endParaRPr lang="en-US" sz="2500" kern="1200"/>
        </a:p>
      </dsp:txBody>
      <dsp:txXfrm>
        <a:off x="0" y="1808922"/>
        <a:ext cx="10058399" cy="602385"/>
      </dsp:txXfrm>
    </dsp:sp>
    <dsp:sp modelId="{84A53F03-8183-F346-90BE-F1A522C226BC}">
      <dsp:nvSpPr>
        <dsp:cNvPr id="0" name=""/>
        <dsp:cNvSpPr/>
      </dsp:nvSpPr>
      <dsp:spPr>
        <a:xfrm>
          <a:off x="0" y="2411307"/>
          <a:ext cx="10058399" cy="0"/>
        </a:xfrm>
        <a:prstGeom prst="line">
          <a:avLst/>
        </a:prstGeom>
        <a:solidFill>
          <a:schemeClr val="accent5">
            <a:hueOff val="-17058497"/>
            <a:satOff val="9695"/>
            <a:lumOff val="-8000"/>
            <a:alphaOff val="0"/>
          </a:schemeClr>
        </a:solidFill>
        <a:ln w="12700" cap="flat" cmpd="sng" algn="ctr">
          <a:solidFill>
            <a:schemeClr val="accent5">
              <a:hueOff val="-17058497"/>
              <a:satOff val="9695"/>
              <a:lumOff val="-8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7D5B2-44D1-074F-8AC3-343DB96F2B2E}">
      <dsp:nvSpPr>
        <dsp:cNvPr id="0" name=""/>
        <dsp:cNvSpPr/>
      </dsp:nvSpPr>
      <dsp:spPr>
        <a:xfrm>
          <a:off x="0" y="2411307"/>
          <a:ext cx="10058399" cy="60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La cantidad optima de B en mezcla 2 es: 9630.668420781667 litros </a:t>
          </a:r>
          <a:endParaRPr lang="en-US" sz="2500" kern="1200"/>
        </a:p>
      </dsp:txBody>
      <dsp:txXfrm>
        <a:off x="0" y="2411307"/>
        <a:ext cx="10058399" cy="602385"/>
      </dsp:txXfrm>
    </dsp:sp>
    <dsp:sp modelId="{AFAF1745-F412-9843-9D0B-44429A4ED3D5}">
      <dsp:nvSpPr>
        <dsp:cNvPr id="0" name=""/>
        <dsp:cNvSpPr/>
      </dsp:nvSpPr>
      <dsp:spPr>
        <a:xfrm>
          <a:off x="0" y="3013693"/>
          <a:ext cx="10058399" cy="0"/>
        </a:xfrm>
        <a:prstGeom prst="line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B8A0E-D9DD-8F44-B319-DBB0D0A9D1B3}">
      <dsp:nvSpPr>
        <dsp:cNvPr id="0" name=""/>
        <dsp:cNvSpPr/>
      </dsp:nvSpPr>
      <dsp:spPr>
        <a:xfrm>
          <a:off x="0" y="3013693"/>
          <a:ext cx="10058399" cy="60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La cantidad optima de C en mezcla 2 es: 5984.854060258963 litros</a:t>
          </a:r>
          <a:endParaRPr lang="en-US" sz="2500" kern="1200"/>
        </a:p>
      </dsp:txBody>
      <dsp:txXfrm>
        <a:off x="0" y="3013693"/>
        <a:ext cx="10058399" cy="60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02/10/19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55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02/10/19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56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02/10/19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5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02/10/19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445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7BBA2CE-9B97-3040-BEC5-FFD15499CC28}" type="datetimeFigureOut">
              <a:rPr lang="es-MX" smtClean="0"/>
              <a:t>02/10/19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38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02/10/19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9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02/10/19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7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02/10/19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02/10/19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5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02/10/19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98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A2CE-9B97-3040-BEC5-FFD15499CC28}" type="datetimeFigureOut">
              <a:rPr lang="es-MX" smtClean="0"/>
              <a:t>02/10/19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208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7BBA2CE-9B97-3040-BEC5-FFD15499CC28}" type="datetimeFigureOut">
              <a:rPr lang="es-MX" smtClean="0"/>
              <a:t>02/10/19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C04A72B-0001-CD41-8AB1-9DB41D7BD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64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51711-E662-6448-887A-447559572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OPTIMIZACIÓN DE MEZCLAS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638A25-0CB6-004B-A2B1-B9DC1E76B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Simulación Matemática</a:t>
            </a:r>
          </a:p>
          <a:p>
            <a:r>
              <a:rPr lang="es-MX" dirty="0"/>
              <a:t>Profesor: Cristian Zapata</a:t>
            </a:r>
          </a:p>
          <a:p>
            <a:r>
              <a:rPr lang="es-MX" dirty="0"/>
              <a:t>Xareny González</a:t>
            </a:r>
          </a:p>
          <a:p>
            <a:r>
              <a:rPr lang="es-MX" dirty="0"/>
              <a:t>Diego Echeverría</a:t>
            </a:r>
          </a:p>
        </p:txBody>
      </p:sp>
    </p:spTree>
    <p:extLst>
      <p:ext uri="{BB962C8B-B14F-4D97-AF65-F5344CB8AC3E}">
        <p14:creationId xmlns:p14="http://schemas.microsoft.com/office/powerpoint/2010/main" val="246397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E70A-4C11-4240-98B0-F98EF29E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de producción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A37EA-A86C-B94B-9C21-03948362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Cambiar a menor o igual que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70518A-5BAE-414C-A420-AA1E66DB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7" y="2563586"/>
            <a:ext cx="5179420" cy="12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6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6CADC-8B38-AB4D-961D-AEF9AA2E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s-MX" dirty="0"/>
              <a:t>Restricciones de disponibilidad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EF8C2D-113F-2B42-98BC-B6CB91BB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s-MX" sz="2400"/>
            </a:br>
            <a:endParaRPr lang="es-MX" sz="2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644288-3A08-A74D-AE68-EC856FA2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32" y="2493759"/>
            <a:ext cx="5069382" cy="23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4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21AE8-0BBC-5648-AF3D-840B8BF4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Restricciones</a:t>
            </a:r>
            <a:r>
              <a:rPr lang="en-US" kern="1200" dirty="0">
                <a:latin typeface="+mj-lt"/>
                <a:ea typeface="+mj-ea"/>
                <a:cs typeface="+mj-cs"/>
              </a:rPr>
              <a:t> de 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composición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442837-A71F-AB4F-AD70-8875A003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42" y="2559631"/>
            <a:ext cx="4773168" cy="3247497"/>
          </a:xfrm>
          <a:prstGeom prst="rect">
            <a:avLst/>
          </a:prstGeom>
        </p:spPr>
      </p:pic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73CE0E4-8E68-4169-A7D6-BE267DFA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0" y="2121408"/>
            <a:ext cx="4773168" cy="405079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6CD26-8101-D340-8FDE-410BBCA8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740056"/>
            <a:ext cx="3447450" cy="51297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Sustituyendo los valores e igualando a cero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32652B-2633-5644-ABE6-1DB490462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812" y="1140977"/>
            <a:ext cx="6254496" cy="45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C557E34-42B7-4648-A2FC-5C9CA90E5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7410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496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EF97EF-FB6C-FC4B-A63C-8BA0F360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endParaRPr lang="es-MX" sz="48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9A92-30B8-A345-AD83-5095A640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s-MX" sz="4000" dirty="0"/>
              <a:t>La ganancia total obtenida es : 21039.99958403811 dolares</a:t>
            </a:r>
          </a:p>
          <a:p>
            <a:endParaRPr lang="es-MX" dirty="0"/>
          </a:p>
          <a:p>
            <a:pPr marL="0" indent="0"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endParaRPr lang="es-MX" dirty="0"/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71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FDDB-C22B-5F43-88B1-7C0FFC12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ABA80-1EEB-1045-868D-56829B91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MX" dirty="0"/>
              <a:t>Con la resolución de este modelo pudimos determinar la cantidad de litros que se tienen que usar de cada tipo de petróleo para la producción de combustibles y generar la mayor ganancia posible. Usando esta información la empresa puede tomar desiciones inteligentes que la beneficien mas.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226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82C6A-F9EC-3047-8FD3-4BA9A4C3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0432"/>
            <a:ext cx="10515600" cy="1325563"/>
          </a:xfrm>
        </p:spPr>
        <p:txBody>
          <a:bodyPr>
            <a:noAutofit/>
          </a:bodyPr>
          <a:lstStyle/>
          <a:p>
            <a:r>
              <a:rPr lang="es-MX" sz="3200" b="1" dirty="0"/>
              <a:t>Varios materiales son mezclados en proporciones deseadas para generar un producto final con ciertas características. </a:t>
            </a:r>
            <a:br>
              <a:rPr lang="es-MX" sz="3200" b="1" dirty="0"/>
            </a:br>
            <a:br>
              <a:rPr lang="es-MX" sz="3200" b="1" dirty="0"/>
            </a:br>
            <a:r>
              <a:rPr lang="es-MX" sz="3200" b="1" dirty="0"/>
              <a:t>Ejemplos:</a:t>
            </a:r>
            <a:br>
              <a:rPr lang="es-MX" sz="3200" dirty="0"/>
            </a:b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2C898-8F8F-7B47-AFB2-23A85E5F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3807541"/>
            <a:ext cx="10515600" cy="4351338"/>
          </a:xfrm>
        </p:spPr>
        <p:txBody>
          <a:bodyPr/>
          <a:lstStyle/>
          <a:p>
            <a:r>
              <a:rPr lang="es-MX" sz="2400" dirty="0">
                <a:solidFill>
                  <a:srgbClr val="C00000"/>
                </a:solidFill>
              </a:rPr>
              <a:t>Mezclar varios tipos de petroleo para generar distintos tipos de gasolina y derivados.</a:t>
            </a:r>
          </a:p>
          <a:p>
            <a:r>
              <a:rPr lang="es-MX" sz="2400" dirty="0"/>
              <a:t>Mezclar varios tipos de metales para conseguir aleaciones con características específicas.</a:t>
            </a:r>
          </a:p>
          <a:p>
            <a:r>
              <a:rPr lang="es-MX" sz="2400" dirty="0"/>
              <a:t>Mezclar diferente tipos de comida para proveer la cantidad de nutrientes específicos.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649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D4AEF-60F8-2F41-A3A5-5D752264A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44869-73C5-764B-AF6C-D745ACA41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Generales y específicos</a:t>
            </a:r>
          </a:p>
        </p:txBody>
      </p:sp>
    </p:spTree>
    <p:extLst>
      <p:ext uri="{BB962C8B-B14F-4D97-AF65-F5344CB8AC3E}">
        <p14:creationId xmlns:p14="http://schemas.microsoft.com/office/powerpoint/2010/main" val="373431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59441-34EA-8940-946E-203F091A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612A2-5903-F14A-B29B-BD5E6636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s-MX" dirty="0"/>
            </a:br>
            <a:r>
              <a:rPr lang="es-MX" dirty="0"/>
              <a:t>Se desea usar programación en python junto con la librería Scipy para resolver un problema de optimización con el método de la programación lineal.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Optimizar  las mezclas de cada tipo de petroleo para la creación de combustibles. </a:t>
            </a:r>
          </a:p>
        </p:txBody>
      </p:sp>
    </p:spTree>
    <p:extLst>
      <p:ext uri="{BB962C8B-B14F-4D97-AF65-F5344CB8AC3E}">
        <p14:creationId xmlns:p14="http://schemas.microsoft.com/office/powerpoint/2010/main" val="22974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6E56B-36AF-9C45-ACA4-5FC8D19F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Específico: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CE0C3-A260-B74D-8839-0F7A4EF03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Definir variables de decisión.</a:t>
            </a:r>
          </a:p>
          <a:p>
            <a:r>
              <a:rPr lang="es-MX" dirty="0"/>
              <a:t>Identificar y plantear la función a optimizar, nuestra función objetivo.</a:t>
            </a:r>
          </a:p>
          <a:p>
            <a:r>
              <a:rPr lang="es-MX" dirty="0"/>
              <a:t>Ubicar las restricciones.</a:t>
            </a:r>
          </a:p>
          <a:p>
            <a:r>
              <a:rPr lang="es-MX" dirty="0"/>
              <a:t>Crear la matriz de restricciones correspondientes con el formato aceptado por </a:t>
            </a:r>
            <a:r>
              <a:rPr lang="es-MX" b="1" dirty="0"/>
              <a:t>scipy</a:t>
            </a:r>
            <a:r>
              <a:rPr lang="es-MX" dirty="0"/>
              <a:t>.</a:t>
            </a:r>
          </a:p>
          <a:p>
            <a:r>
              <a:rPr lang="es-MX" dirty="0"/>
              <a:t>Encontrar las cantidades óptimas para la mezclas de combustible.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896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DF2AD-4B18-C048-AD55-BE5825A4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A52892-E3C1-DC44-BCB8-2D1F16EA0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25002"/>
            <a:ext cx="5067300" cy="13050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F86FE26-B200-224F-808D-A0CA7E1A167C}"/>
              </a:ext>
            </a:extLst>
          </p:cNvPr>
          <p:cNvSpPr txBox="1"/>
          <p:nvPr/>
        </p:nvSpPr>
        <p:spPr>
          <a:xfrm>
            <a:off x="838199" y="2029742"/>
            <a:ext cx="5067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Una compañía petrolera hace dos mezclas de combustibles mezclando 3 tipos de petroleo. Cada uno tiene un costo específico por litro y una cantidad máxima disponible.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8974FAD-7737-A943-BD29-8091427BA626}"/>
              </a:ext>
            </a:extLst>
          </p:cNvPr>
          <p:cNvSpPr txBox="1"/>
          <p:nvPr/>
        </p:nvSpPr>
        <p:spPr>
          <a:xfrm>
            <a:off x="838199" y="4287187"/>
            <a:ext cx="5456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Además, cada mezcla de combustible tiene ciertas especificaciones de contenido en cuanto a los tipos de petroleo usado.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930D76-CE0A-3041-A833-A1D815EE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18" y="4177988"/>
            <a:ext cx="4584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7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622C8-A34A-8C44-94F4-5470357C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1FB80-DC56-8C47-A601-5F8DE50A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Cada litro de la mezcla 1 se puede vender por $$1.10 y cada litro de la mezcla 2 se vende en $$1.2.</a:t>
            </a:r>
          </a:p>
          <a:p>
            <a:endParaRPr lang="es-MX" dirty="0"/>
          </a:p>
          <a:p>
            <a:r>
              <a:rPr lang="es-MX" dirty="0"/>
              <a:t>También, los contratos requieren que se produzca una cantidad de al menos 10,000 litros de cada tipo de mezcla.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93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024C2-7549-2C41-8324-84C07BE7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En este caso nuestras variables serian: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7490B-9867-6B4A-8D60-F61CB6F0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MX" dirty="0"/>
              <a:t>𝑥^1 = Cantidad de A usado en la mezcla 1</a:t>
            </a:r>
          </a:p>
          <a:p>
            <a:pPr>
              <a:lnSpc>
                <a:spcPct val="120000"/>
              </a:lnSpc>
            </a:pPr>
            <a:r>
              <a:rPr lang="es-MX" dirty="0"/>
              <a:t>𝑥^2 = Cantidad de B usado en la mezcla 1</a:t>
            </a:r>
          </a:p>
          <a:p>
            <a:pPr>
              <a:lnSpc>
                <a:spcPct val="120000"/>
              </a:lnSpc>
            </a:pPr>
            <a:r>
              <a:rPr lang="es-MX" dirty="0"/>
              <a:t>𝑥^3 = Cantidad de C usado en la mezcla 1</a:t>
            </a:r>
          </a:p>
          <a:p>
            <a:pPr>
              <a:lnSpc>
                <a:spcPct val="120000"/>
              </a:lnSpc>
            </a:pPr>
            <a:r>
              <a:rPr lang="es-MX" dirty="0"/>
              <a:t>𝑥^4 = Cantidad de A usado en la mezcla 2</a:t>
            </a:r>
          </a:p>
          <a:p>
            <a:pPr>
              <a:lnSpc>
                <a:spcPct val="120000"/>
              </a:lnSpc>
            </a:pPr>
            <a:r>
              <a:rPr lang="es-MX" dirty="0"/>
              <a:t>𝑥^5 = Cantidad de B usado en la mezcla 2</a:t>
            </a:r>
          </a:p>
          <a:p>
            <a:pPr>
              <a:lnSpc>
                <a:spcPct val="120000"/>
              </a:lnSpc>
            </a:pPr>
            <a:r>
              <a:rPr lang="es-MX" dirty="0"/>
              <a:t>𝑥^6 = Cantidad de C usado en la mezcla 2</a:t>
            </a:r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201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3AB30-AF25-454B-A29F-98E3873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8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sz="3600" b="1" dirty="0"/>
              <a:t>Función a optimizar Ganancia con el producto </a:t>
            </a:r>
            <a:br>
              <a:rPr lang="es-MX" sz="3600" b="1" dirty="0"/>
            </a:br>
            <a:r>
              <a:rPr lang="es-MX" sz="3600" b="1" dirty="0"/>
              <a:t>(Precio de venta - precio de producción):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7569E-55C1-0543-BA6B-EE8DC214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s-MX" sz="2800" dirty="0"/>
              <a:t>Precio de Venta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E52EC-E503-C64F-B539-E1F8461F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90788"/>
            <a:ext cx="5340591" cy="9382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3ADAEEA-3A29-744C-B0CD-BF62FA9249FF}"/>
              </a:ext>
            </a:extLst>
          </p:cNvPr>
          <p:cNvSpPr txBox="1"/>
          <p:nvPr/>
        </p:nvSpPr>
        <p:spPr>
          <a:xfrm>
            <a:off x="838200" y="3631962"/>
            <a:ext cx="507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Costo de  Producción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7F59826-CAA9-0442-A3FC-B0ADF52D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594571"/>
            <a:ext cx="5945107" cy="7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2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346</Words>
  <Application>Microsoft Macintosh PowerPoint</Application>
  <PresentationFormat>Panorámica</PresentationFormat>
  <Paragraphs>56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Letras en madera</vt:lpstr>
      <vt:lpstr>OPTIMIZACIÓN DE MEZCLAS</vt:lpstr>
      <vt:lpstr>Varios materiales son mezclados en proporciones deseadas para generar un producto final con ciertas características.   Ejemplos: </vt:lpstr>
      <vt:lpstr>OBJETIVOS</vt:lpstr>
      <vt:lpstr>Objetivo General: </vt:lpstr>
      <vt:lpstr>Objetivo Específico: </vt:lpstr>
      <vt:lpstr>Planteamiento del problema</vt:lpstr>
      <vt:lpstr>Condiciones</vt:lpstr>
      <vt:lpstr>En este caso nuestras variables serian: </vt:lpstr>
      <vt:lpstr>Función a optimizar Ganancia con el producto  (Precio de venta - precio de producción):  </vt:lpstr>
      <vt:lpstr>Requerimientos de producción</vt:lpstr>
      <vt:lpstr>Restricciones de disponibilidad</vt:lpstr>
      <vt:lpstr>Restricciones de composición</vt:lpstr>
      <vt:lpstr>Sustituyendo los valores e igualando a cero</vt:lpstr>
      <vt:lpstr>Presentación de PowerPoint</vt:lpstr>
      <vt:lpstr>Presentación de PowerPoint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 MEZCLAS</dc:title>
  <dc:creator>Microsoft Office User</dc:creator>
  <cp:lastModifiedBy>Microsoft Office User</cp:lastModifiedBy>
  <cp:revision>1</cp:revision>
  <dcterms:created xsi:type="dcterms:W3CDTF">2019-10-02T05:34:48Z</dcterms:created>
  <dcterms:modified xsi:type="dcterms:W3CDTF">2019-10-02T06:07:12Z</dcterms:modified>
</cp:coreProperties>
</file>