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89"/>
    <p:restoredTop sz="94556"/>
  </p:normalViewPr>
  <p:slideViewPr>
    <p:cSldViewPr snapToGrid="0" snapToObjects="1">
      <p:cViewPr varScale="1">
        <p:scale>
          <a:sx n="78" d="100"/>
          <a:sy n="78" d="100"/>
        </p:scale>
        <p:origin x="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6B8E7-64CE-4D4A-BED0-B580078D2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7F9C4E-8D97-CB47-9D6F-C03B2B4B0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44D691-12B7-484F-A24C-16C56605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A2CE-9B97-3040-BEC5-FFD15499CC28}" type="datetimeFigureOut">
              <a:rPr lang="es-MX" smtClean="0"/>
              <a:t>01/10/19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73596B-CE52-E648-BC32-EF2BF4BE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009803-31AE-DA4D-8780-BBD7A731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72B-0001-CD41-8AB1-9DB41D7BD7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179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07A26-D041-0947-84A8-00224597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8EE295-8344-D745-A1D4-673BBA194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D407B9-98A8-514E-939B-280272681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A2CE-9B97-3040-BEC5-FFD15499CC28}" type="datetimeFigureOut">
              <a:rPr lang="es-MX" smtClean="0"/>
              <a:t>01/10/19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7E24F7-DA78-6C46-BB85-05DC8C78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40489D-1E30-2B4E-BE60-775EA03F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72B-0001-CD41-8AB1-9DB41D7BD7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876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995D3A-2BCC-CF4C-9A97-C94DA5138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631B59-85D0-7A46-A6E7-1B8FCEB72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D0BE10-9A05-FD47-BED0-7E28C7852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A2CE-9B97-3040-BEC5-FFD15499CC28}" type="datetimeFigureOut">
              <a:rPr lang="es-MX" smtClean="0"/>
              <a:t>01/10/19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8AA2EE-9253-8341-B746-686769F0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112609-3DF6-344F-9709-F51F5422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72B-0001-CD41-8AB1-9DB41D7BD7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48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96BDF-BE98-CE4B-A011-B65D53F2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7C5BFC-B404-FC4C-B85F-D576240C3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456370-3B34-E24F-ADAE-29F6B527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A2CE-9B97-3040-BEC5-FFD15499CC28}" type="datetimeFigureOut">
              <a:rPr lang="es-MX" smtClean="0"/>
              <a:t>01/10/19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26C0FE-E4B9-DB4A-B0D5-6EE24EC4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28CFBC-3B22-7C4B-97A9-0F0F5FD34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72B-0001-CD41-8AB1-9DB41D7BD7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702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7A532-3F78-3E48-8268-181416C6D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9EDAE6-AE52-544C-B75D-FFF21920B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A3344C-2367-6042-B4E2-D8CD2CBDA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A2CE-9B97-3040-BEC5-FFD15499CC28}" type="datetimeFigureOut">
              <a:rPr lang="es-MX" smtClean="0"/>
              <a:t>01/10/19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6C97B4-99DC-AF48-8A86-0C3268DE4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5F4D79-B5BA-F146-A46C-5E0BBD58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72B-0001-CD41-8AB1-9DB41D7BD7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414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0A9E2-08BF-1C4D-B0DA-F206A3C9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B8B487-EAF9-6D4F-A8E7-3A81356DB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13E7EE-FAD3-D640-9D05-C18BAA6D5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9E7938-BACA-914F-BA6D-4E85BE56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A2CE-9B97-3040-BEC5-FFD15499CC28}" type="datetimeFigureOut">
              <a:rPr lang="es-MX" smtClean="0"/>
              <a:t>01/10/19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7F61BF-0276-9A4F-A2DA-17283545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2D4CD8-1A7D-B141-906D-D99B6F36C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72B-0001-CD41-8AB1-9DB41D7BD7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181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C0D70-CFC9-974A-B34A-B5757218E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A41271-5413-A04A-92F0-9A93C1795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8A48C8-AFCE-FF43-856C-69AC5301F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C4F82CD-3BD9-244F-AF3E-7BF4D3FB7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511A87-5096-214B-BCED-90E20230D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CFAD80-206E-FB41-BD3A-69275DFF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A2CE-9B97-3040-BEC5-FFD15499CC28}" type="datetimeFigureOut">
              <a:rPr lang="es-MX" smtClean="0"/>
              <a:t>01/10/19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3F75E0C-84E8-564D-9875-41DF1767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1FB198-67AC-4046-9955-8B3189CE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72B-0001-CD41-8AB1-9DB41D7BD7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450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98236-37D6-284C-9F42-C9D35B79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46518B8-94C4-3340-B214-9B07A5DA6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A2CE-9B97-3040-BEC5-FFD15499CC28}" type="datetimeFigureOut">
              <a:rPr lang="es-MX" smtClean="0"/>
              <a:t>01/10/19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37CC21-81B2-2144-9648-99D54A15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36C9E0-E037-954F-ADCD-A2784C54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72B-0001-CD41-8AB1-9DB41D7BD7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339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3078D6F-8DA1-3B46-BDC2-1092A4590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A2CE-9B97-3040-BEC5-FFD15499CC28}" type="datetimeFigureOut">
              <a:rPr lang="es-MX" smtClean="0"/>
              <a:t>01/10/19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0BBEB8B-8BF0-374D-A771-EA1E3203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30895D-AC13-F544-A30B-A4A16BC1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72B-0001-CD41-8AB1-9DB41D7BD7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416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EC663-47A1-B645-88F8-85BA609FA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F22B85-1E33-1849-81BF-5813552D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C59540-9110-8345-8253-92864BE6B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C64468-9986-7C4F-9F29-733BC4EAE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A2CE-9B97-3040-BEC5-FFD15499CC28}" type="datetimeFigureOut">
              <a:rPr lang="es-MX" smtClean="0"/>
              <a:t>01/10/19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E2876A-8BD9-8F40-A047-27504344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436B49-DBF0-7243-85D1-85BC9870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72B-0001-CD41-8AB1-9DB41D7BD7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620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A3ABE-475F-D946-8973-59A3D793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CD9D2F-E916-CA42-AB67-214E2DCDF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582A46-3863-5F4D-8587-509161769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8A243F-6A16-8845-AC35-E15F97620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A2CE-9B97-3040-BEC5-FFD15499CC28}" type="datetimeFigureOut">
              <a:rPr lang="es-MX" smtClean="0"/>
              <a:t>01/10/19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49BB73-3279-4144-82A9-97F64F11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C107D1-C08C-AC4F-AC7B-EA0BAEE2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72B-0001-CD41-8AB1-9DB41D7BD7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085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ACC4FAE-EE83-B54E-99C2-FB19663B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756CD0-9EE5-4A48-943F-27F47A36A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AE5A67-D20A-B94A-ABAF-35AA2F770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BA2CE-9B97-3040-BEC5-FFD15499CC28}" type="datetimeFigureOut">
              <a:rPr lang="es-MX" smtClean="0"/>
              <a:t>01/10/19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33F38D-2C1A-5F40-89D4-690E77767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A1F246-0F6A-CB46-9A48-6DFCA5C6A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4A72B-0001-CD41-8AB1-9DB41D7BD7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712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51711-E662-6448-887A-4475595723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OPTIMIZACIÓN DE MEZCLAS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638A25-0CB6-004B-A2B1-B9DC1E76BB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Simulación Matemática</a:t>
            </a:r>
          </a:p>
          <a:p>
            <a:r>
              <a:rPr lang="es-MX" dirty="0"/>
              <a:t>Profesor: Cristian Zapata</a:t>
            </a:r>
          </a:p>
          <a:p>
            <a:r>
              <a:rPr lang="es-MX" dirty="0"/>
              <a:t>Xareny González</a:t>
            </a:r>
          </a:p>
          <a:p>
            <a:r>
              <a:rPr lang="es-MX" dirty="0"/>
              <a:t>Diego Echeverría</a:t>
            </a:r>
          </a:p>
        </p:txBody>
      </p:sp>
    </p:spTree>
    <p:extLst>
      <p:ext uri="{BB962C8B-B14F-4D97-AF65-F5344CB8AC3E}">
        <p14:creationId xmlns:p14="http://schemas.microsoft.com/office/powerpoint/2010/main" val="2463970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4E70A-4C11-4240-98B0-F98EF29E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Requerimientos de producción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BA37EA-A86C-B94B-9C21-03948362F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Cambiar a menor o igual que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70518A-5BAE-414C-A420-AA1E66DB2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57" y="2563586"/>
            <a:ext cx="5179420" cy="127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64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6CADC-8B38-AB4D-961D-AEF9AA2E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s-MX" dirty="0"/>
              <a:t>Restricciones de disponibilidad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644288-3A08-A74D-AE68-EC856FA29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93" y="2766891"/>
            <a:ext cx="5069382" cy="2399867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EF8C2D-113F-2B42-98BC-B6CB91BB4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s-MX" sz="2400"/>
            </a:br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1922145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AA24DE7-C336-4994-8C52-D9B3F3D0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B21AE8-0BBC-5648-AF3D-840B8BF40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rect">
            <a:avLst/>
          </a:prstGeom>
          <a:solidFill>
            <a:srgbClr val="8E704A"/>
          </a:solidFill>
          <a:ln>
            <a:solidFill>
              <a:srgbClr val="8E704A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Restricciones de composición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9442837-A71F-AB4F-AD70-8875A003D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0007" y="1596707"/>
            <a:ext cx="5845393" cy="397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51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6CD26-8101-D340-8FDE-410BBCA8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286" y="740056"/>
            <a:ext cx="3447450" cy="51297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Sustituyendo los valores e igualando a cero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BB9581-2E1D-405D-AC21-AD669748D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6891187" cy="5546414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032652B-2633-5644-ABE6-1DB490462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812" y="1140977"/>
            <a:ext cx="6254496" cy="455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8BA7C0-5666-3141-8297-CE722DEE6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1995"/>
            <a:ext cx="10515600" cy="5767162"/>
          </a:xfrm>
        </p:spPr>
        <p:txBody>
          <a:bodyPr>
            <a:normAutofit/>
          </a:bodyPr>
          <a:lstStyle/>
          <a:p>
            <a:r>
              <a:rPr lang="es-MX" dirty="0"/>
              <a:t>La cantidad optima de A en mezcla 1 es: 3615.523029579676 litros </a:t>
            </a:r>
          </a:p>
          <a:p>
            <a:endParaRPr lang="es-MX" dirty="0"/>
          </a:p>
          <a:p>
            <a:r>
              <a:rPr lang="es-MX" dirty="0"/>
              <a:t>La cantidad optima de B en mezcla 1 es: 369.331393765694 litros </a:t>
            </a:r>
          </a:p>
          <a:p>
            <a:endParaRPr lang="es-MX" dirty="0"/>
          </a:p>
          <a:p>
            <a:r>
              <a:rPr lang="es-MX" dirty="0"/>
              <a:t>La cantidad optima de C en mezcla 1 es: 6015.145710089315 litros</a:t>
            </a:r>
          </a:p>
          <a:p>
            <a:endParaRPr lang="es-MX" dirty="0"/>
          </a:p>
          <a:p>
            <a:r>
              <a:rPr lang="es-MX" dirty="0"/>
              <a:t> La cantidad optima de A en mezcla 2 es: 2384.4768716346903 litros</a:t>
            </a:r>
          </a:p>
          <a:p>
            <a:endParaRPr lang="es-MX" dirty="0"/>
          </a:p>
          <a:p>
            <a:r>
              <a:rPr lang="es-MX" dirty="0"/>
              <a:t> La cantidad optima de B en mezcla 2 es: 9630.668420781667 litros </a:t>
            </a:r>
          </a:p>
          <a:p>
            <a:endParaRPr lang="es-MX" dirty="0"/>
          </a:p>
          <a:p>
            <a:r>
              <a:rPr lang="es-MX" dirty="0"/>
              <a:t>La cantidad optima de C en mezcla 2 es: 5984.854060258963 litros</a:t>
            </a:r>
          </a:p>
        </p:txBody>
      </p:sp>
    </p:spTree>
    <p:extLst>
      <p:ext uri="{BB962C8B-B14F-4D97-AF65-F5344CB8AC3E}">
        <p14:creationId xmlns:p14="http://schemas.microsoft.com/office/powerpoint/2010/main" val="2914965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F97EF-FB6C-FC4B-A63C-8BA0F3606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049A92-30B8-A345-AD83-5095A640C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ganancia total obtenida es : 21039.99958403811 dolares</a:t>
            </a:r>
          </a:p>
          <a:p>
            <a:endParaRPr lang="es-MX" dirty="0"/>
          </a:p>
          <a:p>
            <a:pPr marL="0" indent="0">
              <a:buNone/>
            </a:pP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60711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7FDDB-C22B-5F43-88B1-7C0FFC12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3ABA80-1EEB-1045-868D-56829B914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 la resolución de este modelo pudimos determinar la cantidad de litros que se tienen que usar de cada tipo de petróleo para la producción de combustibles y generar la mayor ganancia posible. Usando esta información la empresa puede tomar desiciones inteligentes que la beneficien mas.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226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82C6A-F9EC-3047-8FD3-4BA9A4C3A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4790"/>
            <a:ext cx="10515600" cy="1325563"/>
          </a:xfrm>
        </p:spPr>
        <p:txBody>
          <a:bodyPr>
            <a:noAutofit/>
          </a:bodyPr>
          <a:lstStyle/>
          <a:p>
            <a:r>
              <a:rPr lang="es-MX" sz="3200" b="1" dirty="0"/>
              <a:t>Varios materiales son mezclados en proporciones deseadas para generar un producto final con ciertas características. Ejemplos:</a:t>
            </a:r>
            <a:br>
              <a:rPr lang="es-MX" sz="3200" dirty="0"/>
            </a:br>
            <a:endParaRPr lang="es-MX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D2C898-8F8F-7B47-AFB2-23A85E5F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s-MX" sz="2400" dirty="0">
                <a:solidFill>
                  <a:srgbClr val="C00000"/>
                </a:solidFill>
              </a:rPr>
              <a:t>Mezclar varios tipos de petroleo para generar distintos tipos de gasolina y derivados.</a:t>
            </a:r>
          </a:p>
          <a:p>
            <a:r>
              <a:rPr lang="es-MX" sz="2400" dirty="0"/>
              <a:t>Mezclar varios tipos de metales para conseguir aleaciones con características específicas.</a:t>
            </a:r>
          </a:p>
          <a:p>
            <a:r>
              <a:rPr lang="es-MX" sz="2400" dirty="0"/>
              <a:t>Mezclar diferente tipos de comida para proveer la cantidad de nutrientes específicos.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1649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D4AEF-60F8-2F41-A3A5-5D752264AE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OBJETIVOS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844869-73C5-764B-AF6C-D745ACA41A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Generales y específicos</a:t>
            </a:r>
          </a:p>
        </p:txBody>
      </p:sp>
    </p:spTree>
    <p:extLst>
      <p:ext uri="{BB962C8B-B14F-4D97-AF65-F5344CB8AC3E}">
        <p14:creationId xmlns:p14="http://schemas.microsoft.com/office/powerpoint/2010/main" val="373431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59441-34EA-8940-946E-203F091A8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General: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1612A2-5903-F14A-B29B-BD5E66369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s-MX" dirty="0"/>
            </a:br>
            <a:r>
              <a:rPr lang="es-MX" dirty="0"/>
              <a:t>Se desea usar programación en python junto con la librería Scipy para resolver un problema de optimización con el método de la programación lineal.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/>
              <a:t>Optimizar los las mezclas de cada tipo de petroleo para la creación de combustibles.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9744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6E56B-36AF-9C45-ACA4-5FC8D19F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Específico: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BCE0C3-A260-B74D-8839-0F7A4EF03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Definir variables de decisión.</a:t>
            </a:r>
          </a:p>
          <a:p>
            <a:r>
              <a:rPr lang="es-MX" dirty="0"/>
              <a:t>Identificar y plantear la función a optimizar, nuestra función objetivo.</a:t>
            </a:r>
          </a:p>
          <a:p>
            <a:r>
              <a:rPr lang="es-MX" dirty="0"/>
              <a:t>Ubicar las restricciones.</a:t>
            </a:r>
          </a:p>
          <a:p>
            <a:r>
              <a:rPr lang="es-MX" dirty="0"/>
              <a:t>Crear la matriz de restricciones correspondientes con el formato aceptado por </a:t>
            </a:r>
            <a:r>
              <a:rPr lang="es-MX" b="1" dirty="0"/>
              <a:t>scipy</a:t>
            </a:r>
            <a:r>
              <a:rPr lang="es-MX" dirty="0"/>
              <a:t>.</a:t>
            </a:r>
          </a:p>
          <a:p>
            <a:r>
              <a:rPr lang="es-MX" dirty="0"/>
              <a:t>Encontrar las cantidades óptimas para la mezclas de combustible.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7896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DF2AD-4B18-C048-AD55-BE5825A4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Planteamiento del problema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2A52892-E3C1-DC44-BCB8-2D1F16EA0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925002"/>
            <a:ext cx="5067300" cy="130506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F86FE26-B200-224F-808D-A0CA7E1A167C}"/>
              </a:ext>
            </a:extLst>
          </p:cNvPr>
          <p:cNvSpPr txBox="1"/>
          <p:nvPr/>
        </p:nvSpPr>
        <p:spPr>
          <a:xfrm>
            <a:off x="838199" y="2029742"/>
            <a:ext cx="5067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Una compañía petrolera hace dos mezclas de combustibles mezclando 3 tipos de petroleo. Cada uno tiene un costo específico por litro y una cantidad máxima disponible.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8974FAD-7737-A943-BD29-8091427BA626}"/>
              </a:ext>
            </a:extLst>
          </p:cNvPr>
          <p:cNvSpPr txBox="1"/>
          <p:nvPr/>
        </p:nvSpPr>
        <p:spPr>
          <a:xfrm>
            <a:off x="838199" y="4287187"/>
            <a:ext cx="5456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Además, cada mezcla de combustible tiene ciertas especificaciones de contenido en cuanto a los tipos de petroleo usado.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6930D76-CE0A-3041-A833-A1D815EEF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618" y="4177988"/>
            <a:ext cx="45847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76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622C8-A34A-8C44-94F4-5470357C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C1FB80-DC56-8C47-A601-5F8DE50A8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Cada litro de la mezcla 1 se puede vender por $$1.10 y cada litro de la mezcla 2 se vende en $$1.2.</a:t>
            </a:r>
          </a:p>
          <a:p>
            <a:endParaRPr lang="es-MX" dirty="0"/>
          </a:p>
          <a:p>
            <a:r>
              <a:rPr lang="es-MX" dirty="0"/>
              <a:t>También, los contratos requieren que se produzca una cantidad de 10,000 litros de cada tipo de mezcla.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16930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024C2-7549-2C41-8324-84C07BE7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 este caso nuestras variables serian: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17490B-9867-6B4A-8D60-F61CB6F0D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s-MX" dirty="0"/>
              <a:t>𝑥^1 = Cantidad de A usado en la mezcla 1</a:t>
            </a:r>
          </a:p>
          <a:p>
            <a:pPr>
              <a:lnSpc>
                <a:spcPct val="120000"/>
              </a:lnSpc>
            </a:pPr>
            <a:r>
              <a:rPr lang="es-MX" dirty="0"/>
              <a:t>𝑥^2 = Cantidad de B usado en la mezcla 1</a:t>
            </a:r>
          </a:p>
          <a:p>
            <a:pPr>
              <a:lnSpc>
                <a:spcPct val="120000"/>
              </a:lnSpc>
            </a:pPr>
            <a:r>
              <a:rPr lang="es-MX" dirty="0"/>
              <a:t>𝑥^3 = Cantidad de C usado en la mezcla 1</a:t>
            </a:r>
          </a:p>
          <a:p>
            <a:pPr>
              <a:lnSpc>
                <a:spcPct val="120000"/>
              </a:lnSpc>
            </a:pPr>
            <a:r>
              <a:rPr lang="es-MX" dirty="0"/>
              <a:t>𝑥^4 = Cantidad de A usado en la mezcla 2</a:t>
            </a:r>
          </a:p>
          <a:p>
            <a:pPr>
              <a:lnSpc>
                <a:spcPct val="120000"/>
              </a:lnSpc>
            </a:pPr>
            <a:r>
              <a:rPr lang="es-MX" dirty="0"/>
              <a:t>𝑥^5 = Cantidad de B usado en la mezcla 2</a:t>
            </a:r>
          </a:p>
          <a:p>
            <a:pPr>
              <a:lnSpc>
                <a:spcPct val="120000"/>
              </a:lnSpc>
            </a:pPr>
            <a:r>
              <a:rPr lang="es-MX" dirty="0"/>
              <a:t>𝑥^6 = Cantidad de C usado en la mezcla 2</a:t>
            </a:r>
          </a:p>
          <a:p>
            <a:pPr marL="0" indent="0">
              <a:buNone/>
            </a:pP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82017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3AB30-AF25-454B-A29F-98E3873F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982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sz="3600" b="1" dirty="0"/>
              <a:t>Función a optimizar Ganancia con el producto </a:t>
            </a:r>
            <a:br>
              <a:rPr lang="es-MX" sz="3600" b="1" dirty="0"/>
            </a:br>
            <a:r>
              <a:rPr lang="es-MX" sz="3600" b="1" dirty="0"/>
              <a:t>(Precio de venta - precio de producción):</a:t>
            </a:r>
            <a:br>
              <a:rPr lang="es-MX" dirty="0"/>
            </a:b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7569E-55C1-0543-BA6B-EE8DC2147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Precio de Venta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4E52EC-E503-C64F-B539-E1F8461F4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490788"/>
            <a:ext cx="5340591" cy="9382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3ADAEEA-3A29-744C-B0CD-BF62FA9249FF}"/>
              </a:ext>
            </a:extLst>
          </p:cNvPr>
          <p:cNvSpPr txBox="1"/>
          <p:nvPr/>
        </p:nvSpPr>
        <p:spPr>
          <a:xfrm>
            <a:off x="838200" y="3631962"/>
            <a:ext cx="5072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Costo de  Producción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7F59826-CAA9-0442-A3FC-B0ADF52DA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4594571"/>
            <a:ext cx="5945107" cy="79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29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349</Words>
  <Application>Microsoft Macintosh PowerPoint</Application>
  <PresentationFormat>Panorámica</PresentationFormat>
  <Paragraphs>60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OPTIMIZACIÓN DE MEZCLAS</vt:lpstr>
      <vt:lpstr>Varios materiales son mezclados en proporciones deseadas para generar un producto final con ciertas características. Ejemplos: </vt:lpstr>
      <vt:lpstr>OBJETIVOS</vt:lpstr>
      <vt:lpstr>Objetivo General: </vt:lpstr>
      <vt:lpstr>Objetivo Específico: </vt:lpstr>
      <vt:lpstr>Planteamiento del problema</vt:lpstr>
      <vt:lpstr>Presentación de PowerPoint</vt:lpstr>
      <vt:lpstr>En este caso nuestras variables serian: </vt:lpstr>
      <vt:lpstr>Función a optimizar Ganancia con el producto  (Precio de venta - precio de producción):  </vt:lpstr>
      <vt:lpstr>Requerimientos de producción</vt:lpstr>
      <vt:lpstr>Restricciones de disponibilidad</vt:lpstr>
      <vt:lpstr>Restricciones de composición</vt:lpstr>
      <vt:lpstr>Sustituyendo los valores e igualando a cero</vt:lpstr>
      <vt:lpstr>Presentación de PowerPoint</vt:lpstr>
      <vt:lpstr>Presentación de PowerPoint</vt:lpstr>
      <vt:lpstr>Coonclusión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OPTIMIZACIÓN DE MEZCLAS</dc:title>
  <dc:creator>Guillermo Jiménez Manuel</dc:creator>
  <cp:lastModifiedBy>Guillermo Jiménez Manuel</cp:lastModifiedBy>
  <cp:revision>3</cp:revision>
  <dcterms:created xsi:type="dcterms:W3CDTF">2019-10-02T05:01:58Z</dcterms:created>
  <dcterms:modified xsi:type="dcterms:W3CDTF">2019-10-02T05:26:20Z</dcterms:modified>
</cp:coreProperties>
</file>