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2.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72C7D17-76D3-4F89-99C3-5A1F6BC7DB1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5" name="PlaceHolder 4"/>
          <p:cNvSpPr>
            <a:spLocks noGrp="1"/>
          </p:cNvSpPr>
          <p:nvPr>
            <p:ph type="sldNum" idx="1"/>
          </p:nvPr>
        </p:nvSpPr>
        <p:spPr/>
        <p:txBody>
          <a:bodyPr/>
          <a:p>
            <a:fld id="{C66582A1-7CDD-43FC-8D47-9FA1A8681F5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7" name="PlaceHolder 6"/>
          <p:cNvSpPr>
            <a:spLocks noGrp="1"/>
          </p:cNvSpPr>
          <p:nvPr>
            <p:ph type="sldNum" idx="1"/>
          </p:nvPr>
        </p:nvSpPr>
        <p:spPr/>
        <p:txBody>
          <a:bodyPr/>
          <a:p>
            <a:fld id="{2F587C71-4B2F-44C4-9042-5DDE9848C70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9" name="PlaceHolder 8"/>
          <p:cNvSpPr>
            <a:spLocks noGrp="1"/>
          </p:cNvSpPr>
          <p:nvPr>
            <p:ph type="sldNum" idx="1"/>
          </p:nvPr>
        </p:nvSpPr>
        <p:spPr/>
        <p:txBody>
          <a:bodyPr/>
          <a:p>
            <a:fld id="{51DBF311-8A5E-4D3F-8669-829CA5AE857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4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UY"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4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4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4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634920" y="2378880"/>
            <a:ext cx="5152320" cy="7233480"/>
          </a:xfrm>
          <a:prstGeom prst="rect">
            <a:avLst/>
          </a:prstGeom>
          <a:noFill/>
          <a:ln w="0">
            <a:noFill/>
          </a:ln>
        </p:spPr>
        <p:txBody>
          <a:bodyPr lIns="0" rIns="0" tIns="0" bIns="0" anchor="ctr">
            <a:noAutofit/>
          </a:bodyPr>
          <a:p>
            <a:pPr algn="ctr"/>
            <a:endParaRPr b="0" lang="es-UY"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5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UY" sz="3200" spc="-1" strike="noStrike">
              <a:solidFill>
                <a:srgbClr val="000000"/>
              </a:solidFill>
              <a:latin typeface="Arial"/>
            </a:endParaRPr>
          </a:p>
        </p:txBody>
      </p:sp>
      <p:sp>
        <p:nvSpPr>
          <p:cNvPr id="4" name="PlaceHolder 3"/>
          <p:cNvSpPr>
            <a:spLocks noGrp="1"/>
          </p:cNvSpPr>
          <p:nvPr>
            <p:ph type="sldNum" idx="1"/>
          </p:nvPr>
        </p:nvSpPr>
        <p:spPr/>
        <p:txBody>
          <a:bodyPr/>
          <a:p>
            <a:fld id="{F5F993CE-985D-49E4-A3EF-EC8BB1CA5FB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5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6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7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7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7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7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7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7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4" name="PlaceHolder 3"/>
          <p:cNvSpPr>
            <a:spLocks noGrp="1"/>
          </p:cNvSpPr>
          <p:nvPr>
            <p:ph type="sldNum" idx="1"/>
          </p:nvPr>
        </p:nvSpPr>
        <p:spPr/>
        <p:txBody>
          <a:bodyPr/>
          <a:p>
            <a:fld id="{AE5BEA98-BF0A-4141-BFC5-E93C93F2FD1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5" name="PlaceHolder 4"/>
          <p:cNvSpPr>
            <a:spLocks noGrp="1"/>
          </p:cNvSpPr>
          <p:nvPr>
            <p:ph type="sldNum" idx="1"/>
          </p:nvPr>
        </p:nvSpPr>
        <p:spPr/>
        <p:txBody>
          <a:bodyPr/>
          <a:p>
            <a:fld id="{C10CCCD4-A4C1-432E-8D58-09BFB3C6452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3" name="PlaceHolder 2"/>
          <p:cNvSpPr>
            <a:spLocks noGrp="1"/>
          </p:cNvSpPr>
          <p:nvPr>
            <p:ph type="sldNum" idx="1"/>
          </p:nvPr>
        </p:nvSpPr>
        <p:spPr/>
        <p:txBody>
          <a:bodyPr/>
          <a:p>
            <a:fld id="{E0293ED6-DF51-4D45-917F-91BBD141B1D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34920" y="2378880"/>
            <a:ext cx="5152320" cy="7233480"/>
          </a:xfrm>
          <a:prstGeom prst="rect">
            <a:avLst/>
          </a:prstGeom>
          <a:noFill/>
          <a:ln w="0">
            <a:noFill/>
          </a:ln>
        </p:spPr>
        <p:txBody>
          <a:bodyPr lIns="0" rIns="0" tIns="0" bIns="0" anchor="ctr">
            <a:noAutofit/>
          </a:bodyPr>
          <a:p>
            <a:pPr algn="ctr"/>
            <a:endParaRPr b="0" lang="es-UY" sz="3200" spc="-1" strike="noStrike">
              <a:solidFill>
                <a:srgbClr val="000000"/>
              </a:solidFill>
              <a:latin typeface="Arial"/>
            </a:endParaRPr>
          </a:p>
        </p:txBody>
      </p:sp>
      <p:sp>
        <p:nvSpPr>
          <p:cNvPr id="3" name="PlaceHolder 2"/>
          <p:cNvSpPr>
            <a:spLocks noGrp="1"/>
          </p:cNvSpPr>
          <p:nvPr>
            <p:ph type="sldNum" idx="1"/>
          </p:nvPr>
        </p:nvSpPr>
        <p:spPr/>
        <p:txBody>
          <a:bodyPr/>
          <a:p>
            <a:fld id="{849A38EA-407B-4E63-BEED-6FE82CD9F1B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 name="PlaceHolder 5"/>
          <p:cNvSpPr>
            <a:spLocks noGrp="1"/>
          </p:cNvSpPr>
          <p:nvPr>
            <p:ph type="sldNum" idx="1"/>
          </p:nvPr>
        </p:nvSpPr>
        <p:spPr/>
        <p:txBody>
          <a:bodyPr/>
          <a:p>
            <a:fld id="{CC3CD7BF-F83A-40A1-A13A-74053C57735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 name="PlaceHolder 5"/>
          <p:cNvSpPr>
            <a:spLocks noGrp="1"/>
          </p:cNvSpPr>
          <p:nvPr>
            <p:ph type="sldNum" idx="1"/>
          </p:nvPr>
        </p:nvSpPr>
        <p:spPr/>
        <p:txBody>
          <a:bodyPr/>
          <a:p>
            <a:fld id="{CEF9BF85-262A-4E38-8F7D-8877D6900C6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34920" y="2378880"/>
            <a:ext cx="5152320" cy="1560240"/>
          </a:xfrm>
          <a:prstGeom prst="rect">
            <a:avLst/>
          </a:prstGeom>
          <a:noFill/>
          <a:ln w="0">
            <a:noFill/>
          </a:ln>
        </p:spPr>
        <p:txBody>
          <a:bodyPr lIns="0" rIns="0" tIns="0" bIns="0" anchor="ctr">
            <a:noAutofit/>
          </a:bodyPr>
          <a:p>
            <a:pPr indent="0">
              <a:buNone/>
            </a:pPr>
            <a:endParaRPr b="0" lang="es-UY"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UY" sz="1400" spc="-1" strike="noStrike">
              <a:solidFill>
                <a:srgbClr val="000000"/>
              </a:solidFill>
              <a:latin typeface="Arial"/>
            </a:endParaRPr>
          </a:p>
        </p:txBody>
      </p:sp>
      <p:sp>
        <p:nvSpPr>
          <p:cNvPr id="6" name="PlaceHolder 5"/>
          <p:cNvSpPr>
            <a:spLocks noGrp="1"/>
          </p:cNvSpPr>
          <p:nvPr>
            <p:ph type="sldNum" idx="1"/>
          </p:nvPr>
        </p:nvSpPr>
        <p:spPr/>
        <p:txBody>
          <a:bodyPr/>
          <a:p>
            <a:fld id="{03107E43-E2C4-430F-AB40-F90963D074E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d86f4"/>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634920" y="2378880"/>
            <a:ext cx="5152320" cy="1560240"/>
          </a:xfrm>
          <a:prstGeom prst="rect">
            <a:avLst/>
          </a:prstGeom>
          <a:noFill/>
          <a:ln w="0">
            <a:noFill/>
          </a:ln>
        </p:spPr>
        <p:txBody>
          <a:bodyPr tIns="91440" bIns="91440" anchor="b">
            <a:noAutofit/>
          </a:bodyPr>
          <a:p>
            <a:pPr indent="0">
              <a:buNone/>
            </a:pPr>
            <a:r>
              <a:rPr b="0" lang="es-UY" sz="4800" spc="-1" strike="noStrike">
                <a:solidFill>
                  <a:srgbClr val="000000"/>
                </a:solidFill>
                <a:latin typeface="Arial"/>
              </a:rPr>
              <a:t>Pulse para editar el formato del texto de título</a:t>
            </a:r>
            <a:endParaRPr b="0" lang="es-UY" sz="4800" spc="-1" strike="noStrike">
              <a:solidFill>
                <a:srgbClr val="000000"/>
              </a:solidFill>
              <a:latin typeface="Arial"/>
            </a:endParaRPr>
          </a:p>
        </p:txBody>
      </p:sp>
      <p:sp>
        <p:nvSpPr>
          <p:cNvPr id="1" name="PlaceHolder 2"/>
          <p:cNvSpPr>
            <a:spLocks noGrp="1"/>
          </p:cNvSpPr>
          <p:nvPr>
            <p:ph type="sldNum" idx="1"/>
          </p:nvPr>
        </p:nvSpPr>
        <p:spPr>
          <a:xfrm>
            <a:off x="8556840" y="4749840"/>
            <a:ext cx="548280" cy="393120"/>
          </a:xfrm>
          <a:prstGeom prst="rect">
            <a:avLst/>
          </a:prstGeom>
          <a:noFill/>
          <a:ln w="0">
            <a:noFill/>
          </a:ln>
        </p:spPr>
        <p:txBody>
          <a:bodyPr tIns="91440" bIns="91440" anchor="t">
            <a:noAutofit/>
          </a:bodyPr>
          <a:lstStyle>
            <a:lvl1pPr indent="0" algn="r">
              <a:lnSpc>
                <a:spcPct val="100000"/>
              </a:lnSpc>
              <a:buNone/>
              <a:tabLst>
                <a:tab algn="l" pos="0"/>
              </a:tabLst>
              <a:defRPr b="0" lang="en" sz="1300" spc="-1" strike="noStrike">
                <a:solidFill>
                  <a:schemeClr val="dk2"/>
                </a:solidFill>
                <a:latin typeface="Lato"/>
                <a:ea typeface="Lato"/>
              </a:defRPr>
            </a:lvl1pPr>
          </a:lstStyle>
          <a:p>
            <a:pPr indent="0" algn="r">
              <a:lnSpc>
                <a:spcPct val="100000"/>
              </a:lnSpc>
              <a:buNone/>
              <a:tabLst>
                <a:tab algn="l" pos="0"/>
              </a:tabLst>
            </a:pPr>
            <a:fld id="{309B8AA2-3B2F-471B-9E9A-26AFF91BE949}" type="slidenum">
              <a:rPr b="0" lang="en" sz="1300" spc="-1" strike="noStrike">
                <a:solidFill>
                  <a:schemeClr val="dk2"/>
                </a:solidFill>
                <a:latin typeface="Lato"/>
                <a:ea typeface="Lato"/>
              </a:rPr>
              <a:t>&lt;número&gt;</a:t>
            </a:fld>
            <a:endParaRPr b="0" lang="es-UY" sz="13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UY" sz="1400" spc="-1" strike="noStrike">
                <a:solidFill>
                  <a:srgbClr val="000000"/>
                </a:solidFill>
                <a:latin typeface="Arial"/>
              </a:rPr>
              <a:t>Pulse para editar el formato de texto del esquema</a:t>
            </a:r>
            <a:endParaRPr b="0" lang="es-UY"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UY" sz="1400" spc="-1" strike="noStrike">
                <a:solidFill>
                  <a:srgbClr val="000000"/>
                </a:solidFill>
                <a:latin typeface="Arial"/>
              </a:rPr>
              <a:t>Segundo nivel del esquema</a:t>
            </a:r>
            <a:endParaRPr b="0" lang="es-UY"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UY" sz="1400" spc="-1" strike="noStrike">
                <a:solidFill>
                  <a:srgbClr val="000000"/>
                </a:solidFill>
                <a:latin typeface="Arial"/>
              </a:rPr>
              <a:t>Tercer nivel del esquema</a:t>
            </a:r>
            <a:endParaRPr b="0" lang="es-UY"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UY" sz="1400" spc="-1" strike="noStrike">
                <a:solidFill>
                  <a:srgbClr val="000000"/>
                </a:solidFill>
                <a:latin typeface="Arial"/>
              </a:rPr>
              <a:t>Cuarto nivel del esquema</a:t>
            </a:r>
            <a:endParaRPr b="0" lang="es-UY"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UY" sz="2000" spc="-1" strike="noStrike">
                <a:solidFill>
                  <a:srgbClr val="000000"/>
                </a:solidFill>
                <a:latin typeface="Arial"/>
              </a:rPr>
              <a:t>Quinto nivel del esquema</a:t>
            </a:r>
            <a:endParaRPr b="0" lang="es-UY"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UY" sz="2000" spc="-1" strike="noStrike">
                <a:solidFill>
                  <a:srgbClr val="000000"/>
                </a:solidFill>
                <a:latin typeface="Arial"/>
              </a:rPr>
              <a:t>Sexto nivel del esquema</a:t>
            </a:r>
            <a:endParaRPr b="0" lang="es-UY"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UY" sz="2000" spc="-1" strike="noStrike">
                <a:solidFill>
                  <a:srgbClr val="000000"/>
                </a:solidFill>
                <a:latin typeface="Arial"/>
              </a:rPr>
              <a:t>Séptimo nivel del esquema</a:t>
            </a:r>
            <a:endParaRPr b="0" lang="es-UY"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634920" y="2378880"/>
            <a:ext cx="5152320" cy="1560240"/>
          </a:xfrm>
          <a:prstGeom prst="rect">
            <a:avLst/>
          </a:prstGeom>
          <a:noFill/>
          <a:ln w="0">
            <a:noFill/>
          </a:ln>
        </p:spPr>
        <p:txBody>
          <a:bodyPr tIns="91440" bIns="91440" anchor="b">
            <a:noAutofit/>
          </a:bodyPr>
          <a:p>
            <a:pPr indent="0">
              <a:buNone/>
            </a:pPr>
            <a:r>
              <a:rPr b="0" lang="es-UY" sz="4800" spc="-1" strike="noStrike">
                <a:solidFill>
                  <a:srgbClr val="000000"/>
                </a:solidFill>
                <a:latin typeface="Arial"/>
              </a:rPr>
              <a:t>Pulse para editar el formato del texto de título</a:t>
            </a:r>
            <a:endParaRPr b="0" lang="es-UY" sz="4800" spc="-1" strike="noStrike">
              <a:solidFill>
                <a:srgbClr val="000000"/>
              </a:solidFill>
              <a:latin typeface="Arial"/>
            </a:endParaRPr>
          </a:p>
        </p:txBody>
      </p:sp>
      <p:sp>
        <p:nvSpPr>
          <p:cNvPr id="4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UY" sz="1400" spc="-1" strike="noStrike">
                <a:solidFill>
                  <a:srgbClr val="000000"/>
                </a:solidFill>
                <a:latin typeface="Arial"/>
              </a:rPr>
              <a:t>Pulse para editar el formato de texto del esquema</a:t>
            </a:r>
            <a:endParaRPr b="0" lang="es-UY"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UY" sz="1400" spc="-1" strike="noStrike">
                <a:solidFill>
                  <a:srgbClr val="000000"/>
                </a:solidFill>
                <a:latin typeface="Arial"/>
              </a:rPr>
              <a:t>Segundo nivel del esquema</a:t>
            </a:r>
            <a:endParaRPr b="0" lang="es-UY"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UY" sz="1400" spc="-1" strike="noStrike">
                <a:solidFill>
                  <a:srgbClr val="000000"/>
                </a:solidFill>
                <a:latin typeface="Arial"/>
              </a:rPr>
              <a:t>Tercer nivel del esquema</a:t>
            </a:r>
            <a:endParaRPr b="0" lang="es-UY"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UY" sz="1400" spc="-1" strike="noStrike">
                <a:solidFill>
                  <a:srgbClr val="000000"/>
                </a:solidFill>
                <a:latin typeface="Arial"/>
              </a:rPr>
              <a:t>Cuarto nivel del esquema</a:t>
            </a:r>
            <a:endParaRPr b="0" lang="es-UY"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UY" sz="2000" spc="-1" strike="noStrike">
                <a:solidFill>
                  <a:srgbClr val="000000"/>
                </a:solidFill>
                <a:latin typeface="Arial"/>
              </a:rPr>
              <a:t>Quinto nivel del esquema</a:t>
            </a:r>
            <a:endParaRPr b="0" lang="es-UY"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UY" sz="2000" spc="-1" strike="noStrike">
                <a:solidFill>
                  <a:srgbClr val="000000"/>
                </a:solidFill>
                <a:latin typeface="Arial"/>
              </a:rPr>
              <a:t>Sexto nivel del esquema</a:t>
            </a:r>
            <a:endParaRPr b="0" lang="es-UY"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UY" sz="2000" spc="-1" strike="noStrike">
                <a:solidFill>
                  <a:srgbClr val="000000"/>
                </a:solidFill>
                <a:latin typeface="Arial"/>
              </a:rPr>
              <a:t>Séptimo nivel del esquema</a:t>
            </a:r>
            <a:endParaRPr b="0" lang="es-UY"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aulas.ort.edu.uy/mod/book/view.php?id=156560&amp;chapterid=1978"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9596c"/>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236520" y="2796480"/>
            <a:ext cx="5152320" cy="156024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ffffff"/>
                </a:solidFill>
                <a:latin typeface="Muli"/>
                <a:ea typeface="Muli"/>
              </a:rPr>
              <a:t>Progamación I</a:t>
            </a:r>
            <a:endParaRPr b="0" lang="es-UY" sz="3000" spc="-1" strike="noStrike">
              <a:solidFill>
                <a:srgbClr val="000000"/>
              </a:solidFill>
              <a:latin typeface="Arial"/>
            </a:endParaRPr>
          </a:p>
        </p:txBody>
      </p:sp>
      <p:sp>
        <p:nvSpPr>
          <p:cNvPr id="78" name="PlaceHolder 2"/>
          <p:cNvSpPr>
            <a:spLocks noGrp="1"/>
          </p:cNvSpPr>
          <p:nvPr>
            <p:ph type="subTitle"/>
          </p:nvPr>
        </p:nvSpPr>
        <p:spPr>
          <a:xfrm>
            <a:off x="243360" y="4280760"/>
            <a:ext cx="5152320" cy="655200"/>
          </a:xfrm>
          <a:prstGeom prst="rect">
            <a:avLst/>
          </a:prstGeom>
          <a:noFill/>
          <a:ln w="0">
            <a:noFill/>
          </a:ln>
        </p:spPr>
        <p:txBody>
          <a:bodyPr tIns="91440" bIns="91440" anchor="t">
            <a:noAutofit/>
          </a:bodyPr>
          <a:p>
            <a:pPr indent="0">
              <a:lnSpc>
                <a:spcPct val="115000"/>
              </a:lnSpc>
              <a:spcAft>
                <a:spcPts val="1599"/>
              </a:spcAft>
              <a:buNone/>
              <a:tabLst>
                <a:tab algn="l" pos="0"/>
              </a:tabLst>
            </a:pPr>
            <a:r>
              <a:rPr b="0" lang="en" sz="1800" spc="-1" strike="noStrike">
                <a:solidFill>
                  <a:srgbClr val="ffffff"/>
                </a:solidFill>
                <a:latin typeface="Muli"/>
                <a:ea typeface="Muli"/>
              </a:rPr>
              <a:t>ATI - AP</a:t>
            </a:r>
            <a:endParaRPr b="0" lang="es-UY" sz="1800" spc="-1" strike="noStrike">
              <a:solidFill>
                <a:srgbClr val="000000"/>
              </a:solidFill>
              <a:latin typeface="Arial"/>
            </a:endParaRPr>
          </a:p>
        </p:txBody>
      </p:sp>
      <p:sp>
        <p:nvSpPr>
          <p:cNvPr id="79" name="Google Shape;158;p29"/>
          <p:cNvSpPr/>
          <p:nvPr/>
        </p:nvSpPr>
        <p:spPr>
          <a:xfrm>
            <a:off x="220320" y="1190880"/>
            <a:ext cx="6401880" cy="10746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4800" spc="-1" strike="noStrike">
                <a:solidFill>
                  <a:schemeClr val="lt1"/>
                </a:solidFill>
                <a:latin typeface="Muli"/>
                <a:ea typeface="Muli"/>
              </a:rPr>
              <a:t>HTML</a:t>
            </a:r>
            <a:endParaRPr b="0" lang="es-UY"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47920" y="422280"/>
            <a:ext cx="66931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99" name="PlaceHolder 2"/>
          <p:cNvSpPr>
            <a:spLocks noGrp="1"/>
          </p:cNvSpPr>
          <p:nvPr>
            <p:ph type="subTitle"/>
          </p:nvPr>
        </p:nvSpPr>
        <p:spPr>
          <a:xfrm>
            <a:off x="589680" y="1246680"/>
            <a:ext cx="7886520" cy="2853000"/>
          </a:xfrm>
          <a:prstGeom prst="rect">
            <a:avLst/>
          </a:prstGeom>
          <a:noFill/>
          <a:ln w="0">
            <a:noFill/>
          </a:ln>
        </p:spPr>
        <p:txBody>
          <a:bodyPr tIns="91440" bIns="91440" anchor="t">
            <a:noAutofit/>
          </a:bodyPr>
          <a:p>
            <a:pPr indent="0">
              <a:lnSpc>
                <a:spcPct val="115000"/>
              </a:lnSpc>
              <a:spcBef>
                <a:spcPts val="1199"/>
              </a:spcBef>
              <a:buNone/>
              <a:tabLst>
                <a:tab algn="l" pos="0"/>
              </a:tabLst>
            </a:pPr>
            <a:r>
              <a:rPr b="0" lang="en" sz="1300" spc="-1" strike="noStrike">
                <a:solidFill>
                  <a:schemeClr val="dk1"/>
                </a:solidFill>
                <a:latin typeface="Muli"/>
                <a:ea typeface="Muli"/>
              </a:rPr>
              <a:t>Al mirar la estructura de la página veremos que cada elemento está relacionado a otro elemento. Esto se llama una relación padre-hijo-hermano.  </a:t>
            </a:r>
            <a:endParaRPr b="0" lang="es-UY"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dk1"/>
                </a:solidFill>
                <a:latin typeface="Muli"/>
                <a:ea typeface="Muli"/>
              </a:rPr>
              <a:t>Un elemento que está directamente arriba de otro elemento en la jerarquía es el padre del elemento que está debajo. </a:t>
            </a:r>
            <a:endParaRPr b="0" lang="es-UY"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dk1"/>
                </a:solidFill>
                <a:latin typeface="Muli"/>
                <a:ea typeface="Muli"/>
              </a:rPr>
              <a:t>El elemento que está debajo del padre se llama hijo. Cuando dos elementos son iguales en la jerarquía, se conocen como hermanos.</a:t>
            </a:r>
            <a:endParaRPr b="0" lang="es-UY"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dk1"/>
                </a:solidFill>
                <a:latin typeface="Muli"/>
                <a:ea typeface="Muli"/>
              </a:rPr>
              <a:t>En cualquier página web encontrarás por lo menos cuatro elementos básicos:</a:t>
            </a: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47920" y="422280"/>
            <a:ext cx="66931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101" name="PlaceHolder 2"/>
          <p:cNvSpPr>
            <a:spLocks noGrp="1"/>
          </p:cNvSpPr>
          <p:nvPr>
            <p:ph type="subTitle"/>
          </p:nvPr>
        </p:nvSpPr>
        <p:spPr>
          <a:xfrm>
            <a:off x="589680" y="1246680"/>
            <a:ext cx="7886520" cy="3278880"/>
          </a:xfrm>
          <a:prstGeom prst="rect">
            <a:avLst/>
          </a:prstGeom>
          <a:noFill/>
          <a:ln w="0">
            <a:noFill/>
          </a:ln>
        </p:spPr>
        <p:txBody>
          <a:bodyPr tIns="91440" bIns="91440" anchor="t">
            <a:noAutofit/>
          </a:bodyPr>
          <a:p>
            <a:pPr marL="457200" indent="-311040">
              <a:lnSpc>
                <a:spcPct val="115000"/>
              </a:lnSpc>
              <a:spcBef>
                <a:spcPts val="1199"/>
              </a:spcBef>
              <a:buClr>
                <a:srgbClr val="000000"/>
              </a:buClr>
              <a:buFont typeface="Lato"/>
              <a:buChar char="●"/>
            </a:pPr>
            <a:r>
              <a:rPr b="1" lang="en" sz="1300" spc="-1" strike="noStrike">
                <a:solidFill>
                  <a:schemeClr val="dk1"/>
                </a:solidFill>
                <a:latin typeface="Muli"/>
                <a:ea typeface="Muli"/>
              </a:rPr>
              <a:t>Doctype</a:t>
            </a:r>
            <a:r>
              <a:rPr b="0" lang="en" sz="1300" spc="-1" strike="noStrike">
                <a:solidFill>
                  <a:schemeClr val="dk1"/>
                </a:solidFill>
                <a:latin typeface="Muli"/>
                <a:ea typeface="Muli"/>
              </a:rPr>
              <a:t>: </a:t>
            </a:r>
            <a:endParaRPr b="0" lang="es-UY" sz="1300" spc="-1" strike="noStrike">
              <a:solidFill>
                <a:srgbClr val="000000"/>
              </a:solidFill>
              <a:latin typeface="Arial"/>
            </a:endParaRPr>
          </a:p>
          <a:p>
            <a:pPr marL="457200" indent="0">
              <a:lnSpc>
                <a:spcPct val="115000"/>
              </a:lnSpc>
              <a:spcBef>
                <a:spcPts val="1199"/>
              </a:spcBef>
              <a:buNone/>
              <a:tabLst>
                <a:tab algn="l" pos="0"/>
              </a:tabLst>
            </a:pPr>
            <a:r>
              <a:rPr b="0" lang="en" sz="1300" spc="-1" strike="noStrike">
                <a:solidFill>
                  <a:schemeClr val="dk1"/>
                </a:solidFill>
                <a:latin typeface="Muli"/>
                <a:ea typeface="Muli"/>
              </a:rPr>
              <a:t>La primera línea en el archivo con su declaración DOCTYPE (instrucción que le indica al navegador que versión de HTML es la que se está utilizando).</a:t>
            </a:r>
            <a:endParaRPr b="0" lang="es-UY" sz="1300" spc="-1" strike="noStrike">
              <a:solidFill>
                <a:srgbClr val="000000"/>
              </a:solidFill>
              <a:latin typeface="Arial"/>
            </a:endParaRPr>
          </a:p>
          <a:p>
            <a:pPr marL="457200" indent="-311040">
              <a:lnSpc>
                <a:spcPct val="115000"/>
              </a:lnSpc>
              <a:spcBef>
                <a:spcPts val="1199"/>
              </a:spcBef>
              <a:buClr>
                <a:srgbClr val="000000"/>
              </a:buClr>
              <a:buFont typeface="Lato"/>
              <a:buChar char="●"/>
              <a:tabLst>
                <a:tab algn="l" pos="0"/>
              </a:tabLst>
            </a:pPr>
            <a:r>
              <a:rPr b="1" lang="en" sz="1300" spc="-1" strike="noStrike">
                <a:solidFill>
                  <a:schemeClr val="dk1"/>
                </a:solidFill>
                <a:latin typeface="Muli"/>
                <a:ea typeface="Muli"/>
              </a:rPr>
              <a:t>HTML</a:t>
            </a:r>
            <a:r>
              <a:rPr b="0" lang="en" sz="1300" spc="-1" strike="noStrike">
                <a:solidFill>
                  <a:schemeClr val="dk1"/>
                </a:solidFill>
                <a:latin typeface="Muli"/>
                <a:ea typeface="Muli"/>
              </a:rPr>
              <a:t>: </a:t>
            </a:r>
            <a:endParaRPr b="0" lang="es-UY" sz="1300" spc="-1" strike="noStrike">
              <a:solidFill>
                <a:srgbClr val="000000"/>
              </a:solidFill>
              <a:latin typeface="Arial"/>
            </a:endParaRPr>
          </a:p>
          <a:p>
            <a:pPr marL="457200" indent="0">
              <a:lnSpc>
                <a:spcPct val="115000"/>
              </a:lnSpc>
              <a:spcBef>
                <a:spcPts val="1199"/>
              </a:spcBef>
              <a:buNone/>
              <a:tabLst>
                <a:tab algn="l" pos="0"/>
              </a:tabLst>
            </a:pPr>
            <a:r>
              <a:rPr b="0" lang="en" sz="1300" spc="-1" strike="noStrike">
                <a:solidFill>
                  <a:schemeClr val="dk1"/>
                </a:solidFill>
                <a:latin typeface="Muli"/>
                <a:ea typeface="Muli"/>
              </a:rPr>
              <a:t>La etiqueta &lt;html&gt; que aparece una vez al comienzo de la página y nuevamente con la barra de cierre al final &lt;/html&gt;. </a:t>
            </a:r>
            <a:endParaRPr b="0" lang="es-UY" sz="1300" spc="-1" strike="noStrike">
              <a:solidFill>
                <a:srgbClr val="000000"/>
              </a:solidFill>
              <a:latin typeface="Arial"/>
            </a:endParaRPr>
          </a:p>
          <a:p>
            <a:pPr marL="457200" indent="0">
              <a:lnSpc>
                <a:spcPct val="115000"/>
              </a:lnSpc>
              <a:spcBef>
                <a:spcPts val="1199"/>
              </a:spcBef>
              <a:buNone/>
              <a:tabLst>
                <a:tab algn="l" pos="0"/>
              </a:tabLst>
            </a:pPr>
            <a:r>
              <a:rPr b="0" lang="en" sz="1300" spc="-1" strike="noStrike">
                <a:solidFill>
                  <a:schemeClr val="dk1"/>
                </a:solidFill>
                <a:latin typeface="Muli"/>
                <a:ea typeface="Muli"/>
              </a:rPr>
              <a:t>Esta etiqueta le dice al navegador que la información contenida en el documento está escrita en HTML, opuesto a otro lenguaje. </a:t>
            </a:r>
            <a:endParaRPr b="0" lang="es-UY" sz="1300" spc="-1" strike="noStrike">
              <a:solidFill>
                <a:srgbClr val="000000"/>
              </a:solidFill>
              <a:latin typeface="Arial"/>
            </a:endParaRPr>
          </a:p>
          <a:p>
            <a:pPr marL="457200" indent="0">
              <a:lnSpc>
                <a:spcPct val="115000"/>
              </a:lnSpc>
              <a:spcBef>
                <a:spcPts val="1199"/>
              </a:spcBef>
              <a:buNone/>
              <a:tabLst>
                <a:tab algn="l" pos="0"/>
              </a:tabLst>
            </a:pPr>
            <a:r>
              <a:rPr b="0" lang="en" sz="1300" spc="-1" strike="noStrike">
                <a:solidFill>
                  <a:schemeClr val="dk1"/>
                </a:solidFill>
                <a:latin typeface="Muli"/>
                <a:ea typeface="Muli"/>
              </a:rPr>
              <a:t>Todo el resto del contenido de la página, inclusive las demás etiquetas, aparecen entre las etiquetas de apertura y cierre de &lt;html&gt;.</a:t>
            </a: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47920" y="422280"/>
            <a:ext cx="66931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103" name="PlaceHolder 2"/>
          <p:cNvSpPr>
            <a:spLocks noGrp="1"/>
          </p:cNvSpPr>
          <p:nvPr>
            <p:ph type="subTitle"/>
          </p:nvPr>
        </p:nvSpPr>
        <p:spPr>
          <a:xfrm>
            <a:off x="589680" y="1246680"/>
            <a:ext cx="7886520" cy="3278880"/>
          </a:xfrm>
          <a:prstGeom prst="rect">
            <a:avLst/>
          </a:prstGeom>
          <a:noFill/>
          <a:ln w="0">
            <a:noFill/>
          </a:ln>
        </p:spPr>
        <p:txBody>
          <a:bodyPr tIns="91440" bIns="91440" anchor="t">
            <a:noAutofit/>
          </a:bodyPr>
          <a:p>
            <a:pPr marL="457200" indent="-311040">
              <a:lnSpc>
                <a:spcPct val="115000"/>
              </a:lnSpc>
              <a:spcBef>
                <a:spcPts val="1199"/>
              </a:spcBef>
              <a:buClr>
                <a:srgbClr val="000000"/>
              </a:buClr>
              <a:buFont typeface="Lato"/>
              <a:buChar char="●"/>
            </a:pPr>
            <a:r>
              <a:rPr b="1" lang="en" sz="1300" spc="-1" strike="noStrike">
                <a:solidFill>
                  <a:schemeClr val="dk1"/>
                </a:solidFill>
                <a:latin typeface="Muli"/>
                <a:ea typeface="Muli"/>
              </a:rPr>
              <a:t>Head</a:t>
            </a:r>
            <a:r>
              <a:rPr b="0" lang="en" sz="1300" spc="-1" strike="noStrike">
                <a:solidFill>
                  <a:schemeClr val="dk1"/>
                </a:solidFill>
                <a:latin typeface="Muli"/>
                <a:ea typeface="Muli"/>
              </a:rPr>
              <a:t>: </a:t>
            </a:r>
            <a:endParaRPr b="0" lang="es-UY" sz="1300" spc="-1" strike="noStrike">
              <a:solidFill>
                <a:srgbClr val="000000"/>
              </a:solidFill>
              <a:latin typeface="Arial"/>
            </a:endParaRPr>
          </a:p>
          <a:p>
            <a:pPr marL="457200" indent="0">
              <a:lnSpc>
                <a:spcPct val="115000"/>
              </a:lnSpc>
              <a:spcBef>
                <a:spcPts val="1199"/>
              </a:spcBef>
              <a:buNone/>
              <a:tabLst>
                <a:tab algn="l" pos="0"/>
              </a:tabLst>
            </a:pPr>
            <a:r>
              <a:rPr b="0" lang="en" sz="1300" spc="-1" strike="noStrike">
                <a:solidFill>
                  <a:schemeClr val="dk1"/>
                </a:solidFill>
                <a:latin typeface="Muli"/>
                <a:ea typeface="Muli"/>
              </a:rPr>
              <a:t>La sección de cabecera, o &lt;head&gt;, de la página contiene el título de la página.</a:t>
            </a:r>
            <a:endParaRPr b="0" lang="es-UY" sz="1300" spc="-1" strike="noStrike">
              <a:solidFill>
                <a:srgbClr val="000000"/>
              </a:solidFill>
              <a:latin typeface="Arial"/>
            </a:endParaRPr>
          </a:p>
          <a:p>
            <a:pPr marL="457200" indent="0">
              <a:lnSpc>
                <a:spcPct val="115000"/>
              </a:lnSpc>
              <a:spcBef>
                <a:spcPts val="1199"/>
              </a:spcBef>
              <a:buNone/>
              <a:tabLst>
                <a:tab algn="l" pos="0"/>
              </a:tabLst>
            </a:pPr>
            <a:r>
              <a:rPr b="0" lang="en" sz="1300" spc="-1" strike="noStrike">
                <a:solidFill>
                  <a:schemeClr val="dk1"/>
                </a:solidFill>
                <a:latin typeface="Muli"/>
                <a:ea typeface="Muli"/>
              </a:rPr>
              <a:t>Puede incluir también información adicional que los navegadores y sistemas de búsqueda usan. Adicionalmente, la sección HEAD puede incluir información que los navegadores usan para dar formato a la página, y para agregar interactividad.</a:t>
            </a:r>
            <a:endParaRPr b="0" lang="es-UY" sz="1300" spc="-1" strike="noStrike">
              <a:solidFill>
                <a:srgbClr val="000000"/>
              </a:solidFill>
              <a:latin typeface="Arial"/>
            </a:endParaRPr>
          </a:p>
          <a:p>
            <a:pPr marL="457200" indent="-311040">
              <a:lnSpc>
                <a:spcPct val="115000"/>
              </a:lnSpc>
              <a:spcBef>
                <a:spcPts val="1199"/>
              </a:spcBef>
              <a:buClr>
                <a:srgbClr val="000000"/>
              </a:buClr>
              <a:buFont typeface="Lato"/>
              <a:buChar char="●"/>
              <a:tabLst>
                <a:tab algn="l" pos="0"/>
              </a:tabLst>
            </a:pPr>
            <a:r>
              <a:rPr b="1" lang="en" sz="1300" spc="-1" strike="noStrike">
                <a:solidFill>
                  <a:schemeClr val="dk1"/>
                </a:solidFill>
                <a:latin typeface="Muli"/>
                <a:ea typeface="Muli"/>
              </a:rPr>
              <a:t>Body:</a:t>
            </a:r>
            <a:r>
              <a:rPr b="0" lang="en" sz="1300" spc="-1" strike="noStrike">
                <a:solidFill>
                  <a:schemeClr val="dk1"/>
                </a:solidFill>
                <a:latin typeface="Muli"/>
                <a:ea typeface="Muli"/>
              </a:rPr>
              <a:t> </a:t>
            </a:r>
            <a:endParaRPr b="0" lang="es-UY" sz="1300" spc="-1" strike="noStrike">
              <a:solidFill>
                <a:srgbClr val="000000"/>
              </a:solidFill>
              <a:latin typeface="Arial"/>
            </a:endParaRPr>
          </a:p>
          <a:p>
            <a:pPr marL="457200" indent="0">
              <a:lnSpc>
                <a:spcPct val="115000"/>
              </a:lnSpc>
              <a:spcBef>
                <a:spcPts val="1199"/>
              </a:spcBef>
              <a:buNone/>
              <a:tabLst>
                <a:tab algn="l" pos="0"/>
              </a:tabLst>
            </a:pPr>
            <a:r>
              <a:rPr b="0" lang="en" sz="1300" spc="-1" strike="noStrike">
                <a:solidFill>
                  <a:schemeClr val="dk1"/>
                </a:solidFill>
                <a:latin typeface="Muli"/>
                <a:ea typeface="Muli"/>
              </a:rPr>
              <a:t>La sección de cuerpo, o &lt;body&gt;, de la página es donde aparece todo el contenido visible de la página, como texto e imágenes.</a:t>
            </a:r>
            <a:endParaRPr b="0" lang="es-UY" sz="1300" spc="-1" strike="noStrike">
              <a:solidFill>
                <a:srgbClr val="000000"/>
              </a:solidFill>
              <a:latin typeface="Arial"/>
            </a:endParaRPr>
          </a:p>
          <a:p>
            <a:pPr marL="914400" indent="0">
              <a:lnSpc>
                <a:spcPct val="115000"/>
              </a:lnSpc>
              <a:spcBef>
                <a:spcPts val="1199"/>
              </a:spcBef>
              <a:buNone/>
              <a:tabLst>
                <a:tab algn="l" pos="0"/>
              </a:tabLst>
            </a:pPr>
            <a:endParaRPr b="0" lang="es-UY" sz="1300" spc="-1" strike="noStrike">
              <a:solidFill>
                <a:srgbClr val="000000"/>
              </a:solidFill>
              <a:latin typeface="Arial"/>
            </a:endParaRPr>
          </a:p>
          <a:p>
            <a:pPr marL="457200" indent="0">
              <a:lnSpc>
                <a:spcPct val="115000"/>
              </a:lnSpc>
              <a:spcBef>
                <a:spcPts val="1199"/>
              </a:spcBef>
              <a:buNone/>
              <a:tabLst>
                <a:tab algn="l" pos="0"/>
              </a:tabLst>
            </a:pP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47920" y="422280"/>
            <a:ext cx="66931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Etiquetas</a:t>
            </a:r>
            <a:endParaRPr b="0" lang="es-UY" sz="3000" spc="-1" strike="noStrike">
              <a:solidFill>
                <a:srgbClr val="000000"/>
              </a:solidFill>
              <a:latin typeface="Arial"/>
            </a:endParaRPr>
          </a:p>
        </p:txBody>
      </p:sp>
      <p:sp>
        <p:nvSpPr>
          <p:cNvPr id="105" name="PlaceHolder 2"/>
          <p:cNvSpPr>
            <a:spLocks noGrp="1"/>
          </p:cNvSpPr>
          <p:nvPr>
            <p:ph type="subTitle"/>
          </p:nvPr>
        </p:nvSpPr>
        <p:spPr>
          <a:xfrm>
            <a:off x="589680" y="1246680"/>
            <a:ext cx="7886520" cy="3278880"/>
          </a:xfrm>
          <a:prstGeom prst="rect">
            <a:avLst/>
          </a:prstGeom>
          <a:noFill/>
          <a:ln w="0">
            <a:noFill/>
          </a:ln>
        </p:spPr>
        <p:txBody>
          <a:bodyPr tIns="91440" bIns="91440" anchor="t">
            <a:noAutofit/>
          </a:bodyPr>
          <a:p>
            <a:pPr indent="0">
              <a:lnSpc>
                <a:spcPct val="115000"/>
              </a:lnSpc>
              <a:spcBef>
                <a:spcPts val="1199"/>
              </a:spcBef>
              <a:buNone/>
              <a:tabLst>
                <a:tab algn="l" pos="0"/>
              </a:tabLst>
            </a:pPr>
            <a:r>
              <a:rPr b="0" lang="en" sz="1400" spc="-1" strike="noStrike">
                <a:solidFill>
                  <a:schemeClr val="dk1"/>
                </a:solidFill>
                <a:latin typeface="Muli"/>
                <a:ea typeface="Muli"/>
              </a:rPr>
              <a:t>Lista de principales etiquetas:</a:t>
            </a:r>
            <a:endParaRPr b="0" lang="es-UY" sz="1400" spc="-1" strike="noStrike">
              <a:solidFill>
                <a:srgbClr val="000000"/>
              </a:solidFill>
              <a:latin typeface="Arial"/>
            </a:endParaRPr>
          </a:p>
          <a:p>
            <a:pPr indent="0">
              <a:lnSpc>
                <a:spcPct val="115000"/>
              </a:lnSpc>
              <a:spcBef>
                <a:spcPts val="1199"/>
              </a:spcBef>
              <a:buNone/>
              <a:tabLst>
                <a:tab algn="l" pos="0"/>
              </a:tabLst>
            </a:pPr>
            <a:r>
              <a:rPr b="0" lang="en" sz="1300" spc="-1" strike="noStrike" u="sng">
                <a:solidFill>
                  <a:schemeClr val="hlink"/>
                </a:solidFill>
                <a:uFillTx/>
                <a:latin typeface="Muli"/>
                <a:ea typeface="Muli"/>
                <a:hlinkClick r:id="rId1"/>
              </a:rPr>
              <a:t>https://aulas.ort.edu.uy/mod/book/view.php?id=156560&amp;chapterid=1978</a:t>
            </a: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300" spc="-1" strike="noStrike">
              <a:solidFill>
                <a:srgbClr val="000000"/>
              </a:solidFill>
              <a:latin typeface="Arial"/>
            </a:endParaRPr>
          </a:p>
          <a:p>
            <a:pPr indent="0">
              <a:lnSpc>
                <a:spcPct val="115000"/>
              </a:lnSpc>
              <a:spcBef>
                <a:spcPts val="1199"/>
              </a:spcBef>
              <a:buNone/>
              <a:tabLst>
                <a:tab algn="l" pos="0"/>
              </a:tabLst>
            </a:pPr>
            <a:r>
              <a:rPr b="0" lang="en" sz="1300" spc="-1" strike="noStrike" u="sng">
                <a:solidFill>
                  <a:schemeClr val="hlink"/>
                </a:solidFill>
                <a:uFillTx/>
                <a:latin typeface="Muli"/>
                <a:ea typeface="Muli"/>
              </a:rPr>
              <a:t>https://www.w3schools.com/TAGS/ref_byfunc.asp</a:t>
            </a:r>
            <a:r>
              <a:rPr b="0" lang="en" sz="1300" spc="-1" strike="noStrike">
                <a:solidFill>
                  <a:schemeClr val="dk1"/>
                </a:solidFill>
                <a:latin typeface="Muli"/>
                <a:ea typeface="Muli"/>
              </a:rPr>
              <a:t> </a:t>
            </a:r>
            <a:endParaRPr b="0" lang="es-UY" sz="1300" spc="-1" strike="noStrike">
              <a:solidFill>
                <a:srgbClr val="000000"/>
              </a:solidFill>
              <a:latin typeface="Arial"/>
            </a:endParaRPr>
          </a:p>
          <a:p>
            <a:pPr marL="914400" indent="0">
              <a:lnSpc>
                <a:spcPct val="115000"/>
              </a:lnSpc>
              <a:spcBef>
                <a:spcPts val="1199"/>
              </a:spcBef>
              <a:buNone/>
              <a:tabLst>
                <a:tab algn="l" pos="0"/>
              </a:tabLst>
            </a:pPr>
            <a:r>
              <a:rPr b="0" lang="en" sz="1300" spc="-1" strike="noStrike">
                <a:solidFill>
                  <a:schemeClr val="dk1"/>
                </a:solidFill>
                <a:latin typeface="Muli"/>
                <a:ea typeface="Muli"/>
              </a:rPr>
              <a:t> </a:t>
            </a:r>
            <a:endParaRPr b="0" lang="es-UY" sz="1300" spc="-1" strike="noStrike">
              <a:solidFill>
                <a:srgbClr val="000000"/>
              </a:solidFill>
              <a:latin typeface="Arial"/>
            </a:endParaRPr>
          </a:p>
          <a:p>
            <a:pPr marL="457200" indent="0">
              <a:lnSpc>
                <a:spcPct val="115000"/>
              </a:lnSpc>
              <a:spcBef>
                <a:spcPts val="1199"/>
              </a:spcBef>
              <a:buNone/>
              <a:tabLst>
                <a:tab algn="l" pos="0"/>
              </a:tabLst>
            </a:pP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9596c"/>
        </a:solid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2270160" y="2144160"/>
            <a:ext cx="4427640" cy="869400"/>
          </a:xfrm>
          <a:prstGeom prst="rect">
            <a:avLst/>
          </a:prstGeom>
          <a:noFill/>
          <a:ln w="0">
            <a:noFill/>
          </a:ln>
        </p:spPr>
        <p:txBody>
          <a:bodyPr tIns="91440" bIns="91440" anchor="b">
            <a:noAutofit/>
          </a:bodyPr>
          <a:p>
            <a:pPr indent="0">
              <a:lnSpc>
                <a:spcPct val="100000"/>
              </a:lnSpc>
              <a:buNone/>
              <a:tabLst>
                <a:tab algn="l" pos="0"/>
              </a:tabLst>
            </a:pPr>
            <a:r>
              <a:rPr b="1" lang="en" sz="4800" spc="-1" strike="noStrike">
                <a:solidFill>
                  <a:srgbClr val="ffffff"/>
                </a:solidFill>
                <a:latin typeface="Muli"/>
                <a:ea typeface="Muli"/>
              </a:rPr>
              <a:t>¿Preguntas?</a:t>
            </a:r>
            <a:endParaRPr b="0" lang="es-UY" sz="4800" spc="-1" strike="noStrike">
              <a:solidFill>
                <a:srgbClr val="000000"/>
              </a:solidFill>
              <a:latin typeface="Arial"/>
            </a:endParaRPr>
          </a:p>
        </p:txBody>
      </p:sp>
      <p:sp>
        <p:nvSpPr>
          <p:cNvPr id="107" name="PlaceHolder 2"/>
          <p:cNvSpPr>
            <a:spLocks noGrp="1"/>
          </p:cNvSpPr>
          <p:nvPr>
            <p:ph type="sldNum" idx="2"/>
          </p:nvPr>
        </p:nvSpPr>
        <p:spPr>
          <a:xfrm>
            <a:off x="8556840" y="4749840"/>
            <a:ext cx="548280" cy="393120"/>
          </a:xfrm>
          <a:prstGeom prst="rect">
            <a:avLst/>
          </a:prstGeom>
          <a:noFill/>
          <a:ln w="0">
            <a:noFill/>
          </a:ln>
        </p:spPr>
        <p:txBody>
          <a:bodyPr tIns="91440" bIns="91440" anchor="t">
            <a:noAutofit/>
          </a:bodyPr>
          <a:lstStyle>
            <a:lvl1pPr indent="0" algn="r">
              <a:lnSpc>
                <a:spcPct val="100000"/>
              </a:lnSpc>
              <a:buNone/>
              <a:tabLst>
                <a:tab algn="l" pos="0"/>
              </a:tabLst>
              <a:defRPr b="0" lang="en" sz="1300" spc="-1" strike="noStrike">
                <a:solidFill>
                  <a:schemeClr val="dk2"/>
                </a:solidFill>
                <a:latin typeface="Lato"/>
                <a:ea typeface="Lato"/>
              </a:defRPr>
            </a:lvl1pPr>
          </a:lstStyle>
          <a:p>
            <a:pPr indent="0" algn="r">
              <a:lnSpc>
                <a:spcPct val="100000"/>
              </a:lnSpc>
              <a:buNone/>
              <a:tabLst>
                <a:tab algn="l" pos="0"/>
              </a:tabLst>
            </a:pPr>
            <a:fld id="{BF8490F9-2478-4C60-A1F1-2FAC61D0AF80}" type="slidenum">
              <a:rPr b="0" lang="en" sz="1300" spc="-1" strike="noStrike">
                <a:solidFill>
                  <a:schemeClr val="dk2"/>
                </a:solidFill>
                <a:latin typeface="Lato"/>
                <a:ea typeface="Lato"/>
              </a:rPr>
              <a:t>&lt;número&gt;</a:t>
            </a:fld>
            <a:endParaRPr b="0" lang="es-UY" sz="13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47920" y="422280"/>
            <a:ext cx="51523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Contenido</a:t>
            </a:r>
            <a:endParaRPr b="0" lang="es-UY" sz="3000" spc="-1" strike="noStrike">
              <a:solidFill>
                <a:srgbClr val="000000"/>
              </a:solidFill>
              <a:latin typeface="Arial"/>
            </a:endParaRPr>
          </a:p>
        </p:txBody>
      </p:sp>
      <p:sp>
        <p:nvSpPr>
          <p:cNvPr id="81" name="PlaceHolder 2"/>
          <p:cNvSpPr>
            <a:spLocks noGrp="1"/>
          </p:cNvSpPr>
          <p:nvPr>
            <p:ph type="subTitle"/>
          </p:nvPr>
        </p:nvSpPr>
        <p:spPr>
          <a:xfrm>
            <a:off x="589680" y="1246680"/>
            <a:ext cx="7964280" cy="3282120"/>
          </a:xfrm>
          <a:prstGeom prst="rect">
            <a:avLst/>
          </a:prstGeom>
          <a:noFill/>
          <a:ln w="0">
            <a:noFill/>
          </a:ln>
        </p:spPr>
        <p:txBody>
          <a:bodyPr tIns="91440" bIns="91440" anchor="t">
            <a:noAutofit/>
          </a:bodyPr>
          <a:p>
            <a:pPr marL="457200" indent="-324000">
              <a:lnSpc>
                <a:spcPct val="150000"/>
              </a:lnSpc>
              <a:spcBef>
                <a:spcPts val="1199"/>
              </a:spcBef>
              <a:buClr>
                <a:srgbClr val="0097a7"/>
              </a:buClr>
              <a:buFont typeface="Lato"/>
              <a:buChar char="●"/>
            </a:pPr>
            <a:r>
              <a:rPr b="0" lang="en" sz="1800" spc="-1" strike="noStrike">
                <a:solidFill>
                  <a:schemeClr val="dk1"/>
                </a:solidFill>
                <a:latin typeface="Muli"/>
                <a:ea typeface="Muli"/>
              </a:rPr>
              <a:t>Introducción general</a:t>
            </a:r>
            <a:endParaRPr b="0" lang="es-UY" sz="1800" spc="-1" strike="noStrike">
              <a:solidFill>
                <a:srgbClr val="000000"/>
              </a:solidFill>
              <a:latin typeface="Arial"/>
            </a:endParaRPr>
          </a:p>
          <a:p>
            <a:pPr marL="457200" indent="-324000">
              <a:lnSpc>
                <a:spcPct val="150000"/>
              </a:lnSpc>
              <a:buClr>
                <a:srgbClr val="0097a7"/>
              </a:buClr>
              <a:buFont typeface="Lato"/>
              <a:buChar char="●"/>
            </a:pPr>
            <a:r>
              <a:rPr b="0" lang="en" sz="1800" spc="-1" strike="noStrike">
                <a:solidFill>
                  <a:schemeClr val="dk1"/>
                </a:solidFill>
                <a:latin typeface="Muli"/>
                <a:ea typeface="Muli"/>
              </a:rPr>
              <a:t>Conceptos de HTML</a:t>
            </a:r>
            <a:endParaRPr b="0" lang="es-UY" sz="1800" spc="-1" strike="noStrike">
              <a:solidFill>
                <a:srgbClr val="000000"/>
              </a:solidFill>
              <a:latin typeface="Arial"/>
            </a:endParaRPr>
          </a:p>
          <a:p>
            <a:pPr marL="457200" indent="-324000">
              <a:lnSpc>
                <a:spcPct val="150000"/>
              </a:lnSpc>
              <a:buClr>
                <a:srgbClr val="0097a7"/>
              </a:buClr>
              <a:buFont typeface="Lato"/>
              <a:buChar char="●"/>
            </a:pPr>
            <a:r>
              <a:rPr b="0" lang="en" sz="1800" spc="-1" strike="noStrike">
                <a:solidFill>
                  <a:schemeClr val="dk1"/>
                </a:solidFill>
                <a:latin typeface="Muli"/>
                <a:ea typeface="Muli"/>
              </a:rPr>
              <a:t>Etiquetas y atributos en HTML</a:t>
            </a:r>
            <a:endParaRPr b="0" lang="es-UY"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47920" y="422280"/>
            <a:ext cx="51523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Introducción general</a:t>
            </a:r>
            <a:endParaRPr b="0" lang="es-UY" sz="3000" spc="-1" strike="noStrike">
              <a:solidFill>
                <a:srgbClr val="000000"/>
              </a:solidFill>
              <a:latin typeface="Arial"/>
            </a:endParaRPr>
          </a:p>
        </p:txBody>
      </p:sp>
      <p:sp>
        <p:nvSpPr>
          <p:cNvPr id="83" name="PlaceHolder 2"/>
          <p:cNvSpPr>
            <a:spLocks noGrp="1"/>
          </p:cNvSpPr>
          <p:nvPr>
            <p:ph type="subTitle"/>
          </p:nvPr>
        </p:nvSpPr>
        <p:spPr>
          <a:xfrm>
            <a:off x="589680" y="1246680"/>
            <a:ext cx="7964280" cy="3282120"/>
          </a:xfrm>
          <a:prstGeom prst="rect">
            <a:avLst/>
          </a:prstGeom>
          <a:noFill/>
          <a:ln w="0">
            <a:noFill/>
          </a:ln>
        </p:spPr>
        <p:txBody>
          <a:bodyPr tIns="91440" bIns="91440" anchor="t">
            <a:noAutofit/>
          </a:bodyPr>
          <a:p>
            <a:pPr indent="0">
              <a:lnSpc>
                <a:spcPct val="150000"/>
              </a:lnSpc>
              <a:spcBef>
                <a:spcPts val="1199"/>
              </a:spcBef>
              <a:buNone/>
              <a:tabLst>
                <a:tab algn="l" pos="0"/>
              </a:tabLst>
            </a:pPr>
            <a:r>
              <a:rPr b="0" lang="en" sz="1400" spc="-1" strike="noStrike">
                <a:solidFill>
                  <a:schemeClr val="dk1"/>
                </a:solidFill>
                <a:latin typeface="Muli"/>
                <a:ea typeface="Muli"/>
              </a:rPr>
              <a:t>Una de las funciones básicas del navegador de Internet es recibir información e interpretarla para mostrarla en pantalla. Las páginas que se visualizan están formadas, fundamentalmente, por textos e imágenes, con una estructura y un formato específico. </a:t>
            </a:r>
            <a:endParaRPr b="0" lang="es-UY" sz="1400" spc="-1" strike="noStrike">
              <a:solidFill>
                <a:srgbClr val="000000"/>
              </a:solidFill>
              <a:latin typeface="Arial"/>
            </a:endParaRPr>
          </a:p>
          <a:p>
            <a:pPr indent="0">
              <a:lnSpc>
                <a:spcPct val="150000"/>
              </a:lnSpc>
              <a:spcBef>
                <a:spcPts val="1199"/>
              </a:spcBef>
              <a:buNone/>
              <a:tabLst>
                <a:tab algn="l" pos="0"/>
              </a:tabLst>
            </a:pPr>
            <a:r>
              <a:rPr b="0" lang="en" sz="1400" spc="-1" strike="noStrike">
                <a:solidFill>
                  <a:schemeClr val="dk1"/>
                </a:solidFill>
                <a:latin typeface="Muli"/>
                <a:ea typeface="Muli"/>
              </a:rPr>
              <a:t>El HTML (Hypertext Markup Language) es lo que nos permite decirle al navegador cómo debe mostrar la información: formato de los textos, colores, orden de los párrafos, etc.</a:t>
            </a:r>
            <a:endParaRPr b="0" lang="es-UY" sz="1400" spc="-1" strike="noStrike">
              <a:solidFill>
                <a:srgbClr val="000000"/>
              </a:solidFill>
              <a:latin typeface="Arial"/>
            </a:endParaRPr>
          </a:p>
          <a:p>
            <a:pPr indent="0">
              <a:lnSpc>
                <a:spcPct val="150000"/>
              </a:lnSpc>
              <a:spcBef>
                <a:spcPts val="1199"/>
              </a:spcBef>
              <a:buNone/>
              <a:tabLst>
                <a:tab algn="l" pos="0"/>
              </a:tabLst>
            </a:pPr>
            <a:r>
              <a:rPr b="0" lang="en" sz="1400" spc="-1" strike="noStrike">
                <a:solidFill>
                  <a:schemeClr val="dk1"/>
                </a:solidFill>
                <a:latin typeface="Muli"/>
                <a:ea typeface="Muli"/>
              </a:rPr>
              <a:t>La idea básica de HTML es que se usen elementos para estructurar su contenido. Esto no ha cambiado desde los primeros días de la web. Aún hoy, las páginas más viejas funcionan perfectamente en la mayoría de los navegadores modernos.</a:t>
            </a: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47920" y="422280"/>
            <a:ext cx="51523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85" name="PlaceHolder 2"/>
          <p:cNvSpPr>
            <a:spLocks noGrp="1"/>
          </p:cNvSpPr>
          <p:nvPr>
            <p:ph type="subTitle"/>
          </p:nvPr>
        </p:nvSpPr>
        <p:spPr>
          <a:xfrm>
            <a:off x="589680" y="1246680"/>
            <a:ext cx="7964280" cy="3282120"/>
          </a:xfrm>
          <a:prstGeom prst="rect">
            <a:avLst/>
          </a:prstGeom>
          <a:noFill/>
          <a:ln w="0">
            <a:noFill/>
          </a:ln>
        </p:spPr>
        <p:txBody>
          <a:bodyPr tIns="91440" bIns="91440" anchor="t">
            <a:noAutofit/>
          </a:bodyPr>
          <a:p>
            <a:pPr indent="0">
              <a:lnSpc>
                <a:spcPct val="150000"/>
              </a:lnSpc>
              <a:spcBef>
                <a:spcPts val="1199"/>
              </a:spcBef>
              <a:buNone/>
              <a:tabLst>
                <a:tab algn="l" pos="0"/>
              </a:tabLst>
            </a:pPr>
            <a:r>
              <a:rPr b="0" lang="en" sz="1400" spc="-1" strike="noStrike">
                <a:solidFill>
                  <a:schemeClr val="dk1"/>
                </a:solidFill>
                <a:latin typeface="Muli"/>
                <a:ea typeface="Muli"/>
              </a:rPr>
              <a:t>Una </a:t>
            </a:r>
            <a:r>
              <a:rPr b="1" lang="en" sz="1400" spc="-1" strike="noStrike">
                <a:solidFill>
                  <a:schemeClr val="dk1"/>
                </a:solidFill>
                <a:latin typeface="Muli"/>
                <a:ea typeface="Muli"/>
              </a:rPr>
              <a:t>página web </a:t>
            </a:r>
            <a:r>
              <a:rPr b="0" lang="en" sz="1400" spc="-1" strike="noStrike">
                <a:solidFill>
                  <a:schemeClr val="dk1"/>
                </a:solidFill>
                <a:latin typeface="Muli"/>
                <a:ea typeface="Muli"/>
              </a:rPr>
              <a:t>es un archivo de texto que el navegador interpreta. La interpretación será de acuerdo a símbolos y palabras claves; durante la interpretación estos signos y palabras claves generarán resultados diferentes. A las palabras o letras claves se le conocen bajo el nombre de Etiqueta (TAG).</a:t>
            </a:r>
            <a:endParaRPr b="0" lang="es-UY" sz="1400" spc="-1" strike="noStrike">
              <a:solidFill>
                <a:srgbClr val="000000"/>
              </a:solidFill>
              <a:latin typeface="Arial"/>
            </a:endParaRPr>
          </a:p>
          <a:p>
            <a:pPr indent="0">
              <a:lnSpc>
                <a:spcPct val="150000"/>
              </a:lnSpc>
              <a:spcBef>
                <a:spcPts val="1199"/>
              </a:spcBef>
              <a:buNone/>
              <a:tabLst>
                <a:tab algn="l" pos="0"/>
              </a:tabLst>
            </a:pPr>
            <a:r>
              <a:rPr b="0" lang="en" sz="1400" spc="-1" strike="noStrike">
                <a:solidFill>
                  <a:schemeClr val="dk1"/>
                </a:solidFill>
                <a:latin typeface="Muli"/>
                <a:ea typeface="Muli"/>
              </a:rPr>
              <a:t>La interpretación de la página se realiza de arriba a abajo y de izquierda a derecha, de igual manera que los occidentales leemos.</a:t>
            </a:r>
            <a:endParaRPr b="0" lang="es-UY" sz="14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47920" y="422280"/>
            <a:ext cx="51523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87" name="PlaceHolder 2"/>
          <p:cNvSpPr>
            <a:spLocks noGrp="1"/>
          </p:cNvSpPr>
          <p:nvPr>
            <p:ph type="subTitle"/>
          </p:nvPr>
        </p:nvSpPr>
        <p:spPr>
          <a:xfrm>
            <a:off x="589680" y="1246680"/>
            <a:ext cx="7964280" cy="3282120"/>
          </a:xfrm>
          <a:prstGeom prst="rect">
            <a:avLst/>
          </a:prstGeom>
          <a:noFill/>
          <a:ln w="0">
            <a:noFill/>
          </a:ln>
        </p:spPr>
        <p:txBody>
          <a:bodyPr tIns="91440" bIns="91440" anchor="t">
            <a:noAutofit/>
          </a:bodyPr>
          <a:p>
            <a:pPr indent="0">
              <a:lnSpc>
                <a:spcPct val="115000"/>
              </a:lnSpc>
              <a:spcBef>
                <a:spcPts val="1199"/>
              </a:spcBef>
              <a:buNone/>
              <a:tabLst>
                <a:tab algn="l" pos="0"/>
              </a:tabLst>
            </a:pPr>
            <a:r>
              <a:rPr b="0" lang="en" sz="1400" spc="-1" strike="noStrike">
                <a:solidFill>
                  <a:schemeClr val="dk1"/>
                </a:solidFill>
                <a:latin typeface="Muli"/>
                <a:ea typeface="Muli"/>
              </a:rPr>
              <a:t>Los archivos en todo sistema se componen de un nombre y una extensión:</a:t>
            </a:r>
            <a:endParaRPr b="0" lang="es-UY" sz="1400" spc="-1" strike="noStrike">
              <a:solidFill>
                <a:srgbClr val="000000"/>
              </a:solidFill>
              <a:latin typeface="Arial"/>
            </a:endParaRPr>
          </a:p>
          <a:p>
            <a:pPr indent="0">
              <a:lnSpc>
                <a:spcPct val="115000"/>
              </a:lnSpc>
              <a:spcBef>
                <a:spcPts val="1199"/>
              </a:spcBef>
              <a:buNone/>
              <a:tabLst>
                <a:tab algn="l" pos="0"/>
              </a:tabLst>
            </a:pPr>
            <a:r>
              <a:rPr b="0" lang="en" sz="1400" spc="-1" strike="noStrike">
                <a:solidFill>
                  <a:schemeClr val="dk1"/>
                </a:solidFill>
                <a:latin typeface="Muli"/>
                <a:ea typeface="Muli"/>
              </a:rPr>
              <a:t>La extensión «.html» será la necesaria para nuestra página web. </a:t>
            </a:r>
            <a:endParaRPr b="0" lang="es-UY" sz="1400" spc="-1" strike="noStrike">
              <a:solidFill>
                <a:srgbClr val="000000"/>
              </a:solidFill>
              <a:latin typeface="Arial"/>
            </a:endParaRPr>
          </a:p>
          <a:p>
            <a:pPr indent="0">
              <a:lnSpc>
                <a:spcPct val="115000"/>
              </a:lnSpc>
              <a:spcBef>
                <a:spcPts val="1199"/>
              </a:spcBef>
              <a:buNone/>
              <a:tabLst>
                <a:tab algn="l" pos="0"/>
              </a:tabLst>
            </a:pPr>
            <a:r>
              <a:rPr b="0" lang="en" sz="1400" spc="-1" strike="noStrike">
                <a:solidFill>
                  <a:schemeClr val="dk1"/>
                </a:solidFill>
                <a:latin typeface="Muli"/>
                <a:ea typeface="Muli"/>
              </a:rPr>
              <a:t>Para crear/editar un archivo de este tipo, podemos hacer uso de cualquier editor de texto plano, como puede ser el bloc de notas, el Notepad++, etc. </a:t>
            </a:r>
            <a:endParaRPr b="0" lang="es-UY" sz="1400" spc="-1" strike="noStrike">
              <a:solidFill>
                <a:srgbClr val="000000"/>
              </a:solidFill>
              <a:latin typeface="Arial"/>
            </a:endParaRPr>
          </a:p>
          <a:p>
            <a:pPr indent="0">
              <a:lnSpc>
                <a:spcPct val="115000"/>
              </a:lnSpc>
              <a:spcBef>
                <a:spcPts val="1199"/>
              </a:spcBef>
              <a:buNone/>
              <a:tabLst>
                <a:tab algn="l" pos="0"/>
              </a:tabLst>
            </a:pPr>
            <a:r>
              <a:rPr b="0" lang="en" sz="1400" spc="-1" strike="noStrike">
                <a:solidFill>
                  <a:schemeClr val="dk1"/>
                </a:solidFill>
                <a:latin typeface="Muli"/>
                <a:ea typeface="Muli"/>
              </a:rPr>
              <a:t>Escribiremos el código correspondiente del archivo HTML utilizando las etiquetas HTML (que están más adelante).</a:t>
            </a: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47920" y="422280"/>
            <a:ext cx="668268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89" name="PlaceHolder 2"/>
          <p:cNvSpPr>
            <a:spLocks noGrp="1"/>
          </p:cNvSpPr>
          <p:nvPr>
            <p:ph type="subTitle"/>
          </p:nvPr>
        </p:nvSpPr>
        <p:spPr>
          <a:xfrm>
            <a:off x="589680" y="1246680"/>
            <a:ext cx="7964280" cy="3662280"/>
          </a:xfrm>
          <a:prstGeom prst="rect">
            <a:avLst/>
          </a:prstGeom>
          <a:noFill/>
          <a:ln w="0">
            <a:noFill/>
          </a:ln>
        </p:spPr>
        <p:txBody>
          <a:bodyPr tIns="91440" bIns="91440" anchor="t">
            <a:noAutofit/>
          </a:bodyPr>
          <a:p>
            <a:pPr indent="0">
              <a:lnSpc>
                <a:spcPct val="115000"/>
              </a:lnSpc>
              <a:spcBef>
                <a:spcPts val="1199"/>
              </a:spcBef>
              <a:buNone/>
              <a:tabLst>
                <a:tab algn="l" pos="0"/>
              </a:tabLst>
            </a:pPr>
            <a:r>
              <a:rPr b="0" lang="en" sz="1600" spc="-1" strike="noStrike">
                <a:solidFill>
                  <a:schemeClr val="dk1"/>
                </a:solidFill>
                <a:latin typeface="Muli"/>
                <a:ea typeface="Muli"/>
              </a:rPr>
              <a:t>Elementos relativos a las etiquetas:</a:t>
            </a:r>
            <a:endParaRPr b="0" lang="es-UY" sz="1600" spc="-1" strike="noStrike">
              <a:solidFill>
                <a:srgbClr val="000000"/>
              </a:solidFill>
              <a:latin typeface="Arial"/>
            </a:endParaRPr>
          </a:p>
          <a:p>
            <a:pPr indent="0">
              <a:lnSpc>
                <a:spcPct val="115000"/>
              </a:lnSpc>
              <a:spcBef>
                <a:spcPts val="1199"/>
              </a:spcBef>
              <a:buNone/>
              <a:tabLst>
                <a:tab algn="l" pos="0"/>
              </a:tabLst>
            </a:pPr>
            <a:r>
              <a:rPr b="0" lang="en" sz="1600" spc="-1" strike="noStrike">
                <a:solidFill>
                  <a:schemeClr val="dk1"/>
                </a:solidFill>
                <a:latin typeface="Muli"/>
                <a:ea typeface="Muli"/>
              </a:rPr>
              <a:t>Las etiquetas HTML se componen de un signo de menor (&lt;) NOMBRE_DE_ETIQUETA y un signo de mayor (&gt;).</a:t>
            </a:r>
            <a:endParaRPr b="0" lang="es-UY" sz="1600" spc="-1" strike="noStrike">
              <a:solidFill>
                <a:srgbClr val="000000"/>
              </a:solidFill>
              <a:latin typeface="Arial"/>
            </a:endParaRPr>
          </a:p>
          <a:p>
            <a:pPr indent="0">
              <a:lnSpc>
                <a:spcPct val="115000"/>
              </a:lnSpc>
              <a:spcBef>
                <a:spcPts val="1199"/>
              </a:spcBef>
              <a:buNone/>
              <a:tabLst>
                <a:tab algn="l" pos="0"/>
              </a:tabLst>
            </a:pPr>
            <a:r>
              <a:rPr b="0" lang="en" sz="1600" spc="-1" strike="noStrike">
                <a:solidFill>
                  <a:schemeClr val="dk1"/>
                </a:solidFill>
                <a:latin typeface="Muli"/>
                <a:ea typeface="Muli"/>
              </a:rPr>
              <a:t>Toda etiqueta debe cerrarse una vez abierta. </a:t>
            </a:r>
            <a:endParaRPr b="0" lang="es-UY" sz="1600" spc="-1" strike="noStrike">
              <a:solidFill>
                <a:srgbClr val="000000"/>
              </a:solidFill>
              <a:latin typeface="Arial"/>
            </a:endParaRPr>
          </a:p>
          <a:p>
            <a:pPr indent="0">
              <a:lnSpc>
                <a:spcPct val="115000"/>
              </a:lnSpc>
              <a:spcBef>
                <a:spcPts val="1199"/>
              </a:spcBef>
              <a:buNone/>
              <a:tabLst>
                <a:tab algn="l" pos="0"/>
              </a:tabLst>
            </a:pPr>
            <a:r>
              <a:rPr b="0" lang="en" sz="1600" spc="-1" strike="noStrike">
                <a:solidFill>
                  <a:schemeClr val="dk1"/>
                </a:solidFill>
                <a:latin typeface="Muli"/>
                <a:ea typeface="Muli"/>
              </a:rPr>
              <a:t>La mayoría de las etiquetas dan forma, diseñan, afectan al texto que esté contenido dentro de ellas. Se cierran la mayoría de las etiquetas con el mismo nombre que se abren, agregando una barra inclinada “/” antes del nombre.</a:t>
            </a:r>
            <a:endParaRPr b="0" lang="es-UY" sz="1600" spc="-1" strike="noStrike">
              <a:solidFill>
                <a:srgbClr val="000000"/>
              </a:solidFill>
              <a:latin typeface="Arial"/>
            </a:endParaRPr>
          </a:p>
          <a:p>
            <a:pPr indent="0">
              <a:lnSpc>
                <a:spcPct val="115000"/>
              </a:lnSpc>
              <a:spcBef>
                <a:spcPts val="1199"/>
              </a:spcBef>
              <a:buNone/>
              <a:tabLst>
                <a:tab algn="l" pos="0"/>
              </a:tabLst>
            </a:pPr>
            <a:r>
              <a:rPr b="0" lang="en" sz="1600" spc="-1" strike="noStrike">
                <a:solidFill>
                  <a:schemeClr val="dk1"/>
                </a:solidFill>
                <a:latin typeface="Muli"/>
                <a:ea typeface="Muli"/>
              </a:rPr>
              <a:t>Otras etiquetas se cierran con una barra inclinada “/” antes del “&gt;”. </a:t>
            </a:r>
            <a:endParaRPr b="0" lang="es-UY" sz="16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47920" y="422280"/>
            <a:ext cx="625680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91" name="PlaceHolder 2"/>
          <p:cNvSpPr>
            <a:spLocks noGrp="1"/>
          </p:cNvSpPr>
          <p:nvPr>
            <p:ph type="subTitle"/>
          </p:nvPr>
        </p:nvSpPr>
        <p:spPr>
          <a:xfrm>
            <a:off x="589680" y="1246680"/>
            <a:ext cx="7964280" cy="3619800"/>
          </a:xfrm>
          <a:prstGeom prst="rect">
            <a:avLst/>
          </a:prstGeom>
          <a:noFill/>
          <a:ln w="0">
            <a:noFill/>
          </a:ln>
        </p:spPr>
        <p:txBody>
          <a:bodyPr tIns="91440" bIns="91440" anchor="t">
            <a:noAutofit/>
          </a:bodyPr>
          <a:p>
            <a:pPr indent="0">
              <a:lnSpc>
                <a:spcPct val="115000"/>
              </a:lnSpc>
              <a:spcBef>
                <a:spcPts val="1199"/>
              </a:spcBef>
              <a:buNone/>
              <a:tabLst>
                <a:tab algn="l" pos="0"/>
              </a:tabLst>
            </a:pPr>
            <a:r>
              <a:rPr b="0" lang="en" sz="1400" spc="-1" strike="noStrike">
                <a:solidFill>
                  <a:schemeClr val="dk1"/>
                </a:solidFill>
                <a:latin typeface="Muli"/>
                <a:ea typeface="Muli"/>
              </a:rPr>
              <a:t>Las etiquetas llevan un nombre y pueden tener ATRIBUTOS, estos atributos definen cómo se interpretará la etiqueta. No todos los atributos son válidos para todas las etiquetas. Un atributo se define con su “nombre”, el signo de asignación “=” y el valor a asignar al atributo “valor”.</a:t>
            </a:r>
            <a:endParaRPr b="0" lang="es-UY" sz="1400" spc="-1" strike="noStrike">
              <a:solidFill>
                <a:srgbClr val="000000"/>
              </a:solidFill>
              <a:latin typeface="Arial"/>
            </a:endParaRPr>
          </a:p>
          <a:p>
            <a:pPr indent="0">
              <a:lnSpc>
                <a:spcPct val="115000"/>
              </a:lnSpc>
              <a:spcBef>
                <a:spcPts val="1199"/>
              </a:spcBef>
              <a:buNone/>
              <a:tabLst>
                <a:tab algn="l" pos="0"/>
              </a:tabLst>
            </a:pPr>
            <a:r>
              <a:rPr b="0" lang="en" sz="1400" spc="-1" strike="noStrike">
                <a:solidFill>
                  <a:schemeClr val="dk1"/>
                </a:solidFill>
                <a:latin typeface="Muli"/>
                <a:ea typeface="Muli"/>
              </a:rPr>
              <a:t>Las etiquetas que se cierran con su nombre, luego de la barra inclinada “/“, contienen elementos HTML dentro de ellas; el texto que esté dentro de ellas se vera afectado por la interpretación de la etiqueta. </a:t>
            </a:r>
            <a:endParaRPr b="0" lang="es-UY" sz="1400" spc="-1" strike="noStrike">
              <a:solidFill>
                <a:srgbClr val="000000"/>
              </a:solidFill>
              <a:latin typeface="Arial"/>
            </a:endParaRPr>
          </a:p>
          <a:p>
            <a:pPr indent="0">
              <a:lnSpc>
                <a:spcPct val="115000"/>
              </a:lnSpc>
              <a:spcBef>
                <a:spcPts val="1199"/>
              </a:spcBef>
              <a:buNone/>
              <a:tabLst>
                <a:tab algn="l" pos="0"/>
              </a:tabLst>
            </a:pPr>
            <a:r>
              <a:rPr b="0" lang="en" sz="1400" spc="-1" strike="noStrike">
                <a:solidFill>
                  <a:schemeClr val="dk1"/>
                </a:solidFill>
                <a:latin typeface="Muli"/>
                <a:ea typeface="Muli"/>
              </a:rPr>
              <a:t>Las etiquetas que se cierran en sí misma “ /&gt; “ no contienen elementos HTML dentro de ellas, sus datos estarán dados por los atributos que tengan.</a:t>
            </a: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47920" y="422280"/>
            <a:ext cx="66931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93" name="PlaceHolder 2"/>
          <p:cNvSpPr>
            <a:spLocks noGrp="1"/>
          </p:cNvSpPr>
          <p:nvPr>
            <p:ph type="subTitle"/>
          </p:nvPr>
        </p:nvSpPr>
        <p:spPr>
          <a:xfrm>
            <a:off x="431640" y="1246680"/>
            <a:ext cx="3562920" cy="3619800"/>
          </a:xfrm>
          <a:prstGeom prst="rect">
            <a:avLst/>
          </a:prstGeom>
          <a:noFill/>
          <a:ln w="0">
            <a:noFill/>
          </a:ln>
        </p:spPr>
        <p:txBody>
          <a:bodyPr tIns="91440" bIns="91440" anchor="t">
            <a:noAutofit/>
          </a:bodyPr>
          <a:p>
            <a:pPr indent="0">
              <a:lnSpc>
                <a:spcPct val="115000"/>
              </a:lnSpc>
              <a:spcBef>
                <a:spcPts val="1199"/>
              </a:spcBef>
              <a:buNone/>
              <a:tabLst>
                <a:tab algn="l" pos="0"/>
              </a:tabLst>
            </a:pPr>
            <a:r>
              <a:rPr b="1" lang="en" sz="1300" spc="-1" strike="noStrike">
                <a:solidFill>
                  <a:schemeClr val="dk1"/>
                </a:solidFill>
                <a:latin typeface="Muli"/>
                <a:ea typeface="Muli"/>
              </a:rPr>
              <a:t>Ejemplo de archivo HTML</a:t>
            </a: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dk1"/>
                </a:solidFill>
                <a:latin typeface="Muli"/>
                <a:ea typeface="Muli"/>
              </a:rPr>
              <a:t>Este archivo va a ser nuestro primer ejemplo (crear el archivo con nombre index.html).</a:t>
            </a:r>
            <a:endParaRPr b="0" lang="es-UY"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dk1"/>
                </a:solidFill>
                <a:latin typeface="Muli"/>
                <a:ea typeface="Muli"/>
              </a:rPr>
              <a:t>Guardamos los cambios y abrimos el archivo con un explorador web: Firefox o Chrome.</a:t>
            </a: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pic>
        <p:nvPicPr>
          <p:cNvPr id="94" name="Google Shape;201;p36" descr=""/>
          <p:cNvPicPr/>
          <p:nvPr/>
        </p:nvPicPr>
        <p:blipFill>
          <a:blip r:embed="rId1"/>
          <a:stretch/>
        </p:blipFill>
        <p:spPr>
          <a:xfrm>
            <a:off x="3901320" y="1246680"/>
            <a:ext cx="4876560" cy="3419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47920" y="422280"/>
            <a:ext cx="6693120" cy="655200"/>
          </a:xfrm>
          <a:prstGeom prst="rect">
            <a:avLst/>
          </a:prstGeom>
          <a:noFill/>
          <a:ln w="0">
            <a:noFill/>
          </a:ln>
        </p:spPr>
        <p:txBody>
          <a:bodyPr tIns="91440" bIns="91440" anchor="b">
            <a:noAutofit/>
          </a:bodyPr>
          <a:p>
            <a:pPr indent="0">
              <a:lnSpc>
                <a:spcPct val="100000"/>
              </a:lnSpc>
              <a:buNone/>
              <a:tabLst>
                <a:tab algn="l" pos="0"/>
              </a:tabLst>
            </a:pPr>
            <a:r>
              <a:rPr b="1" lang="en" sz="3000" spc="-1" strike="noStrike">
                <a:solidFill>
                  <a:srgbClr val="49596c"/>
                </a:solidFill>
                <a:latin typeface="Muli"/>
                <a:ea typeface="Muli"/>
              </a:rPr>
              <a:t>Conceptos de HTML</a:t>
            </a:r>
            <a:endParaRPr b="0" lang="es-UY" sz="3000" spc="-1" strike="noStrike">
              <a:solidFill>
                <a:srgbClr val="000000"/>
              </a:solidFill>
              <a:latin typeface="Arial"/>
            </a:endParaRPr>
          </a:p>
        </p:txBody>
      </p:sp>
      <p:sp>
        <p:nvSpPr>
          <p:cNvPr id="96" name="PlaceHolder 2"/>
          <p:cNvSpPr>
            <a:spLocks noGrp="1"/>
          </p:cNvSpPr>
          <p:nvPr>
            <p:ph type="subTitle"/>
          </p:nvPr>
        </p:nvSpPr>
        <p:spPr>
          <a:xfrm>
            <a:off x="589680" y="1246680"/>
            <a:ext cx="4990320" cy="3619800"/>
          </a:xfrm>
          <a:prstGeom prst="rect">
            <a:avLst/>
          </a:prstGeom>
          <a:noFill/>
          <a:ln w="0">
            <a:noFill/>
          </a:ln>
        </p:spPr>
        <p:txBody>
          <a:bodyPr tIns="91440" bIns="91440" anchor="t">
            <a:noAutofit/>
          </a:bodyPr>
          <a:p>
            <a:pPr indent="0">
              <a:lnSpc>
                <a:spcPct val="115000"/>
              </a:lnSpc>
              <a:spcBef>
                <a:spcPts val="1199"/>
              </a:spcBef>
              <a:buNone/>
              <a:tabLst>
                <a:tab algn="l" pos="0"/>
              </a:tabLst>
            </a:pPr>
            <a:r>
              <a:rPr b="0" lang="en" sz="1300" spc="-1" strike="noStrike">
                <a:solidFill>
                  <a:schemeClr val="dk1"/>
                </a:solidFill>
                <a:latin typeface="Muli"/>
                <a:ea typeface="Muli"/>
              </a:rPr>
              <a:t>El ejemplo que vimos anteriormente tiene marcado con color las etiquetas que son parejas. </a:t>
            </a:r>
            <a:endParaRPr b="0" lang="es-UY"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dk1"/>
                </a:solidFill>
                <a:latin typeface="Muli"/>
                <a:ea typeface="Muli"/>
              </a:rPr>
              <a:t>Es interesante notar que dentro de un elemento definido por un par de etiquetas, vienen otros elementos que jerárquicamente están dentro de estos elementos más arriba en la jerarquía. </a:t>
            </a:r>
            <a:endParaRPr b="0" lang="es-UY" sz="1300" spc="-1" strike="noStrike">
              <a:solidFill>
                <a:srgbClr val="000000"/>
              </a:solidFill>
              <a:latin typeface="Arial"/>
            </a:endParaRPr>
          </a:p>
          <a:p>
            <a:pPr indent="0">
              <a:lnSpc>
                <a:spcPct val="115000"/>
              </a:lnSpc>
              <a:spcBef>
                <a:spcPts val="1199"/>
              </a:spcBef>
              <a:buNone/>
              <a:tabLst>
                <a:tab algn="l" pos="0"/>
              </a:tabLst>
            </a:pPr>
            <a:r>
              <a:rPr b="0" lang="en" sz="1300" spc="-1" strike="noStrike">
                <a:solidFill>
                  <a:schemeClr val="dk1"/>
                </a:solidFill>
                <a:latin typeface="Muli"/>
                <a:ea typeface="Muli"/>
              </a:rPr>
              <a:t>Este modelo por jerarquías lleva el nombre de DOM (Document Object Model).</a:t>
            </a:r>
            <a:endParaRPr b="0" lang="es-UY" sz="1300" spc="-1" strike="noStrike">
              <a:solidFill>
                <a:srgbClr val="000000"/>
              </a:solidFill>
              <a:latin typeface="Arial"/>
            </a:endParaRPr>
          </a:p>
          <a:p>
            <a:pPr indent="0">
              <a:lnSpc>
                <a:spcPct val="115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15000"/>
              </a:lnSpc>
              <a:spcBef>
                <a:spcPts val="1199"/>
              </a:spcBef>
              <a:buNone/>
              <a:tabLst>
                <a:tab algn="l" pos="0"/>
              </a:tabLst>
            </a:pPr>
            <a:endParaRPr b="0" lang="es-UY" sz="1400" spc="-1" strike="noStrike">
              <a:solidFill>
                <a:srgbClr val="000000"/>
              </a:solidFill>
              <a:latin typeface="Arial"/>
            </a:endParaRPr>
          </a:p>
          <a:p>
            <a:pPr indent="0">
              <a:lnSpc>
                <a:spcPct val="150000"/>
              </a:lnSpc>
              <a:spcBef>
                <a:spcPts val="1199"/>
              </a:spcBef>
              <a:buNone/>
              <a:tabLst>
                <a:tab algn="l" pos="0"/>
              </a:tabLst>
            </a:pPr>
            <a:endParaRPr b="0" lang="es-UY" sz="1300" spc="-1" strike="noStrike">
              <a:solidFill>
                <a:srgbClr val="000000"/>
              </a:solidFill>
              <a:latin typeface="Arial"/>
            </a:endParaRPr>
          </a:p>
          <a:p>
            <a:pPr indent="0">
              <a:lnSpc>
                <a:spcPct val="150000"/>
              </a:lnSpc>
              <a:spcBef>
                <a:spcPts val="1199"/>
              </a:spcBef>
              <a:buNone/>
              <a:tabLst>
                <a:tab algn="l" pos="0"/>
              </a:tabLst>
            </a:pPr>
            <a:endParaRPr b="0" lang="es-UY"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UY" sz="800" spc="-1" strike="noStrike">
              <a:solidFill>
                <a:srgbClr val="000000"/>
              </a:solidFill>
              <a:latin typeface="Arial"/>
            </a:endParaRPr>
          </a:p>
        </p:txBody>
      </p:sp>
      <p:pic>
        <p:nvPicPr>
          <p:cNvPr id="97" name="Google Shape;208;p37" descr=""/>
          <p:cNvPicPr/>
          <p:nvPr/>
        </p:nvPicPr>
        <p:blipFill>
          <a:blip r:embed="rId1"/>
          <a:stretch/>
        </p:blipFill>
        <p:spPr>
          <a:xfrm>
            <a:off x="5924160" y="1176120"/>
            <a:ext cx="2520000" cy="3760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edidosY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edidosY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446</TotalTime>
  <Application>LibreOffice/7.5.4.2$Windows_X86_64 LibreOffice_project/36ccfdc35048b057fd9854c757a8b67ec53977b6</Application>
  <AppVersion>15.0000</AppVersion>
  <Words>949</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es-UY</dc:language>
  <cp:lastModifiedBy/>
  <dcterms:modified xsi:type="dcterms:W3CDTF">2023-08-14T15:35:18Z</dcterms:modified>
  <cp:revision>5</cp:revision>
  <dc:subject/>
  <dc:title>Progamación 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14</vt:i4>
  </property>
  <property fmtid="{D5CDD505-2E9C-101B-9397-08002B2CF9AE}" pid="3" name="PresentationFormat">
    <vt:lpwstr>Presentación en pantalla (16:9)</vt:lpwstr>
  </property>
  <property fmtid="{D5CDD505-2E9C-101B-9397-08002B2CF9AE}" pid="4" name="Slides">
    <vt:i4>14</vt:i4>
  </property>
</Properties>
</file>