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 Mono" panose="00000009000000000000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GWkDG5ELkBTpURI+y0Tj/p1+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ection header - Blue background">
  <p:cSld name="SECTION_HEADER_1_1_1_1_1_1_1">
    <p:bg>
      <p:bgPr>
        <a:solidFill>
          <a:srgbClr val="2D86F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Section header - Green">
  <p:cSld name="SECTION_HEADER_2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Section header - Green background">
  <p:cSld name="SECTION_HEADER_1_1_1_1_1">
    <p:bg>
      <p:bgPr>
        <a:solidFill>
          <a:srgbClr val="01C98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ection header - Turquoise">
  <p:cSld name="SECTION_HEADER_2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ection header - Turquoise background">
  <p:cSld name="SECTION_HEADER_1_1_1_1_1_1">
    <p:bg>
      <p:bgPr>
        <a:solidFill>
          <a:srgbClr val="2DCCD3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ection header - Blue">
  <p:cSld name="SECTION_HEADER_2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ection header - Violet">
  <p:cSld name="SECTION_HEADER_2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ection header - Violet background">
  <p:cSld name="SECTION_HEADER_1_1_1_1_1_1_1_1">
    <p:bg>
      <p:bgPr>
        <a:solidFill>
          <a:srgbClr val="8C55E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 Title and body - Red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Title and body - Pink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2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and body - Orange">
  <p:cSld name="TITLE_AND_BODY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3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Section header - Orange">
  <p:cSld name="SECTION_HEADER_2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95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951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 Title and body - Green">
  <p:cSld name="TITLE_AND_BODY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1C9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4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 Title and body - Turquoise">
  <p:cSld name="TITLE_AND_BODY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5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Title and body - Blue">
  <p:cSld name="TITLE_AND_BODY_1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2D86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6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Title and body - Violet">
  <p:cSld name="TITLE_AND_BODY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C5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7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PedidosYa</a:t>
            </a: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© 2018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 Our colors">
  <p:cSld name="TITLE_AND_BODY_1_1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/>
        </p:nvSpPr>
        <p:spPr>
          <a:xfrm>
            <a:off x="4086000" y="1108425"/>
            <a:ext cx="9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#F52F41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8"/>
          <p:cNvSpPr/>
          <p:nvPr/>
        </p:nvSpPr>
        <p:spPr>
          <a:xfrm>
            <a:off x="4205400" y="341050"/>
            <a:ext cx="733200" cy="733200"/>
          </a:xfrm>
          <a:prstGeom prst="ellipse">
            <a:avLst/>
          </a:prstGeom>
          <a:solidFill>
            <a:srgbClr val="F52F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38"/>
          <p:cNvGrpSpPr/>
          <p:nvPr/>
        </p:nvGrpSpPr>
        <p:grpSpPr>
          <a:xfrm>
            <a:off x="457200" y="1808500"/>
            <a:ext cx="972000" cy="1321475"/>
            <a:chOff x="502550" y="1645475"/>
            <a:chExt cx="972000" cy="1321475"/>
          </a:xfrm>
        </p:grpSpPr>
        <p:sp>
          <p:nvSpPr>
            <p:cNvPr id="107" name="Google Shape;107;p38"/>
            <p:cNvSpPr txBox="1"/>
            <p:nvPr/>
          </p:nvSpPr>
          <p:spPr>
            <a:xfrm>
              <a:off x="502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Pink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#F8417F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8"/>
            <p:cNvSpPr/>
            <p:nvPr/>
          </p:nvSpPr>
          <p:spPr>
            <a:xfrm>
              <a:off x="621950" y="1645475"/>
              <a:ext cx="733200" cy="733200"/>
            </a:xfrm>
            <a:prstGeom prst="ellipse">
              <a:avLst/>
            </a:prstGeom>
            <a:solidFill>
              <a:srgbClr val="F84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38"/>
          <p:cNvGrpSpPr/>
          <p:nvPr/>
        </p:nvGrpSpPr>
        <p:grpSpPr>
          <a:xfrm>
            <a:off x="1666800" y="1808500"/>
            <a:ext cx="972000" cy="1321475"/>
            <a:chOff x="1550750" y="1645475"/>
            <a:chExt cx="972000" cy="1321475"/>
          </a:xfrm>
        </p:grpSpPr>
        <p:sp>
          <p:nvSpPr>
            <p:cNvPr id="110" name="Google Shape;110;p38"/>
            <p:cNvSpPr txBox="1"/>
            <p:nvPr/>
          </p:nvSpPr>
          <p:spPr>
            <a:xfrm>
              <a:off x="15507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Orange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#FF9513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8"/>
            <p:cNvSpPr/>
            <p:nvPr/>
          </p:nvSpPr>
          <p:spPr>
            <a:xfrm>
              <a:off x="1670150" y="1645475"/>
              <a:ext cx="733200" cy="733200"/>
            </a:xfrm>
            <a:prstGeom prst="ellipse">
              <a:avLst/>
            </a:prstGeom>
            <a:solidFill>
              <a:srgbClr val="FF95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38"/>
          <p:cNvGrpSpPr/>
          <p:nvPr/>
        </p:nvGrpSpPr>
        <p:grpSpPr>
          <a:xfrm>
            <a:off x="2725750" y="1808500"/>
            <a:ext cx="1273200" cy="1974275"/>
            <a:chOff x="2448300" y="1645475"/>
            <a:chExt cx="1273200" cy="1974275"/>
          </a:xfrm>
        </p:grpSpPr>
        <p:sp>
          <p:nvSpPr>
            <p:cNvPr id="113" name="Google Shape;113;p38"/>
            <p:cNvSpPr txBox="1"/>
            <p:nvPr/>
          </p:nvSpPr>
          <p:spPr>
            <a:xfrm>
              <a:off x="2448300" y="2412850"/>
              <a:ext cx="1273200" cy="120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Yellow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#FECA13</a:t>
              </a:r>
              <a:b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Only for backgrounds shapes and strokes</a:t>
              </a: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b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Forbidden for texts and covers.</a:t>
              </a: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38"/>
            <p:cNvSpPr/>
            <p:nvPr/>
          </p:nvSpPr>
          <p:spPr>
            <a:xfrm>
              <a:off x="2718350" y="1645475"/>
              <a:ext cx="733200" cy="733200"/>
            </a:xfrm>
            <a:prstGeom prst="ellipse">
              <a:avLst/>
            </a:prstGeom>
            <a:solidFill>
              <a:srgbClr val="FEC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8"/>
          <p:cNvGrpSpPr/>
          <p:nvPr/>
        </p:nvGrpSpPr>
        <p:grpSpPr>
          <a:xfrm>
            <a:off x="4086000" y="1808500"/>
            <a:ext cx="972000" cy="1321475"/>
            <a:chOff x="3647150" y="1645475"/>
            <a:chExt cx="972000" cy="1321475"/>
          </a:xfrm>
        </p:grpSpPr>
        <p:sp>
          <p:nvSpPr>
            <p:cNvPr id="116" name="Google Shape;116;p38"/>
            <p:cNvSpPr txBox="1"/>
            <p:nvPr/>
          </p:nvSpPr>
          <p:spPr>
            <a:xfrm>
              <a:off x="36471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Green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#01C98C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>
              <a:off x="3766550" y="1645475"/>
              <a:ext cx="733200" cy="733200"/>
            </a:xfrm>
            <a:prstGeom prst="ellipse">
              <a:avLst/>
            </a:prstGeom>
            <a:solidFill>
              <a:srgbClr val="01C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38"/>
          <p:cNvGrpSpPr/>
          <p:nvPr/>
        </p:nvGrpSpPr>
        <p:grpSpPr>
          <a:xfrm>
            <a:off x="5186000" y="1808500"/>
            <a:ext cx="1191300" cy="1500575"/>
            <a:chOff x="4585750" y="1645475"/>
            <a:chExt cx="1191300" cy="1500575"/>
          </a:xfrm>
        </p:grpSpPr>
        <p:sp>
          <p:nvSpPr>
            <p:cNvPr id="119" name="Google Shape;119;p38"/>
            <p:cNvSpPr txBox="1"/>
            <p:nvPr/>
          </p:nvSpPr>
          <p:spPr>
            <a:xfrm>
              <a:off x="4585750" y="2412850"/>
              <a:ext cx="11913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Turquoise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#2DCCD3</a:t>
              </a:r>
              <a:b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Only backgrounds</a:t>
              </a:r>
              <a:endParaRPr sz="9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2D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38"/>
          <p:cNvGrpSpPr/>
          <p:nvPr/>
        </p:nvGrpSpPr>
        <p:grpSpPr>
          <a:xfrm>
            <a:off x="6505200" y="1808500"/>
            <a:ext cx="972000" cy="1321475"/>
            <a:chOff x="5743550" y="1645475"/>
            <a:chExt cx="972000" cy="1321475"/>
          </a:xfrm>
        </p:grpSpPr>
        <p:sp>
          <p:nvSpPr>
            <p:cNvPr id="122" name="Google Shape;122;p38"/>
            <p:cNvSpPr txBox="1"/>
            <p:nvPr/>
          </p:nvSpPr>
          <p:spPr>
            <a:xfrm>
              <a:off x="5743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Blue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#2D86F4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>
              <a:off x="5862950" y="1645475"/>
              <a:ext cx="733200" cy="733200"/>
            </a:xfrm>
            <a:prstGeom prst="ellipse">
              <a:avLst/>
            </a:prstGeom>
            <a:solidFill>
              <a:srgbClr val="2D8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38"/>
          <p:cNvGrpSpPr/>
          <p:nvPr/>
        </p:nvGrpSpPr>
        <p:grpSpPr>
          <a:xfrm>
            <a:off x="7714800" y="1808500"/>
            <a:ext cx="972000" cy="1321475"/>
            <a:chOff x="7652850" y="1645475"/>
            <a:chExt cx="972000" cy="1321475"/>
          </a:xfrm>
        </p:grpSpPr>
        <p:sp>
          <p:nvSpPr>
            <p:cNvPr id="125" name="Google Shape;125;p38"/>
            <p:cNvSpPr txBox="1"/>
            <p:nvPr/>
          </p:nvSpPr>
          <p:spPr>
            <a:xfrm>
              <a:off x="76528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Violet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#8C55E8</a:t>
              </a:r>
              <a:endParaRPr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>
              <a:off x="7772250" y="1645475"/>
              <a:ext cx="733200" cy="733200"/>
            </a:xfrm>
            <a:prstGeom prst="ellipse">
              <a:avLst/>
            </a:prstGeom>
            <a:solidFill>
              <a:srgbClr val="8C5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38"/>
          <p:cNvGrpSpPr/>
          <p:nvPr/>
        </p:nvGrpSpPr>
        <p:grpSpPr>
          <a:xfrm>
            <a:off x="5186000" y="3309075"/>
            <a:ext cx="1191300" cy="1636775"/>
            <a:chOff x="4585750" y="1645475"/>
            <a:chExt cx="1191300" cy="1636775"/>
          </a:xfrm>
        </p:grpSpPr>
        <p:sp>
          <p:nvSpPr>
            <p:cNvPr id="128" name="Google Shape;128;p38"/>
            <p:cNvSpPr txBox="1"/>
            <p:nvPr/>
          </p:nvSpPr>
          <p:spPr>
            <a:xfrm>
              <a:off x="4585750" y="2412850"/>
              <a:ext cx="1191300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Turquoise</a:t>
              </a:r>
              <a:br>
                <a:rPr lang="en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#1FBFBF</a:t>
              </a:r>
              <a:b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9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Only texts</a:t>
              </a:r>
              <a:endParaRPr sz="9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1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38"/>
          <p:cNvSpPr txBox="1"/>
          <p:nvPr/>
        </p:nvSpPr>
        <p:spPr>
          <a:xfrm>
            <a:off x="554175" y="230225"/>
            <a:ext cx="25746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corporated colors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 Our blacks">
  <p:cSld name="TITLE_AND_BODY_1_1_1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/>
        </p:nvSpPr>
        <p:spPr>
          <a:xfrm>
            <a:off x="2271600" y="2617450"/>
            <a:ext cx="972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black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#273239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9"/>
          <p:cNvSpPr/>
          <p:nvPr/>
        </p:nvSpPr>
        <p:spPr>
          <a:xfrm>
            <a:off x="2391000" y="1850075"/>
            <a:ext cx="733200" cy="733200"/>
          </a:xfrm>
          <a:prstGeom prst="ellipse">
            <a:avLst/>
          </a:prstGeom>
          <a:solidFill>
            <a:srgbClr val="273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9"/>
          <p:cNvSpPr txBox="1"/>
          <p:nvPr/>
        </p:nvSpPr>
        <p:spPr>
          <a:xfrm>
            <a:off x="3481200" y="2617450"/>
            <a:ext cx="972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black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#767F86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9"/>
          <p:cNvSpPr/>
          <p:nvPr/>
        </p:nvSpPr>
        <p:spPr>
          <a:xfrm>
            <a:off x="3600600" y="1850075"/>
            <a:ext cx="733200" cy="733200"/>
          </a:xfrm>
          <a:prstGeom prst="ellipse">
            <a:avLst/>
          </a:prstGeom>
          <a:solidFill>
            <a:srgbClr val="76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9"/>
          <p:cNvSpPr txBox="1"/>
          <p:nvPr/>
        </p:nvSpPr>
        <p:spPr>
          <a:xfrm>
            <a:off x="4617400" y="2617450"/>
            <a:ext cx="11187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Tertiary black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#A9B1B7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9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9"/>
          <p:cNvSpPr/>
          <p:nvPr/>
        </p:nvSpPr>
        <p:spPr>
          <a:xfrm>
            <a:off x="4810200" y="1850075"/>
            <a:ext cx="733200" cy="733200"/>
          </a:xfrm>
          <a:prstGeom prst="ellipse">
            <a:avLst/>
          </a:prstGeom>
          <a:solidFill>
            <a:srgbClr val="A9B1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9"/>
          <p:cNvSpPr txBox="1"/>
          <p:nvPr/>
        </p:nvSpPr>
        <p:spPr>
          <a:xfrm>
            <a:off x="5807350" y="2617450"/>
            <a:ext cx="11580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</a:t>
            </a:r>
            <a:b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grey</a:t>
            </a:r>
            <a:b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#F6F8F8</a:t>
            </a:r>
            <a:br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backgrounds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9"/>
          <p:cNvSpPr/>
          <p:nvPr/>
        </p:nvSpPr>
        <p:spPr>
          <a:xfrm>
            <a:off x="6019800" y="1850075"/>
            <a:ext cx="733200" cy="733200"/>
          </a:xfrm>
          <a:prstGeom prst="ellipse">
            <a:avLst/>
          </a:prstGeom>
          <a:solidFill>
            <a:srgbClr val="F6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841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9"/>
          <p:cNvSpPr txBox="1"/>
          <p:nvPr/>
        </p:nvSpPr>
        <p:spPr>
          <a:xfrm>
            <a:off x="554175" y="230225"/>
            <a:ext cx="27453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corporated blacks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 Thanks">
  <p:cSld name="CUSTOM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 b="1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5" name="Google Shape;14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 Thanks - Red BG">
  <p:cSld name="CUSTOM_1">
    <p:bg>
      <p:bgPr>
        <a:solidFill>
          <a:srgbClr val="F52F4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0" name="Google Shape;15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slide - BG Whit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 b="1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Arial"/>
              <a:buNone/>
              <a:defRPr sz="2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slide - BG Red">
  <p:cSld name="TITLE_1">
    <p:bg>
      <p:bgPr>
        <a:solidFill>
          <a:srgbClr val="F52F4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Section header - Red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52F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Section header - Red background">
  <p:cSld name="SECTION_HEADER_1">
    <p:bg>
      <p:bgPr>
        <a:solidFill>
          <a:srgbClr val="F52F4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ction header - Pink">
  <p:cSld name="SECTION_HEADER_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841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8417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Section header - Pink background">
  <p:cSld name="SECTION_HEADER_1_1">
    <p:bg>
      <p:bgPr>
        <a:solidFill>
          <a:srgbClr val="F8417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Section header - Orange background">
  <p:cSld name="SECTION_HEADER_1_1_1">
    <p:bg>
      <p:bgPr>
        <a:solidFill>
          <a:srgbClr val="FF951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236400" y="2796400"/>
            <a:ext cx="51528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rgbClr val="002060"/>
                </a:solidFill>
              </a:rPr>
              <a:t>Programación 1</a:t>
            </a:r>
            <a:endParaRPr sz="3000">
              <a:solidFill>
                <a:srgbClr val="002060"/>
              </a:solidFill>
            </a:endParaRPr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1"/>
          </p:nvPr>
        </p:nvSpPr>
        <p:spPr>
          <a:xfrm>
            <a:off x="243525" y="4280800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>
                <a:solidFill>
                  <a:srgbClr val="002060"/>
                </a:solidFill>
              </a:rPr>
              <a:t>ATI - AP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58" name="Google Shape;158;p1"/>
          <p:cNvSpPr txBox="1"/>
          <p:nvPr/>
        </p:nvSpPr>
        <p:spPr>
          <a:xfrm>
            <a:off x="220250" y="1190925"/>
            <a:ext cx="6402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JavaScript (</a:t>
            </a:r>
            <a:r>
              <a:rPr lang="en" sz="4800" b="1" i="0" u="none" strike="noStrike" cap="none">
                <a:solidFill>
                  <a:srgbClr val="002060"/>
                </a:solidFill>
                <a:latin typeface="Roboto Mono"/>
                <a:ea typeface="Roboto Mono"/>
                <a:cs typeface="Roboto Mono"/>
                <a:sym typeface="Roboto Mono"/>
              </a:rPr>
              <a:t>JS)</a:t>
            </a:r>
            <a:endParaRPr sz="4800" b="1" i="0" u="none" strike="noStrike" cap="none">
              <a:solidFill>
                <a:srgbClr val="0020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17950" y="2331013"/>
            <a:ext cx="431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Parte 3</a:t>
            </a:r>
            <a:endParaRPr sz="17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547775" y="422275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Obtener una posición de un valor.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547775" y="880533"/>
            <a:ext cx="8048450" cy="420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la posición del eslabón que contiene un carácter específico.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indexOf() retornará la posición del primer eslabón que contenga el/los carácter</a:t>
            </a:r>
            <a:endParaRPr sz="120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lastIndexOf() 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retornará la posición del </a:t>
            </a:r>
            <a:r>
              <a:rPr lang="en" sz="1600" dirty="0">
                <a:solidFill>
                  <a:schemeClr val="dk1"/>
                </a:solidFill>
              </a:rPr>
              <a:t>ultimo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eslabón que contenga el/los carácter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encuentra ninguna coincidencia en cualquiera de los casos, retornará -1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1536033"/>
            <a:ext cx="6854511" cy="175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547775" y="525229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Convertir mayus string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547775" y="1077774"/>
            <a:ext cx="7941300" cy="126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String también nos permite convertir el formato de los mismos ya sea todo a mayúsculas o todo a minúsculas con las funciones “toLowerCase()” y “toUpperCase()” respectivamente.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2571750"/>
            <a:ext cx="7874378" cy="126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547775" y="525229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Manipular cadenas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547775" y="1077774"/>
            <a:ext cx="7941300" cy="256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manipular un string para formar fragmentos de ellos tanto con la función “substr()”,  como con la función “substring()”.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Ambos requieren de 2 parámetros y en ambos casos el primer parámetro es la posición de inicio. La diferencia de ellos es que substr tiene como segundo parámetro la cantidad de caracteres a tomar y substring tiene la posición final (sin incluirla dentro)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4" y="3544125"/>
            <a:ext cx="8125599" cy="1074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2536680" y="2131209"/>
            <a:ext cx="4070639" cy="88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solidFill>
                  <a:srgbClr val="002060"/>
                </a:solidFill>
              </a:rPr>
              <a:t>¿Preguntas?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/>
        </p:nvSpPr>
        <p:spPr>
          <a:xfrm>
            <a:off x="547775" y="422275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547775" y="1077775"/>
            <a:ext cx="7964700" cy="3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9513"/>
              </a:buClr>
              <a:buSzPts val="13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endParaRPr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endParaRPr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2445643" y="2026787"/>
            <a:ext cx="4252714" cy="108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rgbClr val="002060"/>
                </a:solidFill>
              </a:rPr>
              <a:t>Strings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71" name="Google Shape;17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547775" y="422275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589650" y="1132100"/>
            <a:ext cx="79413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string es una cadena ordenada de caracteres.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largo de un string es la cantidad de símbolos que contiene.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strings en JavaScript están indexados en base cero: es decir, su primer elemento está en la posición cero.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string tienen una serie de propiedades o funciones que nos ayuda a manipularlos.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existe en JavaScript un valor especial que represente un solo caracter. Para representarlo se usa un string de largo 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547775" y="422275"/>
            <a:ext cx="5888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Creación de un string</a:t>
            </a:r>
            <a:endParaRPr sz="28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547775" y="1132100"/>
            <a:ext cx="7983175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definir / crear un String debemos declarar una variable y asignarle un valor de cadena, ó una instancia de String.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podemos crear una cadena sin eslabones / vacia: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50" y="2081326"/>
            <a:ext cx="7560106" cy="78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50" y="3490159"/>
            <a:ext cx="6367598" cy="88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547775" y="476600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Agregar o concatenar.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589650" y="1132100"/>
            <a:ext cx="7941300" cy="3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eslabones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signo + podemos agregar más eslabones a la cadena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ejemplo cadenaMasLarga será “Hola como estas?”. Esto se conoce bajo el nombre concatenar strings.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2269006"/>
            <a:ext cx="8040715" cy="151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/>
        </p:nvSpPr>
        <p:spPr>
          <a:xfrm>
            <a:off x="547775" y="422275"/>
            <a:ext cx="5152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Propiedad length</a:t>
            </a:r>
            <a:endParaRPr sz="28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589650" y="1132100"/>
            <a:ext cx="79413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determinar el largo de un string se usa la propiedad length del mismo.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el primer eslabón se encuentra en la posición cero, el último eslabón se encontrará en la posición dada por: la cantidad de eslabones menos uno.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650" y="2908100"/>
            <a:ext cx="7458305" cy="1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547775" y="422275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Template string</a:t>
            </a:r>
            <a:endParaRPr sz="24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589650" y="903111"/>
            <a:ext cx="7941300" cy="259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Template Strings o Plantillas de Cadenas de Texto son cadenas que permiten expresiones embebidas.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facilita el uso de variables dentro de una cadena de texto sin la necesidad de concatenar, tal como se muestra arriba.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plantillas de cadenas de texto se encierran entre acentos graves en vez de usar comillas simples o dobles. Para incluir una expresión dentro de la cadena, se escribe la expresión dentro de llaves curvas precedidas de un símbolo de peso, ${ }.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50" y="3499556"/>
            <a:ext cx="5266003" cy="158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/>
        </p:nvSpPr>
        <p:spPr>
          <a:xfrm>
            <a:off x="547775" y="422275"/>
            <a:ext cx="7751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Strings / </a:t>
            </a:r>
            <a:r>
              <a:rPr lang="en" sz="2800" b="1" i="0" u="none" strike="noStrike" cap="none">
                <a:solidFill>
                  <a:srgbClr val="FECA13"/>
                </a:solidFill>
                <a:latin typeface="Arial"/>
                <a:ea typeface="Arial"/>
                <a:cs typeface="Arial"/>
                <a:sym typeface="Arial"/>
              </a:rPr>
              <a:t>Obtener un valor de una posición </a:t>
            </a:r>
            <a:endParaRPr sz="2200" b="1" i="0" u="none" strike="noStrike" cap="none">
              <a:solidFill>
                <a:srgbClr val="FECA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547775" y="838588"/>
            <a:ext cx="7941300" cy="1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obtener el carácter de un eslabón tenemos la funcion “charAt()”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necesario conocer la posición del eslabón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775" y="1893022"/>
            <a:ext cx="7420102" cy="11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547775" y="2839702"/>
            <a:ext cx="7941300" cy="123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podemos obtener el valor del código ASCII de un carácter en un eslabón con la función “charCodeAt()”, lo cual por ejemplo nos da flexibilidad para manejar rango de caracteres.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774" y="4155296"/>
            <a:ext cx="7420103" cy="7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didosY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553</Words>
  <Application>Microsoft Office PowerPoint</Application>
  <PresentationFormat>Presentación en pantalla 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Roboto Mono</vt:lpstr>
      <vt:lpstr>Lato</vt:lpstr>
      <vt:lpstr>PedidosYa</vt:lpstr>
      <vt:lpstr>Programación 1</vt:lpstr>
      <vt:lpstr>Presentación de PowerPoint</vt:lpstr>
      <vt:lpstr>Strings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1</dc:title>
  <cp:lastModifiedBy>salfioff08</cp:lastModifiedBy>
  <cp:revision>2</cp:revision>
  <dcterms:modified xsi:type="dcterms:W3CDTF">2023-09-14T22:28:27Z</dcterms:modified>
</cp:coreProperties>
</file>