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b4509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b4509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b97c019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b97c019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b97c019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b97c019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Estructura de control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b97c019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9b97c019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Estructura de control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bb01e62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bb01e62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fe0f44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fe0f44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fe0f44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fe0f44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b97c01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b97c01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b97c019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b97c019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b97c01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b97c01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la diferencia entre el largo y la posicion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b97c01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b97c01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la diferencia entre el largo y la posicion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953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b97c01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9b97c01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 diferencia entre estas formas, es que la operación delete, no reordena los indices, dejando en la posición eliminada el valor undefined.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b97c019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b97c019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slide - BG Whi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 b="1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325" y="384450"/>
            <a:ext cx="1309123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Section header - Green background">
  <p:cSld name="SECTION_HEADER_1_1_1_1_1">
    <p:bg>
      <p:bgPr>
        <a:solidFill>
          <a:srgbClr val="01C98C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Section header - Turquoise">
  <p:cSld name="SECTION_HEADER_2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Section header - Turquoise background">
  <p:cSld name="SECTION_HEADER_1_1_1_1_1_1">
    <p:bg>
      <p:bgPr>
        <a:solidFill>
          <a:srgbClr val="2DCCD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Section header - Blue">
  <p:cSld name="SECTION_HEADER_2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73239"/>
                </a:solidFill>
              </a:defRPr>
            </a:lvl1pPr>
            <a:lvl2pPr lvl="1">
              <a:buNone/>
              <a:defRPr sz="1300">
                <a:solidFill>
                  <a:srgbClr val="273239"/>
                </a:solidFill>
              </a:defRPr>
            </a:lvl2pPr>
            <a:lvl3pPr lvl="2">
              <a:buNone/>
              <a:defRPr sz="1300">
                <a:solidFill>
                  <a:srgbClr val="273239"/>
                </a:solidFill>
              </a:defRPr>
            </a:lvl3pPr>
            <a:lvl4pPr lvl="3">
              <a:buNone/>
              <a:defRPr sz="1300">
                <a:solidFill>
                  <a:srgbClr val="273239"/>
                </a:solidFill>
              </a:defRPr>
            </a:lvl4pPr>
            <a:lvl5pPr lvl="4">
              <a:buNone/>
              <a:defRPr sz="1300">
                <a:solidFill>
                  <a:srgbClr val="273239"/>
                </a:solidFill>
              </a:defRPr>
            </a:lvl5pPr>
            <a:lvl6pPr lvl="5">
              <a:buNone/>
              <a:defRPr sz="1300">
                <a:solidFill>
                  <a:srgbClr val="273239"/>
                </a:solidFill>
              </a:defRPr>
            </a:lvl6pPr>
            <a:lvl7pPr lvl="6">
              <a:buNone/>
              <a:defRPr sz="1300">
                <a:solidFill>
                  <a:srgbClr val="273239"/>
                </a:solidFill>
              </a:defRPr>
            </a:lvl7pPr>
            <a:lvl8pPr lvl="7">
              <a:buNone/>
              <a:defRPr sz="1300">
                <a:solidFill>
                  <a:srgbClr val="273239"/>
                </a:solidFill>
              </a:defRPr>
            </a:lvl8pPr>
            <a:lvl9pPr lvl="8">
              <a:buNone/>
              <a:defRPr sz="1300">
                <a:solidFill>
                  <a:srgbClr val="27323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Section header - Blue background">
  <p:cSld name="SECTION_HEADER_1_1_1_1_1_1_1">
    <p:bg>
      <p:bgPr>
        <a:solidFill>
          <a:srgbClr val="2D86F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73239"/>
                </a:solidFill>
              </a:defRPr>
            </a:lvl1pPr>
            <a:lvl2pPr lvl="1">
              <a:buNone/>
              <a:defRPr sz="1300">
                <a:solidFill>
                  <a:srgbClr val="273239"/>
                </a:solidFill>
              </a:defRPr>
            </a:lvl2pPr>
            <a:lvl3pPr lvl="2">
              <a:buNone/>
              <a:defRPr sz="1300">
                <a:solidFill>
                  <a:srgbClr val="273239"/>
                </a:solidFill>
              </a:defRPr>
            </a:lvl3pPr>
            <a:lvl4pPr lvl="3">
              <a:buNone/>
              <a:defRPr sz="1300">
                <a:solidFill>
                  <a:srgbClr val="273239"/>
                </a:solidFill>
              </a:defRPr>
            </a:lvl4pPr>
            <a:lvl5pPr lvl="4">
              <a:buNone/>
              <a:defRPr sz="1300">
                <a:solidFill>
                  <a:srgbClr val="273239"/>
                </a:solidFill>
              </a:defRPr>
            </a:lvl5pPr>
            <a:lvl6pPr lvl="5">
              <a:buNone/>
              <a:defRPr sz="1300">
                <a:solidFill>
                  <a:srgbClr val="273239"/>
                </a:solidFill>
              </a:defRPr>
            </a:lvl6pPr>
            <a:lvl7pPr lvl="6">
              <a:buNone/>
              <a:defRPr sz="1300">
                <a:solidFill>
                  <a:srgbClr val="273239"/>
                </a:solidFill>
              </a:defRPr>
            </a:lvl7pPr>
            <a:lvl8pPr lvl="7">
              <a:buNone/>
              <a:defRPr sz="1300">
                <a:solidFill>
                  <a:srgbClr val="273239"/>
                </a:solidFill>
              </a:defRPr>
            </a:lvl8pPr>
            <a:lvl9pPr lvl="8">
              <a:buNone/>
              <a:defRPr sz="1300">
                <a:solidFill>
                  <a:srgbClr val="27323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ection header - Violet">
  <p:cSld name="SECTION_HEADER_2_1_1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Section header - Violet background">
  <p:cSld name="SECTION_HEADER_1_1_1_1_1_1_1_1">
    <p:bg>
      <p:bgPr>
        <a:solidFill>
          <a:srgbClr val="8C55E8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 Title and body - Red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Title and body - Pink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itle and body - Orange">
  <p:cSld name="TITLE_AND_BODY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slide - BG Red">
  <p:cSld name="TITLE_1">
    <p:bg>
      <p:bgPr>
        <a:solidFill>
          <a:srgbClr val="F52F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325" y="384450"/>
            <a:ext cx="1309086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 Title and body - Green">
  <p:cSld name="TITLE_AND_BODY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 Title and body - Turquoise">
  <p:cSld name="TITLE_AND_BODY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 Title and body - Blue">
  <p:cSld name="TITLE_AND_BODY_1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Title and body - Violet">
  <p:cSld name="TITLE_AND_BODY_1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 Our colors">
  <p:cSld name="TITLE_AND_BODY_1_1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/>
        </p:nvSpPr>
        <p:spPr>
          <a:xfrm>
            <a:off x="4086000" y="1108425"/>
            <a:ext cx="9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#F52F41</a:t>
            </a: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4205400" y="341050"/>
            <a:ext cx="733200" cy="733200"/>
          </a:xfrm>
          <a:prstGeom prst="ellipse">
            <a:avLst/>
          </a:prstGeom>
          <a:solidFill>
            <a:srgbClr val="F52F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grpSp>
        <p:nvGrpSpPr>
          <p:cNvPr id="106" name="Google Shape;106;p25"/>
          <p:cNvGrpSpPr/>
          <p:nvPr/>
        </p:nvGrpSpPr>
        <p:grpSpPr>
          <a:xfrm>
            <a:off x="457200" y="1808500"/>
            <a:ext cx="972000" cy="1321475"/>
            <a:chOff x="502550" y="1645475"/>
            <a:chExt cx="972000" cy="1321475"/>
          </a:xfrm>
        </p:grpSpPr>
        <p:sp>
          <p:nvSpPr>
            <p:cNvPr id="107" name="Google Shape;107;p25"/>
            <p:cNvSpPr txBox="1"/>
            <p:nvPr/>
          </p:nvSpPr>
          <p:spPr>
            <a:xfrm>
              <a:off x="5025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Pink</a:t>
              </a:r>
              <a:br>
                <a:rPr lang="en" sz="1000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#F8417F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621950" y="1645475"/>
              <a:ext cx="733200" cy="733200"/>
            </a:xfrm>
            <a:prstGeom prst="ellipse">
              <a:avLst/>
            </a:prstGeom>
            <a:solidFill>
              <a:srgbClr val="F84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09" name="Google Shape;109;p25"/>
          <p:cNvGrpSpPr/>
          <p:nvPr/>
        </p:nvGrpSpPr>
        <p:grpSpPr>
          <a:xfrm>
            <a:off x="1666800" y="1808500"/>
            <a:ext cx="972000" cy="1321475"/>
            <a:chOff x="1550750" y="1645475"/>
            <a:chExt cx="972000" cy="1321475"/>
          </a:xfrm>
        </p:grpSpPr>
        <p:sp>
          <p:nvSpPr>
            <p:cNvPr id="110" name="Google Shape;110;p25"/>
            <p:cNvSpPr txBox="1"/>
            <p:nvPr/>
          </p:nvSpPr>
          <p:spPr>
            <a:xfrm>
              <a:off x="15507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Orange</a:t>
              </a:r>
              <a:br>
                <a:rPr lang="en" sz="1000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#FF9513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1670150" y="1645475"/>
              <a:ext cx="733200" cy="733200"/>
            </a:xfrm>
            <a:prstGeom prst="ellipse">
              <a:avLst/>
            </a:prstGeom>
            <a:solidFill>
              <a:srgbClr val="FF95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12" name="Google Shape;112;p25"/>
          <p:cNvGrpSpPr/>
          <p:nvPr/>
        </p:nvGrpSpPr>
        <p:grpSpPr>
          <a:xfrm>
            <a:off x="2725750" y="1808500"/>
            <a:ext cx="1273200" cy="1974275"/>
            <a:chOff x="2448300" y="1645475"/>
            <a:chExt cx="1273200" cy="1974275"/>
          </a:xfrm>
        </p:grpSpPr>
        <p:sp>
          <p:nvSpPr>
            <p:cNvPr id="113" name="Google Shape;113;p25"/>
            <p:cNvSpPr txBox="1"/>
            <p:nvPr/>
          </p:nvSpPr>
          <p:spPr>
            <a:xfrm>
              <a:off x="2448300" y="2412850"/>
              <a:ext cx="1273200" cy="120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Yellow</a:t>
              </a:r>
              <a:br>
                <a:rPr lang="en" sz="1000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#FECA13</a:t>
              </a:r>
              <a:br>
                <a:rPr lang="en" sz="1000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Only for backgrounds shapes and strokes</a:t>
              </a:r>
              <a:endParaRPr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Forbidden for texts and covers.</a:t>
              </a:r>
              <a:endParaRPr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2718350" y="1645475"/>
              <a:ext cx="733200" cy="733200"/>
            </a:xfrm>
            <a:prstGeom prst="ellipse">
              <a:avLst/>
            </a:prstGeom>
            <a:solidFill>
              <a:srgbClr val="FEC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15" name="Google Shape;115;p25"/>
          <p:cNvGrpSpPr/>
          <p:nvPr/>
        </p:nvGrpSpPr>
        <p:grpSpPr>
          <a:xfrm>
            <a:off x="4086000" y="1808500"/>
            <a:ext cx="972000" cy="1321475"/>
            <a:chOff x="3647150" y="1645475"/>
            <a:chExt cx="972000" cy="1321475"/>
          </a:xfrm>
        </p:grpSpPr>
        <p:sp>
          <p:nvSpPr>
            <p:cNvPr id="116" name="Google Shape;116;p25"/>
            <p:cNvSpPr txBox="1"/>
            <p:nvPr/>
          </p:nvSpPr>
          <p:spPr>
            <a:xfrm>
              <a:off x="36471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Green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#01C98C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3766550" y="1645475"/>
              <a:ext cx="733200" cy="733200"/>
            </a:xfrm>
            <a:prstGeom prst="ellipse">
              <a:avLst/>
            </a:prstGeom>
            <a:solidFill>
              <a:srgbClr val="01C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18" name="Google Shape;118;p25"/>
          <p:cNvGrpSpPr/>
          <p:nvPr/>
        </p:nvGrpSpPr>
        <p:grpSpPr>
          <a:xfrm>
            <a:off x="5186000" y="1808500"/>
            <a:ext cx="1191300" cy="1500575"/>
            <a:chOff x="4585750" y="1645475"/>
            <a:chExt cx="1191300" cy="1500575"/>
          </a:xfrm>
        </p:grpSpPr>
        <p:sp>
          <p:nvSpPr>
            <p:cNvPr id="119" name="Google Shape;119;p25"/>
            <p:cNvSpPr txBox="1"/>
            <p:nvPr/>
          </p:nvSpPr>
          <p:spPr>
            <a:xfrm>
              <a:off x="4585750" y="2412850"/>
              <a:ext cx="11913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Turquoise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#2DCCD3</a:t>
              </a:r>
              <a:br>
                <a:rPr lang="en" sz="1000">
                  <a:latin typeface="Muli"/>
                  <a:ea typeface="Muli"/>
                  <a:cs typeface="Muli"/>
                  <a:sym typeface="Muli"/>
                </a:rPr>
              </a:br>
              <a:r>
                <a:rPr lang="en" sz="900">
                  <a:latin typeface="Lato"/>
                  <a:ea typeface="Lato"/>
                  <a:cs typeface="Lato"/>
                  <a:sym typeface="Lato"/>
                </a:rPr>
                <a:t>Only backgrounds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4814750" y="1645475"/>
              <a:ext cx="733200" cy="733200"/>
            </a:xfrm>
            <a:prstGeom prst="ellipse">
              <a:avLst/>
            </a:prstGeom>
            <a:solidFill>
              <a:srgbClr val="2D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21" name="Google Shape;121;p25"/>
          <p:cNvGrpSpPr/>
          <p:nvPr/>
        </p:nvGrpSpPr>
        <p:grpSpPr>
          <a:xfrm>
            <a:off x="6505200" y="1808500"/>
            <a:ext cx="972000" cy="1321475"/>
            <a:chOff x="5743550" y="1645475"/>
            <a:chExt cx="972000" cy="1321475"/>
          </a:xfrm>
        </p:grpSpPr>
        <p:sp>
          <p:nvSpPr>
            <p:cNvPr id="122" name="Google Shape;122;p25"/>
            <p:cNvSpPr txBox="1"/>
            <p:nvPr/>
          </p:nvSpPr>
          <p:spPr>
            <a:xfrm>
              <a:off x="57435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Blue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#2D86F4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5862950" y="1645475"/>
              <a:ext cx="733200" cy="733200"/>
            </a:xfrm>
            <a:prstGeom prst="ellipse">
              <a:avLst/>
            </a:prstGeom>
            <a:solidFill>
              <a:srgbClr val="2D8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24" name="Google Shape;124;p25"/>
          <p:cNvGrpSpPr/>
          <p:nvPr/>
        </p:nvGrpSpPr>
        <p:grpSpPr>
          <a:xfrm>
            <a:off x="7714800" y="1808500"/>
            <a:ext cx="972000" cy="1321475"/>
            <a:chOff x="7652850" y="1645475"/>
            <a:chExt cx="972000" cy="1321475"/>
          </a:xfrm>
        </p:grpSpPr>
        <p:sp>
          <p:nvSpPr>
            <p:cNvPr id="125" name="Google Shape;125;p25"/>
            <p:cNvSpPr txBox="1"/>
            <p:nvPr/>
          </p:nvSpPr>
          <p:spPr>
            <a:xfrm>
              <a:off x="76528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Violet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#8C55E8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7772250" y="1645475"/>
              <a:ext cx="733200" cy="733200"/>
            </a:xfrm>
            <a:prstGeom prst="ellipse">
              <a:avLst/>
            </a:prstGeom>
            <a:solidFill>
              <a:srgbClr val="8C5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27" name="Google Shape;127;p25"/>
          <p:cNvGrpSpPr/>
          <p:nvPr/>
        </p:nvGrpSpPr>
        <p:grpSpPr>
          <a:xfrm>
            <a:off x="5186000" y="3309075"/>
            <a:ext cx="1191300" cy="1636775"/>
            <a:chOff x="4585750" y="1645475"/>
            <a:chExt cx="1191300" cy="1636775"/>
          </a:xfrm>
        </p:grpSpPr>
        <p:sp>
          <p:nvSpPr>
            <p:cNvPr id="128" name="Google Shape;128;p25"/>
            <p:cNvSpPr txBox="1"/>
            <p:nvPr/>
          </p:nvSpPr>
          <p:spPr>
            <a:xfrm>
              <a:off x="4585750" y="2412850"/>
              <a:ext cx="1191300" cy="8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Turquoise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#1FBFBF</a:t>
              </a:r>
              <a:br>
                <a:rPr lang="en" sz="1000">
                  <a:latin typeface="Muli"/>
                  <a:ea typeface="Muli"/>
                  <a:cs typeface="Muli"/>
                  <a:sym typeface="Muli"/>
                </a:rPr>
              </a:br>
              <a:r>
                <a:rPr lang="en" sz="900">
                  <a:latin typeface="Lato"/>
                  <a:ea typeface="Lato"/>
                  <a:cs typeface="Lato"/>
                  <a:sym typeface="Lato"/>
                </a:rPr>
                <a:t>Only texts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4814750" y="1645475"/>
              <a:ext cx="733200" cy="733200"/>
            </a:xfrm>
            <a:prstGeom prst="ellipse">
              <a:avLst/>
            </a:prstGeom>
            <a:solidFill>
              <a:srgbClr val="1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sp>
        <p:nvSpPr>
          <p:cNvPr id="130" name="Google Shape;130;p25"/>
          <p:cNvSpPr txBox="1"/>
          <p:nvPr/>
        </p:nvSpPr>
        <p:spPr>
          <a:xfrm>
            <a:off x="554175" y="230225"/>
            <a:ext cx="25746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Our corporated colors</a:t>
            </a:r>
            <a:endParaRPr sz="24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 Our blacks">
  <p:cSld name="TITLE_AND_BODY_1_1_1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2271600" y="2617450"/>
            <a:ext cx="972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Primary black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#273239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2391000" y="1850075"/>
            <a:ext cx="733200" cy="733200"/>
          </a:xfrm>
          <a:prstGeom prst="ellipse">
            <a:avLst/>
          </a:prstGeom>
          <a:solidFill>
            <a:srgbClr val="2732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481200" y="2617450"/>
            <a:ext cx="972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Secondary black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#767F86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3600600" y="1850075"/>
            <a:ext cx="733200" cy="733200"/>
          </a:xfrm>
          <a:prstGeom prst="ellipse">
            <a:avLst/>
          </a:prstGeom>
          <a:solidFill>
            <a:srgbClr val="76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617400" y="2617450"/>
            <a:ext cx="11187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Tertiary black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#A9B1B7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810200" y="1850075"/>
            <a:ext cx="733200" cy="733200"/>
          </a:xfrm>
          <a:prstGeom prst="ellipse">
            <a:avLst/>
          </a:prstGeom>
          <a:solidFill>
            <a:srgbClr val="A9B1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807350" y="2617450"/>
            <a:ext cx="11580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Light </a:t>
            </a:r>
            <a:br>
              <a:rPr lang="en" sz="1200" b="1">
                <a:latin typeface="Muli"/>
                <a:ea typeface="Muli"/>
                <a:cs typeface="Muli"/>
                <a:sym typeface="Muli"/>
              </a:rPr>
            </a:br>
            <a:r>
              <a:rPr lang="en" sz="1200" b="1">
                <a:latin typeface="Muli"/>
                <a:ea typeface="Muli"/>
                <a:cs typeface="Muli"/>
                <a:sym typeface="Muli"/>
              </a:rPr>
              <a:t>grey</a:t>
            </a:r>
            <a:br>
              <a:rPr lang="en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#F6F8F8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backgrounds</a:t>
            </a:r>
            <a:endParaRPr sz="10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6019800" y="1850075"/>
            <a:ext cx="733200" cy="733200"/>
          </a:xfrm>
          <a:prstGeom prst="ellipse">
            <a:avLst/>
          </a:prstGeom>
          <a:solidFill>
            <a:srgbClr val="F6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54175" y="230225"/>
            <a:ext cx="27453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Our corporated blacks</a:t>
            </a:r>
            <a:endParaRPr sz="24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 Thanks">
  <p:cSld name="CUSTOM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 b="1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325" y="384450"/>
            <a:ext cx="1309123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 Thanks - Red BG">
  <p:cSld name="CUSTOM_1">
    <p:bg>
      <p:bgPr>
        <a:solidFill>
          <a:srgbClr val="F52F4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325" y="384450"/>
            <a:ext cx="1309086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Section header - Red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Section header - Red background">
  <p:cSld name="SECTION_HEADER_1">
    <p:bg>
      <p:bgPr>
        <a:solidFill>
          <a:srgbClr val="F52F4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ction header - Pink">
  <p:cSld name="SECTION_HEADER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Section header - Pink background">
  <p:cSld name="SECTION_HEADER_1_1">
    <p:bg>
      <p:bgPr>
        <a:solidFill>
          <a:srgbClr val="F8417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Section header - Orange">
  <p:cSld name="SECTION_HEADER_2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Section header - Orange background">
  <p:cSld name="SECTION_HEADER_1_1_1">
    <p:bg>
      <p:bgPr>
        <a:solidFill>
          <a:srgbClr val="FF951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Section header - Green">
  <p:cSld name="SECTION_HEADER_2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■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■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Font typeface="Lato"/>
              <a:buChar char="■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64725" y="1119275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b="1" i="0" u="none" strike="noStrike" dirty="0">
                <a:solidFill>
                  <a:srgbClr val="002060"/>
                </a:solidFill>
                <a:effectLst/>
              </a:rPr>
              <a:t>JavaScript (JS)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2BDA30-48D6-7AAE-5AE7-D42802F0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6D62E8-B865-EAF7-7BA4-C89F67554584}"/>
              </a:ext>
            </a:extLst>
          </p:cNvPr>
          <p:cNvSpPr txBox="1"/>
          <p:nvPr/>
        </p:nvSpPr>
        <p:spPr>
          <a:xfrm>
            <a:off x="464725" y="275138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UY" sz="1600" b="0" i="0" u="none" strike="noStrike" dirty="0">
                <a:solidFill>
                  <a:srgbClr val="002060"/>
                </a:solidFill>
                <a:effectLst/>
                <a:latin typeface="Muli"/>
              </a:rPr>
              <a:t>Parte 5</a:t>
            </a:r>
            <a:endParaRPr lang="es-UY" sz="1600" b="0" dirty="0">
              <a:effectLst/>
              <a:latin typeface="Muli"/>
            </a:endParaRPr>
          </a:p>
          <a:p>
            <a:br>
              <a:rPr lang="es-UY" sz="1600" dirty="0">
                <a:latin typeface="Muli"/>
              </a:rPr>
            </a:br>
            <a:endParaRPr lang="es-UY" sz="1600" dirty="0">
              <a:latin typeface="Mul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6F8D6A-EFDC-171B-1C40-B172AA038F0A}"/>
              </a:ext>
            </a:extLst>
          </p:cNvPr>
          <p:cNvSpPr txBox="1"/>
          <p:nvPr/>
        </p:nvSpPr>
        <p:spPr>
          <a:xfrm>
            <a:off x="464725" y="3871143"/>
            <a:ext cx="45720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UY" sz="3000" b="1" i="0" u="none" strike="noStrike" dirty="0">
                <a:solidFill>
                  <a:srgbClr val="002060"/>
                </a:solidFill>
                <a:effectLst/>
                <a:latin typeface="Muli"/>
              </a:rPr>
              <a:t>Programación 1</a:t>
            </a:r>
            <a:endParaRPr lang="es-UY" sz="3000" b="0" dirty="0">
              <a:effectLst/>
              <a:latin typeface="Muli"/>
            </a:endParaRPr>
          </a:p>
          <a:p>
            <a:br>
              <a:rPr lang="es-UY" dirty="0">
                <a:latin typeface="Muli"/>
              </a:rPr>
            </a:br>
            <a:endParaRPr lang="es-UY" dirty="0">
              <a:latin typeface="Mul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07D729-C73D-CA98-4606-EE2C2B200A45}"/>
              </a:ext>
            </a:extLst>
          </p:cNvPr>
          <p:cNvSpPr txBox="1"/>
          <p:nvPr/>
        </p:nvSpPr>
        <p:spPr>
          <a:xfrm>
            <a:off x="464725" y="44185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UY" sz="1800" b="0" i="0" u="none" strike="noStrike" dirty="0">
                <a:solidFill>
                  <a:srgbClr val="002060"/>
                </a:solidFill>
                <a:effectLst/>
                <a:latin typeface="Muli"/>
              </a:rPr>
              <a:t>ATI - AP</a:t>
            </a:r>
            <a:endParaRPr lang="es-UY" sz="1800" dirty="0">
              <a:solidFill>
                <a:srgbClr val="002060"/>
              </a:solidFill>
              <a:latin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79647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Obtener la posición dentro del Array</a:t>
            </a:r>
            <a:endParaRPr sz="3000"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3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</a:rPr>
              <a:t>Al igual que con los strings, también puedo saber la posición de un elemento, conociendo su valor, utilizando el método: </a:t>
            </a:r>
            <a:r>
              <a:rPr lang="en" sz="1700" b="1" dirty="0">
                <a:solidFill>
                  <a:srgbClr val="000000"/>
                </a:solidFill>
              </a:rPr>
              <a:t>indexOf()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b="1" dirty="0">
              <a:solidFill>
                <a:srgbClr val="00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FD4C00-6DC0-47C5-D8F3-971B0A6B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0" y="2386322"/>
            <a:ext cx="7493232" cy="1101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79647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Iteraciones y bucles con un Array</a:t>
            </a:r>
            <a:endParaRPr sz="3000"/>
          </a:p>
        </p:txBody>
      </p:sp>
      <p:sp>
        <p:nvSpPr>
          <p:cNvPr id="210" name="Google Shape;210;p38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1022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</a:rPr>
              <a:t>Para iterar sobre un array, lo puedo hacer de más de una forma ya que usaremos distintas variaciones del FOR que ya vimos.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410A50-97A0-03B5-4528-9140D594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0" y="2079296"/>
            <a:ext cx="5638537" cy="28316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79647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Ordenar un Array</a:t>
            </a:r>
            <a:endParaRPr sz="3000" dirty="0"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3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</a:rPr>
              <a:t>Para ordenar un array puede utilizar el método </a:t>
            </a:r>
            <a:r>
              <a:rPr lang="en" sz="1700" b="1" dirty="0">
                <a:solidFill>
                  <a:srgbClr val="000000"/>
                </a:solidFill>
              </a:rPr>
              <a:t>sort()</a:t>
            </a:r>
            <a:r>
              <a:rPr lang="en" sz="1700" dirty="0">
                <a:solidFill>
                  <a:srgbClr val="000000"/>
                </a:solidFill>
              </a:rPr>
              <a:t>, el cual ordena de forma natural, los elementos. El cual tambien podria recibir como parametro una funcion personalizada para ordenarlo con un criterio distinto.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4D2F49-D747-DC02-3B4C-4AB4BBD8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0" y="2571750"/>
            <a:ext cx="7052928" cy="1805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3009744" y="2088750"/>
            <a:ext cx="3124511" cy="9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Preguntas?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3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UY" sz="2000" b="0" i="0" u="none" strike="noStrike" dirty="0" err="1">
                <a:solidFill>
                  <a:srgbClr val="000000"/>
                </a:solidFill>
                <a:effectLst/>
              </a:rPr>
              <a:t>Arrays</a:t>
            </a:r>
            <a:endParaRPr lang="es-UY" sz="2000" b="0" i="0" u="none" strike="noStrike" dirty="0">
              <a:solidFill>
                <a:srgbClr val="FF9513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UY" sz="1800" b="0" i="0" u="none" strike="noStrike" dirty="0">
                <a:solidFill>
                  <a:srgbClr val="000000"/>
                </a:solidFill>
                <a:effectLst/>
                <a:latin typeface="Muli"/>
              </a:rPr>
              <a:t>Definición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UY" sz="1800" b="0" i="0" u="none" strike="noStrike" dirty="0">
                <a:solidFill>
                  <a:srgbClr val="000000"/>
                </a:solidFill>
                <a:effectLst/>
                <a:latin typeface="Muli"/>
              </a:rPr>
              <a:t>Creación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UY" sz="1800" dirty="0">
                <a:solidFill>
                  <a:srgbClr val="000000"/>
                </a:solidFill>
                <a:latin typeface="Muli"/>
              </a:rPr>
              <a:t>Propiedades</a:t>
            </a:r>
            <a:endParaRPr lang="es-UY" sz="1800" b="0" i="0" u="none" strike="noStrike" dirty="0">
              <a:solidFill>
                <a:srgbClr val="000000"/>
              </a:solidFill>
              <a:effectLst/>
              <a:latin typeface="Muli"/>
            </a:endParaRPr>
          </a:p>
          <a:p>
            <a:pPr marL="742950" lvl="1" indent="-285750" fontAlgn="base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UY" sz="1800" b="0" i="0" u="none" strike="noStrike" dirty="0">
                <a:solidFill>
                  <a:srgbClr val="000000"/>
                </a:solidFill>
                <a:effectLst/>
                <a:latin typeface="Muli"/>
              </a:rPr>
              <a:t>Funciones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D658457-1D32-4CF1-AB9E-70D374D5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50" y="340383"/>
            <a:ext cx="3443333" cy="906167"/>
          </a:xfrm>
        </p:spPr>
        <p:txBody>
          <a:bodyPr/>
          <a:lstStyle/>
          <a:p>
            <a:r>
              <a:rPr lang="es-ES" sz="4000" dirty="0"/>
              <a:t>Contenido</a:t>
            </a:r>
            <a:endParaRPr lang="es-UY" sz="4000" dirty="0"/>
          </a:p>
        </p:txBody>
      </p:sp>
    </p:spTree>
    <p:extLst>
      <p:ext uri="{BB962C8B-B14F-4D97-AF65-F5344CB8AC3E}">
        <p14:creationId xmlns:p14="http://schemas.microsoft.com/office/powerpoint/2010/main" val="33087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Definicion de Array</a:t>
            </a:r>
            <a:endParaRPr sz="3000"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3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Un </a:t>
            </a:r>
            <a:r>
              <a:rPr lang="en" b="1" dirty="0">
                <a:solidFill>
                  <a:srgbClr val="000000"/>
                </a:solidFill>
              </a:rPr>
              <a:t>array o matriz</a:t>
            </a:r>
            <a:r>
              <a:rPr lang="en" dirty="0">
                <a:solidFill>
                  <a:srgbClr val="000000"/>
                </a:solidFill>
              </a:rPr>
              <a:t> es una estructura de datos de tipo </a:t>
            </a:r>
            <a:r>
              <a:rPr lang="en" b="1" dirty="0">
                <a:solidFill>
                  <a:srgbClr val="000000"/>
                </a:solidFill>
              </a:rPr>
              <a:t>Object</a:t>
            </a:r>
            <a:r>
              <a:rPr lang="en" dirty="0">
                <a:solidFill>
                  <a:srgbClr val="000000"/>
                </a:solidFill>
              </a:rPr>
              <a:t> que permite crear una colección de datos de tipo lista.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Estos datos pueden ser cualquier tipo de dato/valor, es decir, pueden ser un boolen, number, string, e incluso otro array. Cada valor, es almacenado en una posición (</a:t>
            </a:r>
            <a:r>
              <a:rPr lang="en" b="1" dirty="0">
                <a:solidFill>
                  <a:srgbClr val="000000"/>
                </a:solidFill>
              </a:rPr>
              <a:t>índice</a:t>
            </a:r>
            <a:r>
              <a:rPr lang="en" dirty="0">
                <a:solidFill>
                  <a:srgbClr val="000000"/>
                </a:solidFill>
              </a:rPr>
              <a:t>) en dicha lista, </a:t>
            </a:r>
            <a:r>
              <a:rPr lang="en" b="1" dirty="0">
                <a:solidFill>
                  <a:srgbClr val="000000"/>
                </a:solidFill>
              </a:rPr>
              <a:t>comenzando siempre en la posición 0 </a:t>
            </a:r>
            <a:r>
              <a:rPr lang="en" dirty="0">
                <a:solidFill>
                  <a:srgbClr val="000000"/>
                </a:solidFill>
              </a:rPr>
              <a:t>y su longitud puede variar acorde sea necesario.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Los arrays al igual que el resto de estructuras tipo </a:t>
            </a:r>
            <a:r>
              <a:rPr lang="en" b="1" dirty="0">
                <a:solidFill>
                  <a:srgbClr val="000000"/>
                </a:solidFill>
              </a:rPr>
              <a:t>Object, </a:t>
            </a:r>
            <a:r>
              <a:rPr lang="en" dirty="0">
                <a:solidFill>
                  <a:srgbClr val="000000"/>
                </a:solidFill>
              </a:rPr>
              <a:t>exponen una serie de métodos (operaciones) para su recorrida y mutación.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Creación de un Array</a:t>
            </a:r>
            <a:endParaRPr sz="300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1620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Existen 2 formas de crear un array: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De forma literal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Vía el constructor</a:t>
            </a:r>
            <a:endParaRPr lang="es-ES"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50" i="1" dirty="0">
              <a:solidFill>
                <a:srgbClr val="5E617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7BE7F7-2935-D728-D63C-57919D92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0" y="2603500"/>
            <a:ext cx="8170301" cy="22168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Largo de un Array</a:t>
            </a:r>
            <a:endParaRPr sz="3000"/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1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</a:rPr>
              <a:t>Para acceder al largo de un array, basta con consultar a una propiedad del mismo, llamada </a:t>
            </a:r>
            <a:r>
              <a:rPr lang="en" sz="1700" b="1" dirty="0">
                <a:solidFill>
                  <a:srgbClr val="000000"/>
                </a:solidFill>
              </a:rPr>
              <a:t>length. </a:t>
            </a:r>
            <a:r>
              <a:rPr lang="en" sz="1700" dirty="0">
                <a:solidFill>
                  <a:srgbClr val="000000"/>
                </a:solidFill>
              </a:rPr>
              <a:t>Este valor es dinámico y va variando acorde a las mutaciones del mismo.</a:t>
            </a:r>
            <a:endParaRPr sz="17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sz="17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s-UY" sz="1400" dirty="0">
              <a:solidFill>
                <a:srgbClr val="0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9C39CF-5063-B86F-3B01-DC01AC5D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8096" y="622552"/>
            <a:ext cx="8887761" cy="38983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589650" y="422275"/>
            <a:ext cx="61497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Agregar un elemento a un Array</a:t>
            </a:r>
            <a:endParaRPr sz="3000" dirty="0"/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1"/>
          </p:nvPr>
        </p:nvSpPr>
        <p:spPr>
          <a:xfrm>
            <a:off x="589650" y="1077775"/>
            <a:ext cx="7964700" cy="211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Para agregar un elemento a un array, existen distintas formas: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Utilizando el método </a:t>
            </a:r>
            <a:r>
              <a:rPr lang="en" sz="1600" b="1" dirty="0">
                <a:solidFill>
                  <a:srgbClr val="000000"/>
                </a:solidFill>
              </a:rPr>
              <a:t>push() </a:t>
            </a:r>
            <a:r>
              <a:rPr lang="en" sz="1600" dirty="0">
                <a:solidFill>
                  <a:srgbClr val="000000"/>
                </a:solidFill>
              </a:rPr>
              <a:t>el cual recibe como parámetro el valor a agregar y es agregado siempre al final de la lista.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Asignándole un valor a la posición “largo del array”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Utilizando el método </a:t>
            </a:r>
            <a:r>
              <a:rPr lang="en" sz="1600" b="1" dirty="0">
                <a:solidFill>
                  <a:srgbClr val="000000"/>
                </a:solidFill>
              </a:rPr>
              <a:t>unshift(6)</a:t>
            </a:r>
            <a:r>
              <a:rPr lang="en" sz="1600" dirty="0">
                <a:solidFill>
                  <a:srgbClr val="000000"/>
                </a:solidFill>
              </a:rPr>
              <a:t>, que permite agregar un elemento al comienzo del array.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8FF24-D1BB-BAC0-9E5E-1BEBA1A9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0" y="3364089"/>
            <a:ext cx="8056841" cy="1554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589650" y="422275"/>
            <a:ext cx="61497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Quitar un elemento de un Array</a:t>
            </a:r>
            <a:endParaRPr sz="3000" dirty="0"/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1"/>
          </p:nvPr>
        </p:nvSpPr>
        <p:spPr>
          <a:xfrm>
            <a:off x="589650" y="1077775"/>
            <a:ext cx="7964700" cy="211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Para quitar un elemento a un array, existen distintas formas: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Utilizando el método </a:t>
            </a:r>
            <a:r>
              <a:rPr lang="en" sz="1600" b="1" dirty="0">
                <a:solidFill>
                  <a:srgbClr val="000000"/>
                </a:solidFill>
              </a:rPr>
              <a:t>pop() </a:t>
            </a:r>
            <a:r>
              <a:rPr lang="en" sz="1600" dirty="0">
                <a:solidFill>
                  <a:srgbClr val="000000"/>
                </a:solidFill>
              </a:rPr>
              <a:t>el cual elimina y devuelve el ultimo elemento.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Utilizando el metodo </a:t>
            </a:r>
            <a:r>
              <a:rPr lang="en" sz="1600" b="1" dirty="0">
                <a:solidFill>
                  <a:srgbClr val="000000"/>
                </a:solidFill>
              </a:rPr>
              <a:t>shift()</a:t>
            </a:r>
            <a:r>
              <a:rPr lang="en" sz="1600" dirty="0">
                <a:solidFill>
                  <a:srgbClr val="000000"/>
                </a:solidFill>
              </a:rPr>
              <a:t> </a:t>
            </a:r>
            <a:r>
              <a:rPr lang="es-ES" sz="1600" dirty="0">
                <a:solidFill>
                  <a:srgbClr val="000000"/>
                </a:solidFill>
              </a:rPr>
              <a:t>el cual elimina y devuelve el primer elemento.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-ES" sz="1600" dirty="0">
                <a:solidFill>
                  <a:srgbClr val="000000"/>
                </a:solidFill>
              </a:rPr>
              <a:t>Utilizando </a:t>
            </a:r>
            <a:r>
              <a:rPr lang="es-ES" sz="1600" b="1" dirty="0" err="1">
                <a:solidFill>
                  <a:srgbClr val="000000"/>
                </a:solidFill>
              </a:rPr>
              <a:t>delete</a:t>
            </a:r>
            <a:r>
              <a:rPr lang="es-ES" sz="1600" dirty="0">
                <a:solidFill>
                  <a:srgbClr val="000000"/>
                </a:solidFill>
              </a:rPr>
              <a:t> el cual no elimina la posición sino que vacía el contenido y devuelve un booleano con el éxito de la ejecución.</a:t>
            </a:r>
            <a:endParaRPr sz="1600" b="1" dirty="0">
              <a:solidFill>
                <a:srgbClr val="0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9BFA9A-FE83-AB8B-49DD-88321F01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0" y="3264944"/>
            <a:ext cx="8076852" cy="17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61497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El metodo splice()</a:t>
            </a:r>
            <a:endParaRPr sz="3000" dirty="0"/>
          </a:p>
        </p:txBody>
      </p:sp>
      <p:sp>
        <p:nvSpPr>
          <p:cNvPr id="192" name="Google Shape;192;p35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3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</a:rPr>
              <a:t>E</a:t>
            </a:r>
            <a:r>
              <a:rPr lang="es-ES" b="0" i="0" dirty="0">
                <a:solidFill>
                  <a:schemeClr val="tx1"/>
                </a:solidFill>
                <a:effectLst/>
              </a:rPr>
              <a:t>s un método que permite eliminar uno o más elementos de un array en cualquier posición y opcionalmente los reemplaza con otros elementos. Lo que nos permite de cierta forma usar tanto para insertar, modificar y eliminar;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0" i="0" dirty="0">
              <a:solidFill>
                <a:schemeClr val="tx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0" i="0" dirty="0">
              <a:solidFill>
                <a:schemeClr val="tx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89B679-DDCF-48D8-02FE-489599CE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0" y="2571750"/>
            <a:ext cx="8070532" cy="2173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72939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Acceder a un valor dentro del Array</a:t>
            </a:r>
            <a:endParaRPr sz="3000"/>
          </a:p>
        </p:txBody>
      </p:sp>
      <p:sp>
        <p:nvSpPr>
          <p:cNvPr id="198" name="Google Shape;198;p36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3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</a:rPr>
              <a:t>Para acceder a un valor específico dentro de un array, lo debo hacer accediendo a su posición.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633E7B-8231-85D5-98E3-2CAD1B76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0" y="2300249"/>
            <a:ext cx="7493602" cy="1007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didosY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550</Words>
  <Application>Microsoft Office PowerPoint</Application>
  <PresentationFormat>Presentación en pantalla (16:9)</PresentationFormat>
  <Paragraphs>54</Paragraphs>
  <Slides>13</Slides>
  <Notes>13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Wingdings</vt:lpstr>
      <vt:lpstr>Lato</vt:lpstr>
      <vt:lpstr>Courier New</vt:lpstr>
      <vt:lpstr>Muli</vt:lpstr>
      <vt:lpstr>Arial</vt:lpstr>
      <vt:lpstr>PedidosYa</vt:lpstr>
      <vt:lpstr>JavaScript (JS)</vt:lpstr>
      <vt:lpstr>Contenido</vt:lpstr>
      <vt:lpstr>Definicion de Array</vt:lpstr>
      <vt:lpstr>Creación de un Array</vt:lpstr>
      <vt:lpstr>Largo de un Array</vt:lpstr>
      <vt:lpstr>Agregar un elemento a un Array</vt:lpstr>
      <vt:lpstr>Quitar un elemento de un Array</vt:lpstr>
      <vt:lpstr>El metodo splice()</vt:lpstr>
      <vt:lpstr>Acceder a un valor dentro del Array</vt:lpstr>
      <vt:lpstr>Obtener la posición dentro del Array</vt:lpstr>
      <vt:lpstr>Iteraciones y bucles con un Array</vt:lpstr>
      <vt:lpstr>Ordenar un Array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(JS)</dc:title>
  <cp:lastModifiedBy>Matías Farías - Indutop</cp:lastModifiedBy>
  <cp:revision>4</cp:revision>
  <dcterms:modified xsi:type="dcterms:W3CDTF">2023-05-15T18:23:57Z</dcterms:modified>
</cp:coreProperties>
</file>