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b45094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b45094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fe0f446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fe0f446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0d71c0d4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0d71c0d4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0d71c0d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0d71c0d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b97c01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b97c01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0d71c0d4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0d71c0d4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0d71c0d4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0d71c0d4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bb01e62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bb01e62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Title slide - BG Whit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 b="1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325" y="384450"/>
            <a:ext cx="1309123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Section header - Green background">
  <p:cSld name="SECTION_HEADER_1_1_1_1_1">
    <p:bg>
      <p:bgPr>
        <a:solidFill>
          <a:srgbClr val="01C98C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Section header - Turquoise">
  <p:cSld name="SECTION_HEADER_2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4800"/>
              <a:buNone/>
              <a:defRPr sz="4800"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Section header - Turquoise background">
  <p:cSld name="SECTION_HEADER_1_1_1_1_1_1">
    <p:bg>
      <p:bgPr>
        <a:solidFill>
          <a:srgbClr val="2DCCD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Section header - Blue">
  <p:cSld name="SECTION_HEADER_2_1_1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4800"/>
              <a:buNone/>
              <a:defRPr sz="4800"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73239"/>
                </a:solidFill>
              </a:defRPr>
            </a:lvl1pPr>
            <a:lvl2pPr lvl="1">
              <a:buNone/>
              <a:defRPr sz="1300">
                <a:solidFill>
                  <a:srgbClr val="273239"/>
                </a:solidFill>
              </a:defRPr>
            </a:lvl2pPr>
            <a:lvl3pPr lvl="2">
              <a:buNone/>
              <a:defRPr sz="1300">
                <a:solidFill>
                  <a:srgbClr val="273239"/>
                </a:solidFill>
              </a:defRPr>
            </a:lvl3pPr>
            <a:lvl4pPr lvl="3">
              <a:buNone/>
              <a:defRPr sz="1300">
                <a:solidFill>
                  <a:srgbClr val="273239"/>
                </a:solidFill>
              </a:defRPr>
            </a:lvl4pPr>
            <a:lvl5pPr lvl="4">
              <a:buNone/>
              <a:defRPr sz="1300">
                <a:solidFill>
                  <a:srgbClr val="273239"/>
                </a:solidFill>
              </a:defRPr>
            </a:lvl5pPr>
            <a:lvl6pPr lvl="5">
              <a:buNone/>
              <a:defRPr sz="1300">
                <a:solidFill>
                  <a:srgbClr val="273239"/>
                </a:solidFill>
              </a:defRPr>
            </a:lvl6pPr>
            <a:lvl7pPr lvl="6">
              <a:buNone/>
              <a:defRPr sz="1300">
                <a:solidFill>
                  <a:srgbClr val="273239"/>
                </a:solidFill>
              </a:defRPr>
            </a:lvl7pPr>
            <a:lvl8pPr lvl="7">
              <a:buNone/>
              <a:defRPr sz="1300">
                <a:solidFill>
                  <a:srgbClr val="273239"/>
                </a:solidFill>
              </a:defRPr>
            </a:lvl8pPr>
            <a:lvl9pPr lvl="8">
              <a:buNone/>
              <a:defRPr sz="1300">
                <a:solidFill>
                  <a:srgbClr val="27323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Section header - Blue background">
  <p:cSld name="SECTION_HEADER_1_1_1_1_1_1_1">
    <p:bg>
      <p:bgPr>
        <a:solidFill>
          <a:srgbClr val="2D86F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273239"/>
                </a:solidFill>
              </a:defRPr>
            </a:lvl1pPr>
            <a:lvl2pPr lvl="1">
              <a:buNone/>
              <a:defRPr sz="1300">
                <a:solidFill>
                  <a:srgbClr val="273239"/>
                </a:solidFill>
              </a:defRPr>
            </a:lvl2pPr>
            <a:lvl3pPr lvl="2">
              <a:buNone/>
              <a:defRPr sz="1300">
                <a:solidFill>
                  <a:srgbClr val="273239"/>
                </a:solidFill>
              </a:defRPr>
            </a:lvl3pPr>
            <a:lvl4pPr lvl="3">
              <a:buNone/>
              <a:defRPr sz="1300">
                <a:solidFill>
                  <a:srgbClr val="273239"/>
                </a:solidFill>
              </a:defRPr>
            </a:lvl4pPr>
            <a:lvl5pPr lvl="4">
              <a:buNone/>
              <a:defRPr sz="1300">
                <a:solidFill>
                  <a:srgbClr val="273239"/>
                </a:solidFill>
              </a:defRPr>
            </a:lvl5pPr>
            <a:lvl6pPr lvl="5">
              <a:buNone/>
              <a:defRPr sz="1300">
                <a:solidFill>
                  <a:srgbClr val="273239"/>
                </a:solidFill>
              </a:defRPr>
            </a:lvl6pPr>
            <a:lvl7pPr lvl="6">
              <a:buNone/>
              <a:defRPr sz="1300">
                <a:solidFill>
                  <a:srgbClr val="273239"/>
                </a:solidFill>
              </a:defRPr>
            </a:lvl7pPr>
            <a:lvl8pPr lvl="7">
              <a:buNone/>
              <a:defRPr sz="1300">
                <a:solidFill>
                  <a:srgbClr val="273239"/>
                </a:solidFill>
              </a:defRPr>
            </a:lvl8pPr>
            <a:lvl9pPr lvl="8">
              <a:buNone/>
              <a:defRPr sz="1300">
                <a:solidFill>
                  <a:srgbClr val="27323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ection header - Violet">
  <p:cSld name="SECTION_HEADER_2_1_1_1_1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4800"/>
              <a:buNone/>
              <a:defRPr sz="4800"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Section header - Violet background">
  <p:cSld name="SECTION_HEADER_1_1_1_1_1_1_1_1">
    <p:bg>
      <p:bgPr>
        <a:solidFill>
          <a:srgbClr val="8C55E8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 Title and body - Red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400"/>
              <a:buNone/>
              <a:defRPr sz="24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Title and body - Pink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2400"/>
              <a:buNone/>
              <a:defRPr sz="2400"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Title and body - Orange">
  <p:cSld name="TITLE_AND_BODY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2400"/>
              <a:buNone/>
              <a:defRPr sz="2400"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Title slide - BG Red">
  <p:cSld name="TITLE_1">
    <p:bg>
      <p:bgPr>
        <a:solidFill>
          <a:srgbClr val="F52F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uli"/>
              <a:buNone/>
              <a:defRPr sz="2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325" y="384450"/>
            <a:ext cx="1309086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 Title and body - Green">
  <p:cSld name="TITLE_AND_BODY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2400"/>
              <a:buNone/>
              <a:defRPr sz="2400"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 Title and body - Turquoise">
  <p:cSld name="TITLE_AND_BODY_1_1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BFBF"/>
              </a:buClr>
              <a:buSzPts val="2400"/>
              <a:buNone/>
              <a:defRPr sz="2400">
                <a:solidFill>
                  <a:srgbClr val="1FBFB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BFB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 Title and body - Blue">
  <p:cSld name="TITLE_AND_BODY_1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86F4"/>
              </a:buClr>
              <a:buSzPts val="2400"/>
              <a:buNone/>
              <a:defRPr sz="2400">
                <a:solidFill>
                  <a:srgbClr val="2D86F4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2D86F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Title and body - Violet">
  <p:cSld name="TITLE_AND_BODY_1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311700" y="5128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C55E8"/>
              </a:buClr>
              <a:buSzPts val="2400"/>
              <a:buNone/>
              <a:defRPr sz="2400">
                <a:solidFill>
                  <a:srgbClr val="8C55E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311700" y="1161200"/>
            <a:ext cx="85206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  <a:defRPr>
                <a:solidFill>
                  <a:srgbClr val="273239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Char char="○"/>
              <a:defRPr>
                <a:solidFill>
                  <a:srgbClr val="273239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Char char="■"/>
              <a:defRPr>
                <a:solidFill>
                  <a:srgbClr val="273239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2"/>
          </p:nvPr>
        </p:nvSpPr>
        <p:spPr>
          <a:xfrm>
            <a:off x="325948" y="263577"/>
            <a:ext cx="85473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8C5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/>
          <p:nvPr/>
        </p:nvSpPr>
        <p:spPr>
          <a:xfrm>
            <a:off x="333822" y="4701150"/>
            <a:ext cx="1669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PedidosYa</a:t>
            </a:r>
            <a:r>
              <a:rPr lang="en" sz="700"/>
              <a:t> © 2018</a:t>
            </a:r>
            <a:endParaRPr sz="7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 Our colors">
  <p:cSld name="TITLE_AND_BODY_1_1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/>
        </p:nvSpPr>
        <p:spPr>
          <a:xfrm>
            <a:off x="4086000" y="1108425"/>
            <a:ext cx="9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#F52F41</a:t>
            </a: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4205400" y="341050"/>
            <a:ext cx="733200" cy="733200"/>
          </a:xfrm>
          <a:prstGeom prst="ellipse">
            <a:avLst/>
          </a:prstGeom>
          <a:solidFill>
            <a:srgbClr val="F52F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grpSp>
        <p:nvGrpSpPr>
          <p:cNvPr id="106" name="Google Shape;106;p25"/>
          <p:cNvGrpSpPr/>
          <p:nvPr/>
        </p:nvGrpSpPr>
        <p:grpSpPr>
          <a:xfrm>
            <a:off x="457200" y="1808500"/>
            <a:ext cx="972000" cy="1321475"/>
            <a:chOff x="502550" y="1645475"/>
            <a:chExt cx="972000" cy="1321475"/>
          </a:xfrm>
        </p:grpSpPr>
        <p:sp>
          <p:nvSpPr>
            <p:cNvPr id="107" name="Google Shape;107;p25"/>
            <p:cNvSpPr txBox="1"/>
            <p:nvPr/>
          </p:nvSpPr>
          <p:spPr>
            <a:xfrm>
              <a:off x="5025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Pink</a:t>
              </a:r>
              <a:br>
                <a:rPr lang="en" sz="1000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#F8417F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621950" y="1645475"/>
              <a:ext cx="733200" cy="733200"/>
            </a:xfrm>
            <a:prstGeom prst="ellipse">
              <a:avLst/>
            </a:prstGeom>
            <a:solidFill>
              <a:srgbClr val="F841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09" name="Google Shape;109;p25"/>
          <p:cNvGrpSpPr/>
          <p:nvPr/>
        </p:nvGrpSpPr>
        <p:grpSpPr>
          <a:xfrm>
            <a:off x="1666800" y="1808500"/>
            <a:ext cx="972000" cy="1321475"/>
            <a:chOff x="1550750" y="1645475"/>
            <a:chExt cx="972000" cy="1321475"/>
          </a:xfrm>
        </p:grpSpPr>
        <p:sp>
          <p:nvSpPr>
            <p:cNvPr id="110" name="Google Shape;110;p25"/>
            <p:cNvSpPr txBox="1"/>
            <p:nvPr/>
          </p:nvSpPr>
          <p:spPr>
            <a:xfrm>
              <a:off x="15507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Orange</a:t>
              </a:r>
              <a:br>
                <a:rPr lang="en" sz="1000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#FF9513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1670150" y="1645475"/>
              <a:ext cx="733200" cy="733200"/>
            </a:xfrm>
            <a:prstGeom prst="ellipse">
              <a:avLst/>
            </a:prstGeom>
            <a:solidFill>
              <a:srgbClr val="FF95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12" name="Google Shape;112;p25"/>
          <p:cNvGrpSpPr/>
          <p:nvPr/>
        </p:nvGrpSpPr>
        <p:grpSpPr>
          <a:xfrm>
            <a:off x="2725750" y="1808500"/>
            <a:ext cx="1273200" cy="1974275"/>
            <a:chOff x="2448300" y="1645475"/>
            <a:chExt cx="1273200" cy="1974275"/>
          </a:xfrm>
        </p:grpSpPr>
        <p:sp>
          <p:nvSpPr>
            <p:cNvPr id="113" name="Google Shape;113;p25"/>
            <p:cNvSpPr txBox="1"/>
            <p:nvPr/>
          </p:nvSpPr>
          <p:spPr>
            <a:xfrm>
              <a:off x="2448300" y="2412850"/>
              <a:ext cx="1273200" cy="120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Yellow</a:t>
              </a:r>
              <a:br>
                <a:rPr lang="en" sz="1000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#FECA13</a:t>
              </a:r>
              <a:br>
                <a:rPr lang="en" sz="1000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Only for backgrounds shapes and strokes</a:t>
              </a:r>
              <a:endParaRPr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Forbidden for texts and covers.</a:t>
              </a:r>
              <a:endParaRPr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2718350" y="1645475"/>
              <a:ext cx="733200" cy="733200"/>
            </a:xfrm>
            <a:prstGeom prst="ellipse">
              <a:avLst/>
            </a:prstGeom>
            <a:solidFill>
              <a:srgbClr val="FECA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15" name="Google Shape;115;p25"/>
          <p:cNvGrpSpPr/>
          <p:nvPr/>
        </p:nvGrpSpPr>
        <p:grpSpPr>
          <a:xfrm>
            <a:off x="4086000" y="1808500"/>
            <a:ext cx="972000" cy="1321475"/>
            <a:chOff x="3647150" y="1645475"/>
            <a:chExt cx="972000" cy="1321475"/>
          </a:xfrm>
        </p:grpSpPr>
        <p:sp>
          <p:nvSpPr>
            <p:cNvPr id="116" name="Google Shape;116;p25"/>
            <p:cNvSpPr txBox="1"/>
            <p:nvPr/>
          </p:nvSpPr>
          <p:spPr>
            <a:xfrm>
              <a:off x="36471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Green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#01C98C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3766550" y="1645475"/>
              <a:ext cx="733200" cy="733200"/>
            </a:xfrm>
            <a:prstGeom prst="ellipse">
              <a:avLst/>
            </a:prstGeom>
            <a:solidFill>
              <a:srgbClr val="01C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18" name="Google Shape;118;p25"/>
          <p:cNvGrpSpPr/>
          <p:nvPr/>
        </p:nvGrpSpPr>
        <p:grpSpPr>
          <a:xfrm>
            <a:off x="5186000" y="1808500"/>
            <a:ext cx="1191300" cy="1500575"/>
            <a:chOff x="4585750" y="1645475"/>
            <a:chExt cx="1191300" cy="1500575"/>
          </a:xfrm>
        </p:grpSpPr>
        <p:sp>
          <p:nvSpPr>
            <p:cNvPr id="119" name="Google Shape;119;p25"/>
            <p:cNvSpPr txBox="1"/>
            <p:nvPr/>
          </p:nvSpPr>
          <p:spPr>
            <a:xfrm>
              <a:off x="4585750" y="2412850"/>
              <a:ext cx="11913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Turquoise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#2DCCD3</a:t>
              </a:r>
              <a:br>
                <a:rPr lang="en" sz="1000">
                  <a:latin typeface="Muli"/>
                  <a:ea typeface="Muli"/>
                  <a:cs typeface="Muli"/>
                  <a:sym typeface="Muli"/>
                </a:rPr>
              </a:br>
              <a:r>
                <a:rPr lang="en" sz="900">
                  <a:latin typeface="Lato"/>
                  <a:ea typeface="Lato"/>
                  <a:cs typeface="Lato"/>
                  <a:sym typeface="Lato"/>
                </a:rPr>
                <a:t>Only backgrounds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4814750" y="1645475"/>
              <a:ext cx="733200" cy="733200"/>
            </a:xfrm>
            <a:prstGeom prst="ellipse">
              <a:avLst/>
            </a:prstGeom>
            <a:solidFill>
              <a:srgbClr val="2D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21" name="Google Shape;121;p25"/>
          <p:cNvGrpSpPr/>
          <p:nvPr/>
        </p:nvGrpSpPr>
        <p:grpSpPr>
          <a:xfrm>
            <a:off x="6505200" y="1808500"/>
            <a:ext cx="972000" cy="1321475"/>
            <a:chOff x="5743550" y="1645475"/>
            <a:chExt cx="972000" cy="1321475"/>
          </a:xfrm>
        </p:grpSpPr>
        <p:sp>
          <p:nvSpPr>
            <p:cNvPr id="122" name="Google Shape;122;p25"/>
            <p:cNvSpPr txBox="1"/>
            <p:nvPr/>
          </p:nvSpPr>
          <p:spPr>
            <a:xfrm>
              <a:off x="57435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Blue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#2D86F4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5862950" y="1645475"/>
              <a:ext cx="733200" cy="733200"/>
            </a:xfrm>
            <a:prstGeom prst="ellipse">
              <a:avLst/>
            </a:prstGeom>
            <a:solidFill>
              <a:srgbClr val="2D8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24" name="Google Shape;124;p25"/>
          <p:cNvGrpSpPr/>
          <p:nvPr/>
        </p:nvGrpSpPr>
        <p:grpSpPr>
          <a:xfrm>
            <a:off x="7714800" y="1808500"/>
            <a:ext cx="972000" cy="1321475"/>
            <a:chOff x="7652850" y="1645475"/>
            <a:chExt cx="972000" cy="1321475"/>
          </a:xfrm>
        </p:grpSpPr>
        <p:sp>
          <p:nvSpPr>
            <p:cNvPr id="125" name="Google Shape;125;p25"/>
            <p:cNvSpPr txBox="1"/>
            <p:nvPr/>
          </p:nvSpPr>
          <p:spPr>
            <a:xfrm>
              <a:off x="7652850" y="2412850"/>
              <a:ext cx="972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Violet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#8C55E8</a:t>
              </a:r>
              <a:endParaRPr sz="1000" b="1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7772250" y="1645475"/>
              <a:ext cx="733200" cy="733200"/>
            </a:xfrm>
            <a:prstGeom prst="ellipse">
              <a:avLst/>
            </a:prstGeom>
            <a:solidFill>
              <a:srgbClr val="8C5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grpSp>
        <p:nvGrpSpPr>
          <p:cNvPr id="127" name="Google Shape;127;p25"/>
          <p:cNvGrpSpPr/>
          <p:nvPr/>
        </p:nvGrpSpPr>
        <p:grpSpPr>
          <a:xfrm>
            <a:off x="5186000" y="3309075"/>
            <a:ext cx="1191300" cy="1636775"/>
            <a:chOff x="4585750" y="1645475"/>
            <a:chExt cx="1191300" cy="1636775"/>
          </a:xfrm>
        </p:grpSpPr>
        <p:sp>
          <p:nvSpPr>
            <p:cNvPr id="128" name="Google Shape;128;p25"/>
            <p:cNvSpPr txBox="1"/>
            <p:nvPr/>
          </p:nvSpPr>
          <p:spPr>
            <a:xfrm>
              <a:off x="4585750" y="2412850"/>
              <a:ext cx="1191300" cy="8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Muli"/>
                  <a:ea typeface="Muli"/>
                  <a:cs typeface="Muli"/>
                  <a:sym typeface="Muli"/>
                </a:rPr>
                <a:t>Turquoise</a:t>
              </a:r>
              <a:br>
                <a:rPr lang="en" b="1">
                  <a:latin typeface="Muli"/>
                  <a:ea typeface="Muli"/>
                  <a:cs typeface="Muli"/>
                  <a:sym typeface="Muli"/>
                </a:rPr>
              </a:br>
              <a:r>
                <a:rPr lang="en" sz="1000" b="1">
                  <a:latin typeface="Muli"/>
                  <a:ea typeface="Muli"/>
                  <a:cs typeface="Muli"/>
                  <a:sym typeface="Muli"/>
                </a:rPr>
                <a:t>#1FBFBF</a:t>
              </a:r>
              <a:br>
                <a:rPr lang="en" sz="1000">
                  <a:latin typeface="Muli"/>
                  <a:ea typeface="Muli"/>
                  <a:cs typeface="Muli"/>
                  <a:sym typeface="Muli"/>
                </a:rPr>
              </a:br>
              <a:r>
                <a:rPr lang="en" sz="900">
                  <a:latin typeface="Lato"/>
                  <a:ea typeface="Lato"/>
                  <a:cs typeface="Lato"/>
                  <a:sym typeface="Lato"/>
                </a:rPr>
                <a:t>Only texts</a:t>
              </a:r>
              <a:endParaRPr sz="9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4814750" y="1645475"/>
              <a:ext cx="733200" cy="733200"/>
            </a:xfrm>
            <a:prstGeom prst="ellipse">
              <a:avLst/>
            </a:prstGeom>
            <a:solidFill>
              <a:srgbClr val="1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8417F"/>
                </a:solidFill>
              </a:endParaRPr>
            </a:p>
          </p:txBody>
        </p:sp>
      </p:grpSp>
      <p:sp>
        <p:nvSpPr>
          <p:cNvPr id="130" name="Google Shape;130;p25"/>
          <p:cNvSpPr txBox="1"/>
          <p:nvPr/>
        </p:nvSpPr>
        <p:spPr>
          <a:xfrm>
            <a:off x="554175" y="230225"/>
            <a:ext cx="25746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Our corporated colors</a:t>
            </a:r>
            <a:endParaRPr sz="24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 Our blacks">
  <p:cSld name="TITLE_AND_BODY_1_1_1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2271600" y="2617450"/>
            <a:ext cx="972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Primary black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#273239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2391000" y="1850075"/>
            <a:ext cx="733200" cy="733200"/>
          </a:xfrm>
          <a:prstGeom prst="ellipse">
            <a:avLst/>
          </a:prstGeom>
          <a:solidFill>
            <a:srgbClr val="2732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481200" y="2617450"/>
            <a:ext cx="972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Secondary black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#767F86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3600600" y="1850075"/>
            <a:ext cx="733200" cy="733200"/>
          </a:xfrm>
          <a:prstGeom prst="ellipse">
            <a:avLst/>
          </a:prstGeom>
          <a:solidFill>
            <a:srgbClr val="767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617400" y="2617450"/>
            <a:ext cx="11187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Tertiary black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#A9B1B7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texts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810200" y="1850075"/>
            <a:ext cx="733200" cy="733200"/>
          </a:xfrm>
          <a:prstGeom prst="ellipse">
            <a:avLst/>
          </a:prstGeom>
          <a:solidFill>
            <a:srgbClr val="A9B1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807350" y="2617450"/>
            <a:ext cx="1158000" cy="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Light </a:t>
            </a:r>
            <a:br>
              <a:rPr lang="en" sz="1200" b="1">
                <a:latin typeface="Muli"/>
                <a:ea typeface="Muli"/>
                <a:cs typeface="Muli"/>
                <a:sym typeface="Muli"/>
              </a:rPr>
            </a:br>
            <a:r>
              <a:rPr lang="en" sz="1200" b="1">
                <a:latin typeface="Muli"/>
                <a:ea typeface="Muli"/>
                <a:cs typeface="Muli"/>
                <a:sym typeface="Muli"/>
              </a:rPr>
              <a:t>grey</a:t>
            </a:r>
            <a:br>
              <a:rPr lang="en" b="1">
                <a:latin typeface="Muli"/>
                <a:ea typeface="Muli"/>
                <a:cs typeface="Muli"/>
                <a:sym typeface="Muli"/>
              </a:rPr>
            </a:br>
            <a:r>
              <a:rPr lang="en" sz="1000" b="1">
                <a:latin typeface="Muli"/>
                <a:ea typeface="Muli"/>
                <a:cs typeface="Muli"/>
                <a:sym typeface="Muli"/>
              </a:rPr>
              <a:t>#F6F8F8</a:t>
            </a:r>
            <a:br>
              <a:rPr lang="en" sz="1000" b="1">
                <a:latin typeface="Muli"/>
                <a:ea typeface="Muli"/>
                <a:cs typeface="Muli"/>
                <a:sym typeface="Muli"/>
              </a:rPr>
            </a:b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Only backgrounds</a:t>
            </a:r>
            <a:endParaRPr sz="10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6019800" y="1850075"/>
            <a:ext cx="733200" cy="733200"/>
          </a:xfrm>
          <a:prstGeom prst="ellipse">
            <a:avLst/>
          </a:prstGeom>
          <a:solidFill>
            <a:srgbClr val="F6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417F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54175" y="230225"/>
            <a:ext cx="27453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uli"/>
                <a:ea typeface="Muli"/>
                <a:cs typeface="Muli"/>
                <a:sym typeface="Muli"/>
              </a:rPr>
              <a:t>Our corporated blacks</a:t>
            </a:r>
            <a:endParaRPr sz="2400" b="1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 Thanks">
  <p:cSld name="CUSTOM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6000"/>
              <a:buNone/>
              <a:defRPr sz="60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 b="1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2800"/>
              <a:buFont typeface="Muli"/>
              <a:buNone/>
              <a:defRPr sz="2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325" y="384450"/>
            <a:ext cx="1309123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 Thanks - Red BG">
  <p:cSld name="CUSTOM_1">
    <p:bg>
      <p:bgPr>
        <a:solidFill>
          <a:srgbClr val="F52F4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ctrTitle"/>
          </p:nvPr>
        </p:nvSpPr>
        <p:spPr>
          <a:xfrm>
            <a:off x="311700" y="1075950"/>
            <a:ext cx="7966200" cy="25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311700" y="36772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325" y="384450"/>
            <a:ext cx="1309086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Section header - Red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52F41"/>
              </a:buClr>
              <a:buSzPts val="4800"/>
              <a:buNone/>
              <a:defRPr sz="4800">
                <a:solidFill>
                  <a:srgbClr val="F52F4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52F4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Section header - Red background">
  <p:cSld name="SECTION_HEADER_1">
    <p:bg>
      <p:bgPr>
        <a:solidFill>
          <a:srgbClr val="F52F4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ction header - Pink">
  <p:cSld name="SECTION_HEADER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8417F"/>
              </a:buClr>
              <a:buSzPts val="4800"/>
              <a:buNone/>
              <a:defRPr sz="4800"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8417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8417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8417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Section header - Pink background">
  <p:cSld name="SECTION_HEADER_1_1">
    <p:bg>
      <p:bgPr>
        <a:solidFill>
          <a:srgbClr val="F8417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Section header - Orange">
  <p:cSld name="SECTION_HEADER_2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9513"/>
              </a:buClr>
              <a:buSzPts val="4800"/>
              <a:buNone/>
              <a:defRPr sz="4800"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9513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951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951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Section header - Orange background">
  <p:cSld name="SECTION_HEADER_1_1_1">
    <p:bg>
      <p:bgPr>
        <a:solidFill>
          <a:srgbClr val="FF951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Section header - Green">
  <p:cSld name="SECTION_HEADER_2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3634800" y="2378900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1C98C"/>
              </a:buClr>
              <a:buSzPts val="4800"/>
              <a:buNone/>
              <a:defRPr sz="4800"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>
            <a:off x="3641925" y="386330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1C98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1C98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1C98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3600"/>
              <a:buFont typeface="Muli"/>
              <a:buNone/>
              <a:defRPr sz="3600" b="1">
                <a:solidFill>
                  <a:srgbClr val="273239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■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■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●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Lato"/>
              <a:buChar char="○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3239"/>
              </a:buClr>
              <a:buSzPts val="1400"/>
              <a:buFont typeface="Lato"/>
              <a:buChar char="■"/>
              <a:defRPr>
                <a:solidFill>
                  <a:srgbClr val="27323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64725" y="1119275"/>
            <a:ext cx="51528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Clases y objetos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type="subTitle" idx="1"/>
          </p:nvPr>
        </p:nvSpPr>
        <p:spPr>
          <a:xfrm>
            <a:off x="541850" y="1246050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Programacion 1 - Javascript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Definicion de clase</a:t>
            </a:r>
            <a:endParaRPr sz="3000"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3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Es una plantilla predefinida, que nos permite establecer la “estructura” de una </a:t>
            </a:r>
            <a:r>
              <a:rPr lang="en" sz="1500" b="1" i="1" dirty="0">
                <a:solidFill>
                  <a:srgbClr val="000000"/>
                </a:solidFill>
              </a:rPr>
              <a:t>entidad</a:t>
            </a:r>
            <a:r>
              <a:rPr lang="en" sz="1500" dirty="0">
                <a:solidFill>
                  <a:srgbClr val="000000"/>
                </a:solidFill>
              </a:rPr>
              <a:t>, especificando sus atributos y sus métodos. 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Las clases se utilizan para representar entidades o conceptos, como los sustantivos en el lenguaje.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A su vez, es una forma de organizar código de forma entendible con el objetivo de simplificar el funcionamiento de nuestro programa. 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Las clases son «conceptos abstractos» de los que se pueden crear </a:t>
            </a:r>
            <a:r>
              <a:rPr lang="en" sz="1500" b="1" i="1" dirty="0">
                <a:solidFill>
                  <a:srgbClr val="000000"/>
                </a:solidFill>
              </a:rPr>
              <a:t>instancias</a:t>
            </a:r>
            <a:r>
              <a:rPr lang="en" sz="1500" dirty="0">
                <a:solidFill>
                  <a:srgbClr val="000000"/>
                </a:solidFill>
              </a:rPr>
              <a:t> de objetos, cada uno con sus características concretas.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Definicion de clase</a:t>
            </a:r>
            <a:endParaRPr sz="30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00" y="1990725"/>
            <a:ext cx="5989197" cy="2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374400" y="1167750"/>
            <a:ext cx="7791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La clase es el concepto abstracto de un objeto, mientras que el objeto es el elemento final que se basa en la clase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Elementos de una clase</a:t>
            </a:r>
            <a:endParaRPr sz="3000"/>
          </a:p>
        </p:txBody>
      </p:sp>
      <p:sp>
        <p:nvSpPr>
          <p:cNvPr id="175" name="Google Shape;175;p32"/>
          <p:cNvSpPr txBox="1">
            <a:spLocks noGrp="1"/>
          </p:cNvSpPr>
          <p:nvPr>
            <p:ph type="subTitle" idx="1"/>
          </p:nvPr>
        </p:nvSpPr>
        <p:spPr>
          <a:xfrm>
            <a:off x="589650" y="1246550"/>
            <a:ext cx="7964700" cy="3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00"/>
                </a:solidFill>
              </a:rPr>
              <a:t>Propiedad:</a:t>
            </a:r>
            <a:endParaRPr sz="13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</a:rPr>
              <a:t> 	Variable que existe dentro de una clase. Puede ser pública o privada.</a:t>
            </a: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Método</a:t>
            </a:r>
            <a:r>
              <a:rPr lang="en" sz="1400" dirty="0">
                <a:solidFill>
                  <a:srgbClr val="000000"/>
                </a:solidFill>
              </a:rPr>
              <a:t>:</a:t>
            </a:r>
            <a:endParaRPr sz="1400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Función que existe dentro de una clase. Puede ser pública o privada.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Propiedad computada: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Función para acceder a una propiedad con modificaciones.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Constructor: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Método que se ejecuta automáticamente cuando se crea una instancia.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51528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Creación de una clase</a:t>
            </a:r>
            <a:endParaRPr sz="3000"/>
          </a:p>
        </p:txBody>
      </p:sp>
      <p:sp>
        <p:nvSpPr>
          <p:cNvPr id="182" name="Google Shape;182;p33"/>
          <p:cNvSpPr txBox="1"/>
          <p:nvPr/>
        </p:nvSpPr>
        <p:spPr>
          <a:xfrm>
            <a:off x="588350" y="1337100"/>
            <a:ext cx="2817000" cy="3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Palabra reservada: </a:t>
            </a:r>
            <a:r>
              <a:rPr lang="en" sz="1600" b="1" i="1" dirty="0">
                <a:latin typeface="Muli"/>
                <a:ea typeface="Muli"/>
                <a:cs typeface="Muli"/>
                <a:sym typeface="Muli"/>
              </a:rPr>
              <a:t>class</a:t>
            </a:r>
            <a:endParaRPr sz="1600" b="1" i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Método </a:t>
            </a:r>
            <a:r>
              <a:rPr lang="en" sz="1600" b="1" i="1" dirty="0">
                <a:latin typeface="Muli"/>
                <a:ea typeface="Muli"/>
                <a:cs typeface="Muli"/>
                <a:sym typeface="Muli"/>
              </a:rPr>
              <a:t>constructor</a:t>
            </a:r>
            <a:r>
              <a:rPr lang="en" sz="1600" dirty="0">
                <a:latin typeface="Muli"/>
                <a:ea typeface="Muli"/>
                <a:cs typeface="Muli"/>
                <a:sym typeface="Muli"/>
              </a:rPr>
              <a:t>, el cuál se ejecuta automáticamente al instanciar una clase</a:t>
            </a:r>
            <a:endParaRPr sz="1600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El método constructor puede recibir los valores iniciales.</a:t>
            </a:r>
            <a:endParaRPr sz="1600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Para almacenar los datos dentro de una clase, se debe utilizar la palabra </a:t>
            </a:r>
            <a:r>
              <a:rPr lang="en" sz="1600" b="1" i="1" dirty="0">
                <a:latin typeface="Muli"/>
                <a:ea typeface="Muli"/>
                <a:cs typeface="Muli"/>
                <a:sym typeface="Muli"/>
              </a:rPr>
              <a:t>this</a:t>
            </a:r>
            <a:endParaRPr sz="1600" b="1" i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F8E38D-65BF-7D94-3322-283BDBB27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515" y="1540300"/>
            <a:ext cx="5100033" cy="23882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76176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Creación de una instancia de clase (objeto)</a:t>
            </a:r>
            <a:endParaRPr sz="2800"/>
          </a:p>
        </p:txBody>
      </p:sp>
      <p:sp>
        <p:nvSpPr>
          <p:cNvPr id="2" name="Google Shape;182;p33">
            <a:extLst>
              <a:ext uri="{FF2B5EF4-FFF2-40B4-BE49-F238E27FC236}">
                <a16:creationId xmlns:a16="http://schemas.microsoft.com/office/drawing/2014/main" id="{41BBE83C-4D6E-DC3E-1051-AACB3F4944B6}"/>
              </a:ext>
            </a:extLst>
          </p:cNvPr>
          <p:cNvSpPr txBox="1"/>
          <p:nvPr/>
        </p:nvSpPr>
        <p:spPr>
          <a:xfrm>
            <a:off x="588350" y="1337100"/>
            <a:ext cx="7617600" cy="11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Declaramos la variable donde se va a generar el objeto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Palabra reservada </a:t>
            </a:r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new</a:t>
            </a:r>
            <a:r>
              <a:rPr lang="en" sz="1600" dirty="0">
                <a:latin typeface="Muli"/>
                <a:ea typeface="Muli"/>
                <a:cs typeface="Muli"/>
                <a:sym typeface="Muli"/>
              </a:rPr>
              <a:t> a continuacion del </a:t>
            </a:r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nombre de la clase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Pasamos por </a:t>
            </a:r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parametros</a:t>
            </a:r>
            <a:r>
              <a:rPr lang="en" sz="1600" dirty="0">
                <a:latin typeface="Muli"/>
                <a:ea typeface="Muli"/>
                <a:cs typeface="Muli"/>
                <a:sym typeface="Muli"/>
              </a:rPr>
              <a:t> los valores establecidos en el </a:t>
            </a:r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constructor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9C26CB-C36A-E7EE-6A0E-0CF0C496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5" y="2524478"/>
            <a:ext cx="7912459" cy="17991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547775" y="422275"/>
            <a:ext cx="7617600" cy="6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Accediendo a datos</a:t>
            </a:r>
            <a:endParaRPr sz="2800"/>
          </a:p>
        </p:txBody>
      </p:sp>
      <p:sp>
        <p:nvSpPr>
          <p:cNvPr id="195" name="Google Shape;195;p35"/>
          <p:cNvSpPr txBox="1"/>
          <p:nvPr/>
        </p:nvSpPr>
        <p:spPr>
          <a:xfrm>
            <a:off x="588350" y="1337099"/>
            <a:ext cx="3554672" cy="347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De la misma forma que con los arrays asociativos puedo acceder a las propiedades a través del .</a:t>
            </a:r>
            <a:r>
              <a:rPr lang="en" sz="1600" b="1" i="1" dirty="0">
                <a:latin typeface="Muli"/>
                <a:ea typeface="Muli"/>
                <a:cs typeface="Muli"/>
                <a:sym typeface="Muli"/>
              </a:rPr>
              <a:t>nombrePropiedad</a:t>
            </a:r>
            <a:endParaRPr sz="1600" b="1" i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uli"/>
                <a:ea typeface="Muli"/>
                <a:cs typeface="Muli"/>
                <a:sym typeface="Muli"/>
              </a:rPr>
              <a:t>A diferencia de los arrays asociativos puedo tener métodos a los cuales accedo de la misma forma </a:t>
            </a:r>
            <a:r>
              <a:rPr lang="en" sz="1600" b="1" i="1" dirty="0">
                <a:latin typeface="Muli"/>
                <a:ea typeface="Muli"/>
                <a:cs typeface="Muli"/>
                <a:sym typeface="Muli"/>
              </a:rPr>
              <a:t>.nombreMetodo()</a:t>
            </a:r>
            <a:endParaRPr sz="1600" b="1" i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9A0D51-D505-83AA-4A11-E841CE0D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41" y="727447"/>
            <a:ext cx="4199075" cy="4233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032322" y="2088750"/>
            <a:ext cx="3079356" cy="9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Preguntas?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didosY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315</Words>
  <Application>Microsoft Office PowerPoint</Application>
  <PresentationFormat>Presentación en pantalla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Muli</vt:lpstr>
      <vt:lpstr>Lato</vt:lpstr>
      <vt:lpstr>Arial</vt:lpstr>
      <vt:lpstr>PedidosYa</vt:lpstr>
      <vt:lpstr>Clases y objetos</vt:lpstr>
      <vt:lpstr>Definicion de clase</vt:lpstr>
      <vt:lpstr>Definicion de clase</vt:lpstr>
      <vt:lpstr>Elementos de una clase</vt:lpstr>
      <vt:lpstr>Creación de una clase</vt:lpstr>
      <vt:lpstr>Creación de una instancia de clase (objeto)</vt:lpstr>
      <vt:lpstr>Accediendo a datos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objetos</dc:title>
  <cp:lastModifiedBy>Matías Farías - Indutop</cp:lastModifiedBy>
  <cp:revision>1</cp:revision>
  <dcterms:modified xsi:type="dcterms:W3CDTF">2023-05-25T19:34:02Z</dcterms:modified>
</cp:coreProperties>
</file>