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88" r:id="rId2"/>
  </p:sldMasterIdLst>
  <p:notesMasterIdLst>
    <p:notesMasterId r:id="rId13"/>
  </p:notesMasterIdLst>
  <p:sldIdLst>
    <p:sldId id="280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262626"/>
    <a:srgbClr val="FFFFFF"/>
    <a:srgbClr val="B7B7B7"/>
    <a:srgbClr val="CB0012"/>
    <a:srgbClr val="005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2"/>
    <p:restoredTop sz="94670"/>
  </p:normalViewPr>
  <p:slideViewPr>
    <p:cSldViewPr snapToGrid="0" snapToObjects="1">
      <p:cViewPr varScale="1">
        <p:scale>
          <a:sx n="144" d="100"/>
          <a:sy n="144" d="100"/>
        </p:scale>
        <p:origin x="1200" y="192"/>
      </p:cViewPr>
      <p:guideLst>
        <p:guide orient="horz" pos="1620"/>
        <p:guide pos="7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1B23D-8205-5047-86C9-84C9A9E2BE6A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5100C-C33F-D24F-907D-4824B84578ED}" type="slidenum">
              <a:rPr lang="fr-FR" smtClean="0"/>
              <a:t>‹n.›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1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5100C-C33F-D24F-907D-4824B84578E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avec titr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‹n.›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pic>
        <p:nvPicPr>
          <p:cNvPr id="3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531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5" userDrawn="1">
          <p15:clr>
            <a:srgbClr val="FBAE40"/>
          </p15:clr>
        </p15:guide>
        <p15:guide id="2" pos="55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017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‹n.›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37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/>
            </a:lvl1pPr>
          </a:lstStyle>
          <a:p>
            <a:r>
              <a:rPr lang="fr-CH" dirty="0" smtClean="0"/>
              <a:t>Cliquez et modifiez le titre</a:t>
            </a:r>
            <a:endParaRPr dirty="0"/>
          </a:p>
        </p:txBody>
      </p:sp>
      <p:pic>
        <p:nvPicPr>
          <p:cNvPr id="6" name="image1.png" descr="Logo EPFL noir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04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‹n.›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703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clair">
    <p:bg>
      <p:bgPr>
        <a:solidFill>
          <a:srgbClr val="B7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‹n.›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321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5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95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25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7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169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 - Gris foncé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avec titre - Bleu foncé"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"/>
          <p:cNvSpPr>
            <a:spLocks noGrp="1"/>
          </p:cNvSpPr>
          <p:nvPr>
            <p:ph type="title"/>
          </p:nvPr>
        </p:nvSpPr>
        <p:spPr>
          <a:xfrm>
            <a:off x="199936" y="147055"/>
            <a:ext cx="8737768" cy="4677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400" spc="50">
                <a:solidFill>
                  <a:srgbClr val="FFFFFF"/>
                </a:solidFill>
              </a:defRPr>
            </a:lvl1pPr>
          </a:lstStyle>
          <a:p>
            <a:r>
              <a:rPr lang="fr-CH" smtClean="0"/>
              <a:t>Cliquez et modifiez le titre</a:t>
            </a:r>
            <a:endParaRPr dirty="0"/>
          </a:p>
        </p:txBody>
      </p:sp>
      <p:pic>
        <p:nvPicPr>
          <p:cNvPr id="6" name="image2.png" descr="Logo_EPFL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98183" y="4648517"/>
            <a:ext cx="839165" cy="40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smtClean="0"/>
              <a:t>Présentation EPFL - Public  |  2017</a:t>
            </a:r>
            <a:endParaRPr lang="fr-CH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12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29646" y="4914215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132D04-DB0F-4616-976E-401F62A29C48}" type="slidenum">
              <a:rPr lang="fr-CH" smtClean="0"/>
              <a:pPr/>
              <a:t>‹n.›</a:t>
            </a:fld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3292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Présentation EPFL - Public  |  2017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570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6" r:id="rId3"/>
    <p:sldLayoutId id="2147483697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85" userDrawn="1">
          <p15:clr>
            <a:srgbClr val="F26B43"/>
          </p15:clr>
        </p15:guide>
        <p15:guide id="2" pos="7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422000" y="4914000"/>
            <a:ext cx="7200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 smtClean="0"/>
              <a:t>Présentation EPFL - Public  |  2017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629200" y="4914000"/>
            <a:ext cx="288000" cy="2160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7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DA64F-6193-4C73-B0A3-E892119DB7E1}" type="slidenum">
              <a:rPr lang="fr-CH" smtClean="0"/>
              <a:pPr/>
              <a:t>‹n.›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67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1335726" y="376921"/>
            <a:ext cx="6605463" cy="52322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4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Ｐゴシック" charset="0"/>
                <a:cs typeface="AlphaHeadlinePro-Bold"/>
              </a:rPr>
              <a:t>Ecole polytechnique fédérale de Lausanne</a:t>
            </a:r>
            <a:endParaRPr kumimoji="0" lang="fr-FR" sz="2800" b="0" i="0" u="none" strike="noStrike" kern="1200" cap="none" spc="4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lphaHeadlinePro-Bold"/>
              <a:ea typeface="ＭＳ Ｐゴシック" charset="0"/>
              <a:cs typeface="AlphaHeadlinePro-Bold"/>
            </a:endParaRPr>
          </a:p>
        </p:txBody>
      </p:sp>
      <p:pic>
        <p:nvPicPr>
          <p:cNvPr id="12" name="image2.png" descr="Logo_EPF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39" y="481644"/>
            <a:ext cx="1050492" cy="5042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DA64F-6193-4C73-B0A3-E892119DB7E1}" type="slidenum">
              <a:rPr lang="fr-CH" smtClean="0"/>
              <a:t>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9" name="Titre 11"/>
          <p:cNvSpPr txBox="1">
            <a:spLocks/>
          </p:cNvSpPr>
          <p:nvPr/>
        </p:nvSpPr>
        <p:spPr bwMode="auto">
          <a:xfrm>
            <a:off x="1051641" y="993863"/>
            <a:ext cx="5642122" cy="670497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fr-CH" sz="3200" spc="0" dirty="0" err="1" smtClean="0">
                <a:solidFill>
                  <a:srgbClr val="FFFFFF"/>
                </a:solidFill>
                <a:latin typeface="Arial Narrow"/>
                <a:cs typeface="Arial"/>
              </a:rPr>
              <a:t>Improvements</a:t>
            </a:r>
            <a:r>
              <a:rPr lang="fr-CH" sz="3200" spc="0" dirty="0" smtClean="0">
                <a:solidFill>
                  <a:srgbClr val="FFFFFF"/>
                </a:solidFill>
                <a:latin typeface="Arial Narrow"/>
                <a:cs typeface="Arial"/>
              </a:rPr>
              <a:t> on Cross Validation</a:t>
            </a:r>
            <a:endParaRPr lang="fr-CH" sz="3200" spc="0" dirty="0" smtClean="0">
              <a:solidFill>
                <a:srgbClr val="FFFFFF"/>
              </a:solidFill>
              <a:latin typeface="Arial Narrow"/>
              <a:cs typeface="Arial"/>
            </a:endParaRPr>
          </a:p>
        </p:txBody>
      </p:sp>
      <p:sp>
        <p:nvSpPr>
          <p:cNvPr id="10" name="Titre 11"/>
          <p:cNvSpPr txBox="1">
            <a:spLocks/>
          </p:cNvSpPr>
          <p:nvPr/>
        </p:nvSpPr>
        <p:spPr bwMode="auto">
          <a:xfrm>
            <a:off x="1096110" y="1617102"/>
            <a:ext cx="5553183" cy="4234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ts val="1200"/>
              </a:spcAft>
              <a:defRPr sz="2600" b="0" i="0" kern="1200" spc="100" baseline="0">
                <a:solidFill>
                  <a:schemeClr val="tx1"/>
                </a:solidFill>
                <a:latin typeface="Impact"/>
                <a:ea typeface="ＭＳ Ｐゴシック" charset="0"/>
                <a:cs typeface="Impact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457189" eaLnBrk="1" hangingPunct="1">
              <a:spcAft>
                <a:spcPct val="0"/>
              </a:spcAft>
              <a:defRPr/>
            </a:pPr>
            <a:r>
              <a:rPr lang="fr-CH" sz="1600" spc="0" dirty="0">
                <a:solidFill>
                  <a:srgbClr val="FFFFFF"/>
                </a:solidFill>
                <a:latin typeface="Arial Narrow"/>
                <a:cs typeface="Arial"/>
              </a:rPr>
              <a:t>Diego Fiori and </a:t>
            </a:r>
            <a:r>
              <a:rPr lang="fr-CH" sz="1600" spc="0" dirty="0" err="1">
                <a:solidFill>
                  <a:srgbClr val="FFFFFF"/>
                </a:solidFill>
                <a:latin typeface="Arial Narrow"/>
                <a:cs typeface="Arial"/>
              </a:rPr>
              <a:t>Chiheb</a:t>
            </a:r>
            <a:r>
              <a:rPr lang="fr-CH" sz="1600" spc="0" dirty="0">
                <a:solidFill>
                  <a:srgbClr val="FFFFFF"/>
                </a:solidFill>
                <a:latin typeface="Arial Narrow"/>
                <a:cs typeface="Arial"/>
              </a:rPr>
              <a:t> Ben Mahmoud</a:t>
            </a:r>
            <a:endParaRPr lang="fr-CH" sz="1600" spc="0" dirty="0">
              <a:solidFill>
                <a:srgbClr val="FFFFFF"/>
              </a:solidFill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2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10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auto">
          <a:xfrm>
            <a:off x="280384" y="1026105"/>
            <a:ext cx="7734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 relative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overfitting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rate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defined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as</a:t>
            </a: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58" y="614762"/>
            <a:ext cx="3115014" cy="1015116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 bwMode="auto">
          <a:xfrm>
            <a:off x="280384" y="1887332"/>
            <a:ext cx="7734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Finally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appropriate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correction,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obtain</a:t>
            </a: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50" y="2748559"/>
            <a:ext cx="7214846" cy="7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Issues: </a:t>
            </a:r>
            <a:r>
              <a:rPr lang="fr-FR" dirty="0" err="1" smtClean="0"/>
              <a:t>Estimate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rediction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4011" y="835492"/>
            <a:ext cx="398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How do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estimate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prediction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error</a:t>
            </a:r>
            <a:r>
              <a:rPr lang="fr-CH" sz="2000" dirty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for a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given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model ?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21" name="Titre 1"/>
          <p:cNvSpPr txBox="1">
            <a:spLocks/>
          </p:cNvSpPr>
          <p:nvPr/>
        </p:nvSpPr>
        <p:spPr bwMode="auto">
          <a:xfrm>
            <a:off x="2619470" y="1764108"/>
            <a:ext cx="322710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Split train and test data</a:t>
            </a: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endParaRPr lang="fr-CH" sz="2000" i="1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Training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error</a:t>
            </a: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fr-CH" sz="2000" i="1" dirty="0">
                <a:solidFill>
                  <a:srgbClr val="000000"/>
                </a:solidFill>
                <a:latin typeface="Arial Narrow" charset="0"/>
                <a:cs typeface="Arial Narrow" charset="0"/>
              </a:rPr>
              <a:t>Cross Validation and </a:t>
            </a:r>
            <a:r>
              <a:rPr lang="fr-CH" sz="2000" i="1" dirty="0" err="1">
                <a:solidFill>
                  <a:srgbClr val="000000"/>
                </a:solidFill>
                <a:latin typeface="Arial Narrow" charset="0"/>
                <a:cs typeface="Arial Narrow" charset="0"/>
              </a:rPr>
              <a:t>Bootstrap</a:t>
            </a:r>
            <a:endParaRPr lang="fr-CH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 marL="342900" indent="-342900">
              <a:spcAft>
                <a:spcPts val="0"/>
              </a:spcAft>
              <a:buFont typeface="Courier New" charset="0"/>
              <a:buChar char="o"/>
            </a:pPr>
            <a:endParaRPr lang="fr-CH" sz="2000" i="1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>
              <a:spcAft>
                <a:spcPts val="0"/>
              </a:spcAft>
            </a:pPr>
            <a:endParaRPr lang="fr-CH" sz="2000" i="1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Cross Validation And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4011" y="835492"/>
            <a:ext cx="39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Cross Validation: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21" name="Titre 1"/>
          <p:cNvSpPr txBox="1">
            <a:spLocks/>
          </p:cNvSpPr>
          <p:nvPr/>
        </p:nvSpPr>
        <p:spPr bwMode="auto">
          <a:xfrm>
            <a:off x="809332" y="1456332"/>
            <a:ext cx="33521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Idea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: split the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dataset</a:t>
            </a:r>
            <a:r>
              <a:rPr lang="fr-CH" sz="2000" i="1" dirty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in k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folds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, test on one of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them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and train on the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others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,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then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repeat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for the k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folds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/>
              <p:cNvSpPr txBox="1"/>
              <p:nvPr/>
            </p:nvSpPr>
            <p:spPr>
              <a:xfrm>
                <a:off x="199936" y="2929645"/>
                <a:ext cx="393751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charset="0"/>
                          <a:cs typeface="Arial Narrow" charset="0"/>
                        </a:rPr>
                        <m:t>𝐶𝑉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it-IT" sz="2000" b="0" i="1" smtClean="0">
                          <a:latin typeface="Cambria Math" charset="0"/>
                          <a:cs typeface="Arial Narrow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𝑛</m:t>
                          </m:r>
                        </m:sup>
                        <m:e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it-IT" sz="2000" b="0" i="1" smtClean="0">
                                              <a:latin typeface="Cambria Math" charset="0"/>
                                              <a:cs typeface="Arial Narrow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2000" b="0" i="1" smtClean="0">
                                              <a:latin typeface="Cambria Math" charset="0"/>
                                              <a:cs typeface="Arial Narrow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acc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2000" dirty="0" smtClean="0">
                  <a:latin typeface="Arial Narrow" charset="0"/>
                  <a:cs typeface="Arial Narrow" charset="0"/>
                </a:endParaRPr>
              </a:p>
            </p:txBody>
          </p:sp>
        </mc:Choice>
        <mc:Fallback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6" y="2929645"/>
                <a:ext cx="3937518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6"/>
          <p:cNvSpPr txBox="1"/>
          <p:nvPr/>
        </p:nvSpPr>
        <p:spPr>
          <a:xfrm>
            <a:off x="4568820" y="835492"/>
            <a:ext cx="3984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Bootstrap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: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5095193" y="1456332"/>
            <a:ext cx="335212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Idea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: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create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different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dataset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sampling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replacement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from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original one.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4257417" y="2934329"/>
                <a:ext cx="4365875" cy="880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it-IT" sz="200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𝐸𝑟𝑟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𝑏𝑜𝑜𝑡</m:t>
                              </m:r>
                            </m:e>
                          </m:d>
                        </m:sup>
                      </m:sSup>
                      <m:r>
                        <a:rPr lang="it-IT" sz="2000" b="0" i="1" smtClean="0">
                          <a:latin typeface="Cambria Math" charset="0"/>
                          <a:cs typeface="Arial Narrow" charset="0"/>
                        </a:rPr>
                        <m:t>= 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000" b="0" i="1" smtClean="0">
                              <a:latin typeface="Cambria Math" charset="0"/>
                              <a:cs typeface="Arial Narrow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charset="0"/>
                              <a:cs typeface="Arial Narrow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mr-IN" sz="2000" b="0" i="1" smtClean="0">
                                  <a:latin typeface="Cambria Math" charset="0"/>
                                  <a:cs typeface="Arial Narrow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𝑏</m:t>
                              </m:r>
                              <m:r>
                                <a:rPr lang="it-IT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it-IT" sz="2000" b="0" i="1" smtClean="0">
                                  <a:latin typeface="Cambria Math" charset="0"/>
                                  <a:cs typeface="Arial Narrow" charset="0"/>
                                </a:rPr>
                                <m:t>𝐿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sz="2000" b="0" i="1" smtClean="0">
                                              <a:latin typeface="Cambria Math" charset="0"/>
                                              <a:cs typeface="Arial Narrow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smtClean="0">
                                              <a:latin typeface="Cambria Math" charset="0"/>
                                              <a:cs typeface="Arial Narrow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smtClean="0">
                                              <a:latin typeface="Cambria Math" charset="0"/>
                                              <a:cs typeface="Arial Narrow" charset="0"/>
                                            </a:rPr>
                                            <m:t>𝑏</m:t>
                                          </m:r>
                                        </m:sup>
                                      </m:sSup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(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charset="0"/>
                                          <a:cs typeface="Arial Narrow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000" b="0" i="1" smtClean="0">
                                      <a:latin typeface="Cambria Math" charset="0"/>
                                      <a:cs typeface="Arial Narrow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it-IT" sz="2000" b="0" i="1" smtClean="0">
                          <a:latin typeface="Cambria Math" charset="0"/>
                          <a:cs typeface="Arial Narrow" charset="0"/>
                        </a:rPr>
                        <m:t> </m:t>
                      </m:r>
                    </m:oMath>
                  </m:oMathPara>
                </a14:m>
                <a:endParaRPr lang="it-IT" sz="2000" dirty="0" smtClean="0">
                  <a:latin typeface="Arial Narrow" charset="0"/>
                  <a:cs typeface="Arial Narrow" charset="0"/>
                </a:endParaRPr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17" y="2934329"/>
                <a:ext cx="4365875" cy="880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4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4767" y="835817"/>
            <a:ext cx="618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It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equivalent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to Cross Validation in the large |B|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limit</a:t>
            </a:r>
            <a:r>
              <a:rPr lang="fr-CH" sz="2000" dirty="0">
                <a:solidFill>
                  <a:srgbClr val="000000"/>
                </a:solidFill>
                <a:latin typeface="Arial Narrow" charset="0"/>
                <a:cs typeface="Arial Narrow" charset="0"/>
              </a:rPr>
              <a:t>.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21" name="Titre 1"/>
          <p:cNvSpPr txBox="1">
            <a:spLocks/>
          </p:cNvSpPr>
          <p:nvPr/>
        </p:nvSpPr>
        <p:spPr bwMode="auto">
          <a:xfrm>
            <a:off x="679975" y="1456332"/>
            <a:ext cx="35774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It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can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proven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that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probability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that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</a:t>
            </a:r>
            <a:r>
              <a:rPr lang="fr-CH" sz="2000" i="1" baseline="30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-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sample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belongs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to a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bootstrap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dataset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tends to 0.632.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122" y="1594173"/>
            <a:ext cx="3852505" cy="673165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5023292" y="3082837"/>
            <a:ext cx="256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latin typeface="Arial Narrow" charset="0"/>
                <a:cs typeface="Arial Narrow" charset="0"/>
              </a:rPr>
              <a:t>Issue</a:t>
            </a:r>
            <a:r>
              <a:rPr lang="it-IT" sz="2000" dirty="0">
                <a:latin typeface="Arial Narrow" charset="0"/>
                <a:cs typeface="Arial Narrow" charset="0"/>
              </a:rPr>
              <a:t>: the </a:t>
            </a:r>
            <a:r>
              <a:rPr lang="it-IT" sz="2000" dirty="0" err="1">
                <a:latin typeface="Arial Narrow" charset="0"/>
                <a:cs typeface="Arial Narrow" charset="0"/>
              </a:rPr>
              <a:t>leave</a:t>
            </a:r>
            <a:r>
              <a:rPr lang="it-IT" sz="2000" dirty="0">
                <a:latin typeface="Arial Narrow" charset="0"/>
                <a:cs typeface="Arial Narrow" charset="0"/>
              </a:rPr>
              <a:t> </a:t>
            </a:r>
            <a:r>
              <a:rPr lang="it-IT" sz="2000" dirty="0" err="1">
                <a:latin typeface="Arial Narrow" charset="0"/>
                <a:cs typeface="Arial Narrow" charset="0"/>
              </a:rPr>
              <a:t>one</a:t>
            </a:r>
            <a:r>
              <a:rPr lang="it-IT" sz="2000" dirty="0">
                <a:latin typeface="Arial Narrow" charset="0"/>
                <a:cs typeface="Arial Narrow" charset="0"/>
              </a:rPr>
              <a:t> out </a:t>
            </a:r>
            <a:r>
              <a:rPr lang="it-IT" sz="2000" dirty="0" err="1" smtClean="0">
                <a:latin typeface="Arial Narrow" charset="0"/>
                <a:cs typeface="Arial Narrow" charset="0"/>
              </a:rPr>
              <a:t>boostrap</a:t>
            </a:r>
            <a:r>
              <a:rPr lang="it-IT" sz="2000" dirty="0" smtClean="0">
                <a:latin typeface="Arial Narrow" charset="0"/>
                <a:cs typeface="Arial Narrow" charset="0"/>
              </a:rPr>
              <a:t> </a:t>
            </a:r>
            <a:r>
              <a:rPr lang="it-IT" sz="2000" dirty="0" err="1" smtClean="0">
                <a:latin typeface="Arial Narrow" charset="0"/>
                <a:cs typeface="Arial Narrow" charset="0"/>
              </a:rPr>
              <a:t>estimation</a:t>
            </a:r>
            <a:r>
              <a:rPr lang="it-IT" sz="2000" dirty="0" smtClean="0">
                <a:latin typeface="Arial Narrow" charset="0"/>
                <a:cs typeface="Arial Narrow" charset="0"/>
              </a:rPr>
              <a:t> </a:t>
            </a:r>
            <a:r>
              <a:rPr lang="it-IT" sz="2000" dirty="0" err="1" smtClean="0">
                <a:latin typeface="Arial Narrow" charset="0"/>
                <a:cs typeface="Arial Narrow" charset="0"/>
              </a:rPr>
              <a:t>is</a:t>
            </a:r>
            <a:r>
              <a:rPr lang="it-IT" sz="2000" dirty="0" smtClean="0">
                <a:latin typeface="Arial Narrow" charset="0"/>
                <a:cs typeface="Arial Narrow" charset="0"/>
              </a:rPr>
              <a:t> </a:t>
            </a:r>
            <a:r>
              <a:rPr lang="it-IT" sz="2000" dirty="0" err="1" smtClean="0">
                <a:latin typeface="Arial Narrow" charset="0"/>
                <a:cs typeface="Arial Narrow" charset="0"/>
              </a:rPr>
              <a:t>upward</a:t>
            </a:r>
            <a:r>
              <a:rPr lang="it-IT" sz="2000" dirty="0" smtClean="0">
                <a:latin typeface="Arial Narrow" charset="0"/>
                <a:cs typeface="Arial Narrow" charset="0"/>
              </a:rPr>
              <a:t> </a:t>
            </a:r>
            <a:r>
              <a:rPr lang="it-IT" sz="2000" dirty="0" err="1" smtClean="0">
                <a:latin typeface="Arial Narrow" charset="0"/>
                <a:cs typeface="Arial Narrow" charset="0"/>
              </a:rPr>
              <a:t>bias</a:t>
            </a:r>
            <a:r>
              <a:rPr lang="it-IT" sz="2000" dirty="0" smtClean="0">
                <a:latin typeface="Arial Narrow" charset="0"/>
                <a:cs typeface="Arial Narrow" charset="0"/>
              </a:rPr>
              <a:t>.</a:t>
            </a:r>
            <a:endParaRPr lang="it-IT" sz="2000" dirty="0" smtClean="0"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.632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4768" y="835817"/>
            <a:ext cx="412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Estimator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proposed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by Efron(1983).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21" name="Titre 1"/>
          <p:cNvSpPr txBox="1">
            <a:spLocks/>
          </p:cNvSpPr>
          <p:nvPr/>
        </p:nvSpPr>
        <p:spPr bwMode="auto">
          <a:xfrm>
            <a:off x="4708780" y="1222692"/>
            <a:ext cx="382873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« 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Unfortunaly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motivation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weak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,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leaving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open the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possibility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that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estimator’s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success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here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was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fluke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 »</a:t>
            </a:r>
          </a:p>
          <a:p>
            <a:pPr>
              <a:spcAft>
                <a:spcPts val="0"/>
              </a:spcAft>
            </a:pPr>
            <a:r>
              <a:rPr lang="fr-CH" sz="2000" i="1" dirty="0">
                <a:solidFill>
                  <a:srgbClr val="000000"/>
                </a:solidFill>
                <a:latin typeface="Arial Narrow" charset="0"/>
                <a:cs typeface="Arial Narrow" charset="0"/>
              </a:rPr>
              <a:t>	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				[Efron (1983)]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1" y="2779526"/>
            <a:ext cx="6394753" cy="535686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 bwMode="auto">
          <a:xfrm>
            <a:off x="838595" y="3640940"/>
            <a:ext cx="704577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 coefficient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choice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was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suggested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by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fact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that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boostrap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samples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are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supported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on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approximatly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.632n 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of the data points.</a:t>
            </a: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.632 (part 2)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4768" y="835817"/>
            <a:ext cx="412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Main </a:t>
            </a:r>
            <a:r>
              <a:rPr lang="fr-CH" sz="2000" dirty="0" err="1">
                <a:solidFill>
                  <a:srgbClr val="000000"/>
                </a:solidFill>
                <a:latin typeface="Arial Narrow" charset="0"/>
                <a:cs typeface="Arial Narrow" charset="0"/>
              </a:rPr>
              <a:t>i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deas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>
                <a:solidFill>
                  <a:srgbClr val="000000"/>
                </a:solidFill>
                <a:latin typeface="Arial Narrow" charset="0"/>
                <a:cs typeface="Arial Narrow" charset="0"/>
              </a:rPr>
              <a:t>u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nderlying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approximaion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: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410546" y="1389366"/>
            <a:ext cx="9423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Defining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9" y="1389366"/>
            <a:ext cx="823512" cy="307777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 bwMode="auto">
          <a:xfrm>
            <a:off x="2295332" y="1389365"/>
            <a:ext cx="2603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err="1">
                <a:solidFill>
                  <a:srgbClr val="000000"/>
                </a:solidFill>
                <a:latin typeface="Arial Narrow" charset="0"/>
                <a:cs typeface="Arial Narrow" charset="0"/>
              </a:rPr>
              <a:t>n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eighbourood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of x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s.t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29" y="1342867"/>
            <a:ext cx="2853353" cy="354275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 bwMode="auto">
          <a:xfrm>
            <a:off x="410546" y="2014980"/>
            <a:ext cx="494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and </a:t>
            </a: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83" y="1910553"/>
            <a:ext cx="3311897" cy="653143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 bwMode="auto">
          <a:xfrm>
            <a:off x="410546" y="2811177"/>
            <a:ext cx="26032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It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can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be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proven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that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68" y="3267896"/>
            <a:ext cx="7627364" cy="5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.632+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10546" y="858974"/>
            <a:ext cx="75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Issues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bootstrap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.632: It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badly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performs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highly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overfit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rules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. 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15" name="ZoneTexte 6"/>
          <p:cNvSpPr txBox="1"/>
          <p:nvPr/>
        </p:nvSpPr>
        <p:spPr>
          <a:xfrm>
            <a:off x="410546" y="1303241"/>
            <a:ext cx="75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Let’s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considering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following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setup: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1941573"/>
            <a:ext cx="3997585" cy="615013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75" y="2095028"/>
            <a:ext cx="2016655" cy="262165"/>
          </a:xfrm>
          <a:prstGeom prst="rect">
            <a:avLst/>
          </a:prstGeom>
        </p:spPr>
      </p:pic>
      <p:sp>
        <p:nvSpPr>
          <p:cNvPr id="18" name="ZoneTexte 6"/>
          <p:cNvSpPr txBox="1"/>
          <p:nvPr/>
        </p:nvSpPr>
        <p:spPr>
          <a:xfrm>
            <a:off x="410546" y="2748870"/>
            <a:ext cx="7511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But the value of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bootstrap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.632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estimator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0.623 x 0.5 = 0.316.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Thus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downwardly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bias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.</a:t>
            </a:r>
            <a:endParaRPr lang="fr-CH" sz="2000" dirty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.632+ (part 2)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auto">
          <a:xfrm>
            <a:off x="280384" y="1026105"/>
            <a:ext cx="77346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To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correctly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scale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the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amount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of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overfitting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,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define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i="1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 no-information </a:t>
            </a:r>
            <a:r>
              <a:rPr lang="fr-CH" sz="2000" i="1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error</a:t>
            </a:r>
            <a:endParaRPr lang="fr-CH" sz="2000" i="1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  <a:p>
            <a:pPr>
              <a:spcAft>
                <a:spcPts val="0"/>
              </a:spcAft>
            </a:pP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25" y="1641658"/>
            <a:ext cx="3708400" cy="469900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 bwMode="auto">
          <a:xfrm>
            <a:off x="441662" y="2513290"/>
            <a:ext cx="7734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Which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can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be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estimate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825" y="3106562"/>
            <a:ext cx="4140113" cy="1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.632+ (part 3)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32D04-DB0F-4616-976E-401F62A29C48}" type="slidenum">
              <a:rPr lang="fr-CH" smtClean="0"/>
              <a:pPr/>
              <a:t>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Présentation EPFL - Public  |  </a:t>
            </a:r>
            <a:r>
              <a:rPr lang="fr-CH" dirty="0" smtClean="0"/>
              <a:t>2018</a:t>
            </a:r>
            <a:endParaRPr lang="fr-CH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auto">
          <a:xfrm>
            <a:off x="280384" y="1026105"/>
            <a:ext cx="7734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The relative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overfitting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rate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is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defined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as</a:t>
            </a: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58" y="614762"/>
            <a:ext cx="3115014" cy="1015116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 bwMode="auto">
          <a:xfrm>
            <a:off x="280384" y="1887332"/>
            <a:ext cx="7734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Finally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with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appropriate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correction,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we</a:t>
            </a:r>
            <a:r>
              <a:rPr lang="fr-CH" sz="2000" dirty="0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 </a:t>
            </a:r>
            <a:r>
              <a:rPr lang="fr-CH" sz="2000" dirty="0" err="1" smtClean="0">
                <a:solidFill>
                  <a:srgbClr val="000000"/>
                </a:solidFill>
                <a:latin typeface="Arial Narrow" charset="0"/>
                <a:cs typeface="Arial Narrow" charset="0"/>
              </a:rPr>
              <a:t>obtain</a:t>
            </a:r>
            <a:endParaRPr lang="fr-CH" sz="2000" dirty="0" smtClean="0">
              <a:solidFill>
                <a:srgbClr val="000000"/>
              </a:solidFill>
              <a:latin typeface="Arial Narrow" charset="0"/>
              <a:cs typeface="Arial Narrow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50" y="2748559"/>
            <a:ext cx="7214846" cy="7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0.8"/>
  <p:tag name="PPTVERSION" val="15"/>
  <p:tag name="TPOS" val="2"/>
</p:tagLst>
</file>

<file path=ppt/theme/theme1.xml><?xml version="1.0" encoding="utf-8"?>
<a:theme xmlns:a="http://schemas.openxmlformats.org/drawingml/2006/main" name="Style clair">
  <a:themeElements>
    <a:clrScheme name="Blan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tyle foncé">
  <a:themeElements>
    <a:clrScheme name="Noir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D70015"/>
      </a:accent1>
      <a:accent2>
        <a:srgbClr val="A6A6A6"/>
      </a:accent2>
      <a:accent3>
        <a:srgbClr val="F58001"/>
      </a:accent3>
      <a:accent4>
        <a:srgbClr val="066FFF"/>
      </a:accent4>
      <a:accent5>
        <a:srgbClr val="09AA08"/>
      </a:accent5>
      <a:accent6>
        <a:srgbClr val="2B96A5"/>
      </a:accent6>
      <a:hlink>
        <a:srgbClr val="B40003"/>
      </a:hlink>
      <a:folHlink>
        <a:srgbClr val="F15316"/>
      </a:folHlink>
    </a:clrScheme>
    <a:fontScheme name="epfl test">
      <a:majorFont>
        <a:latin typeface="Impact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 Narrow" charset="0"/>
            <a:cs typeface="Arial Narrow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 emploi clean.thmx</Template>
  <TotalTime>3025</TotalTime>
  <Words>461</Words>
  <Application>Microsoft Macintosh PowerPoint</Application>
  <PresentationFormat>Presentazione su schermo (16:9)</PresentationFormat>
  <Paragraphs>66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AlphaHeadlinePro-Bold</vt:lpstr>
      <vt:lpstr>Arial Narrow</vt:lpstr>
      <vt:lpstr>Calibri</vt:lpstr>
      <vt:lpstr>Cambria Math</vt:lpstr>
      <vt:lpstr>Courier New</vt:lpstr>
      <vt:lpstr>Impact</vt:lpstr>
      <vt:lpstr>ＭＳ Ｐゴシック</vt:lpstr>
      <vt:lpstr>Arial</vt:lpstr>
      <vt:lpstr>Style clair</vt:lpstr>
      <vt:lpstr>Style foncé</vt:lpstr>
      <vt:lpstr>Presentazione di PowerPoint</vt:lpstr>
      <vt:lpstr>Machine Learning Issues: Estimate Prediction Error</vt:lpstr>
      <vt:lpstr>Cross Validation And Bootstrap</vt:lpstr>
      <vt:lpstr>Bootstrap</vt:lpstr>
      <vt:lpstr>Bootstrap .632</vt:lpstr>
      <vt:lpstr>Bootstrap .632 (part 2)</vt:lpstr>
      <vt:lpstr>Bootstrap .632+</vt:lpstr>
      <vt:lpstr>Bootstrap .632+ (part 2)</vt:lpstr>
      <vt:lpstr>Bootstrap .632+ (part 3)</vt:lpstr>
      <vt:lpstr>Presentazione di PowerPoint</vt:lpstr>
    </vt:vector>
  </TitlesOfParts>
  <Company>EPFL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Diego Fiori</cp:lastModifiedBy>
  <cp:revision>175</cp:revision>
  <dcterms:created xsi:type="dcterms:W3CDTF">2017-03-17T08:41:32Z</dcterms:created>
  <dcterms:modified xsi:type="dcterms:W3CDTF">2018-12-19T21:56:16Z</dcterms:modified>
</cp:coreProperties>
</file>