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ee0b48f2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2ee0b48f2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ff7f4525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2ff7f4525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37e6b8b63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37e6b8b63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ff7f4525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ff7f4525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ff7f4525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ff7f4525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ff7f4525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ff7f4525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ff7f4525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ff7f4525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ff7f4525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ff7f4525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ff7f4525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ff7f4525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ff7f4525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2ff7f4525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39f50d5d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39f50d5d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diegofrazao/kafka-tutorial" TargetMode="External"/><Relationship Id="rId4" Type="http://schemas.openxmlformats.org/officeDocument/2006/relationships/hyperlink" Target="https://github.com/diegofrazao/kafka-tutorial/blob/main/README.m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kafka.apache.or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Apache </a:t>
            </a:r>
            <a:r>
              <a:rPr lang="pt-BR"/>
              <a:t>Kafka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7008950" y="3924925"/>
            <a:ext cx="15456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Diego Frazao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Eduardo Porto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Roboto"/>
                <a:ea typeface="Roboto"/>
                <a:cs typeface="Roboto"/>
                <a:sym typeface="Roboto"/>
              </a:rPr>
              <a:t>Alternativas</a:t>
            </a:r>
            <a:endParaRPr sz="3600"/>
          </a:p>
        </p:txBody>
      </p:sp>
      <p:sp>
        <p:nvSpPr>
          <p:cNvPr id="211" name="Google Shape;211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pt-BR" sz="1100"/>
              <a:t>RabbitMQ</a:t>
            </a:r>
            <a:endParaRPr sz="1100"/>
          </a:p>
          <a:p>
            <a:pPr indent="-285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◆"/>
            </a:pPr>
            <a:r>
              <a:rPr lang="pt-BR" sz="900"/>
              <a:t>Diferenças em </a:t>
            </a:r>
            <a:r>
              <a:rPr lang="pt-BR" sz="900"/>
              <a:t>relação</a:t>
            </a:r>
            <a:r>
              <a:rPr lang="pt-BR" sz="900"/>
              <a:t> ao kafka</a:t>
            </a:r>
            <a:endParaRPr sz="900"/>
          </a:p>
          <a:p>
            <a:pPr indent="-2857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pt-BR" sz="900"/>
              <a:t>O RabbitMQ é melhor para dados transacionais, como formação e colocação de pedidos e solicitações de usuários. O Kafka funciona melhor com dados operacionais, como operações de processo, estatísticas de auditoria e registro e atividade do sistema.</a:t>
            </a:r>
            <a:endParaRPr sz="900"/>
          </a:p>
          <a:p>
            <a:pPr indent="-2857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pt-BR" sz="900"/>
              <a:t>O RabbitMQ envia mensagens aos usuários. Essas mensagens são removidas da fila assim que são processadas e confirmadas. O Kafka é um  sistema de registro. Ele usa mensagens contínuas, que ficam na fila até que o tempo de retenção expire, por padrão, as mensagens duram 7 dias, mas podem até mesmo ficar </a:t>
            </a:r>
            <a:r>
              <a:rPr lang="pt-BR" sz="900"/>
              <a:t>indefinidamente.</a:t>
            </a:r>
            <a:endParaRPr sz="9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pt-BR" sz="1100"/>
              <a:t>ActiveMQ</a:t>
            </a:r>
            <a:endParaRPr sz="1100"/>
          </a:p>
          <a:p>
            <a:pPr indent="-285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◆"/>
            </a:pPr>
            <a:r>
              <a:rPr lang="pt-BR" sz="900"/>
              <a:t>Diferenças em relação ao kafka</a:t>
            </a:r>
            <a:endParaRPr sz="900"/>
          </a:p>
          <a:p>
            <a:pPr indent="-2857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pt-BR" sz="900"/>
              <a:t>Kafka é um sistema distribuído para processamento de sistemas de mensagens, processamento de fluxo, atividades do site, métricas, agregação de logs, origem de eventos, etc. O ActiveMQ é um sistema de mensagens tradicional que lida com pequenos volumes de dados com alto desempenho, streaming na web, clustering e distribuição de dados de mercado.</a:t>
            </a:r>
            <a:endParaRPr sz="900"/>
          </a:p>
          <a:p>
            <a:pPr indent="-2857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pt-BR" sz="900"/>
              <a:t>Kafka é muito mais rápido que ActiveMQ. Ele pode lidar com milhões de mensagens por segundo, pois os brokers podem escrever mensagens a uma taxa de transferência muito alta, enquanto o ActiveMQ tem uma taxa de transferência mais baixa, pois cada estado de mensagem de entrega é mantido.</a:t>
            </a:r>
            <a:endParaRPr sz="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/>
              <a:t>Alguma </a:t>
            </a:r>
            <a:r>
              <a:rPr lang="pt-BR" sz="6000"/>
              <a:t>dúvida?</a:t>
            </a:r>
            <a:endParaRPr sz="6000"/>
          </a:p>
        </p:txBody>
      </p:sp>
      <p:pic>
        <p:nvPicPr>
          <p:cNvPr id="217" name="Google Shape;2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6275" y="1647000"/>
            <a:ext cx="3181349" cy="325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LINKS</a:t>
            </a:r>
            <a:endParaRPr/>
          </a:p>
        </p:txBody>
      </p:sp>
      <p:sp>
        <p:nvSpPr>
          <p:cNvPr id="223" name="Google Shape;223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Link para o código do projeto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Tutorial Kafka</a:t>
            </a: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Link para o tutorial da atividade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Atividade kafka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Introdução</a:t>
            </a:r>
            <a:endParaRPr sz="36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O que é o Apache Kafka?</a:t>
            </a:r>
            <a:br>
              <a:rPr lang="pt-BR"/>
            </a:br>
            <a:br>
              <a:rPr lang="pt-BR" sz="1400"/>
            </a:br>
            <a:r>
              <a:rPr lang="pt-BR" sz="1400"/>
              <a:t>	</a:t>
            </a: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O Apache Kafka é uma plataforma de streaming de eventos distribuídos de código aberto usada por milhares de empresas para pipelines de dados de alto desempenho, análise de streaming, integração de dados e aplicativos de missão crítica.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Acesse o kafka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Introdução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Algumas empresas que utilizam o </a:t>
            </a:r>
            <a:r>
              <a:rPr b="1" lang="pt-BR" sz="1800"/>
              <a:t>Kafka:</a:t>
            </a:r>
            <a:endParaRPr b="1" sz="18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➔"/>
            </a:pPr>
            <a:r>
              <a:rPr lang="pt-BR"/>
              <a:t>Linkedin (fez a criação do Kafka)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pt-BR"/>
              <a:t>Netflix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pt-BR"/>
              <a:t>Uber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pt-BR"/>
              <a:t>Twitter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pt-BR"/>
              <a:t>Dropbox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pt-BR"/>
              <a:t>Spotify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pt-BR"/>
              <a:t>Paypal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pt-BR"/>
              <a:t>Vários Bancos (Itaú, Nubank, etc)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Recursos</a:t>
            </a:r>
            <a:endParaRPr sz="360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pt-BR"/>
              <a:t>Altíssimo </a:t>
            </a:r>
            <a:r>
              <a:rPr lang="pt-BR"/>
              <a:t>throughput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pt-BR"/>
              <a:t>Latência extremamente baixa (2ms)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pt-BR"/>
              <a:t>Escalável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pt-BR"/>
              <a:t>Armazenamento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pt-BR"/>
              <a:t>Alta disponibilidade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pt-BR"/>
              <a:t>Facilidade de conexão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pt-BR"/>
              <a:t>Bibliotecas prontas para as mais diversas tecnologias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pt-BR"/>
              <a:t>Ferramentas open-source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600">
                <a:latin typeface="Lato"/>
                <a:ea typeface="Lato"/>
                <a:cs typeface="Lato"/>
                <a:sym typeface="Lato"/>
              </a:rPr>
              <a:t>Eventos</a:t>
            </a:r>
            <a:endParaRPr sz="3600"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Cada dia mais precisamos processar mais e mais eventos em diversos tipos de plataforma. Desde sistemas que precisam se comunicar, dispositivos para IOT, monitoramento de aplicações, sistemas de alarmes, etc.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Estrutura</a:t>
            </a:r>
            <a:endParaRPr sz="3600"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6076" y="1482500"/>
            <a:ext cx="6071850" cy="335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Tópicos</a:t>
            </a:r>
            <a:endParaRPr sz="3600"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385275"/>
            <a:ext cx="6779700" cy="7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Tópico é o canal de comunicação responsável por receber e disponibilizar os dados enviados para o Kafka.</a:t>
            </a:r>
            <a:endParaRPr/>
          </a:p>
        </p:txBody>
      </p:sp>
      <p:sp>
        <p:nvSpPr>
          <p:cNvPr id="172" name="Google Shape;172;p19"/>
          <p:cNvSpPr/>
          <p:nvPr/>
        </p:nvSpPr>
        <p:spPr>
          <a:xfrm>
            <a:off x="1301775" y="3092625"/>
            <a:ext cx="1496700" cy="8184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</a:rPr>
              <a:t>Producer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73" name="Google Shape;173;p19"/>
          <p:cNvSpPr/>
          <p:nvPr/>
        </p:nvSpPr>
        <p:spPr>
          <a:xfrm>
            <a:off x="6345525" y="3810550"/>
            <a:ext cx="1496700" cy="8184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</a:rPr>
              <a:t>Consumer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74" name="Google Shape;174;p19"/>
          <p:cNvSpPr/>
          <p:nvPr/>
        </p:nvSpPr>
        <p:spPr>
          <a:xfrm>
            <a:off x="6345525" y="2271100"/>
            <a:ext cx="1496700" cy="8184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</a:rPr>
              <a:t>Consumer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2213" y="2698201"/>
            <a:ext cx="1496700" cy="1496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19"/>
          <p:cNvCxnSpPr/>
          <p:nvPr/>
        </p:nvCxnSpPr>
        <p:spPr>
          <a:xfrm>
            <a:off x="5456884" y="2717471"/>
            <a:ext cx="740700" cy="36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77" name="Google Shape;177;p19"/>
          <p:cNvSpPr txBox="1"/>
          <p:nvPr/>
        </p:nvSpPr>
        <p:spPr>
          <a:xfrm>
            <a:off x="5456875" y="2721075"/>
            <a:ext cx="7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accent2"/>
                </a:solidFill>
              </a:rPr>
              <a:t>Tópico</a:t>
            </a:r>
            <a:endParaRPr sz="1200">
              <a:solidFill>
                <a:schemeClr val="accent2"/>
              </a:solidFill>
            </a:endParaRPr>
          </a:p>
        </p:txBody>
      </p:sp>
      <p:cxnSp>
        <p:nvCxnSpPr>
          <p:cNvPr id="178" name="Google Shape;178;p19"/>
          <p:cNvCxnSpPr/>
          <p:nvPr/>
        </p:nvCxnSpPr>
        <p:spPr>
          <a:xfrm>
            <a:off x="5456884" y="4031496"/>
            <a:ext cx="740700" cy="36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79" name="Google Shape;179;p19"/>
          <p:cNvSpPr txBox="1"/>
          <p:nvPr/>
        </p:nvSpPr>
        <p:spPr>
          <a:xfrm>
            <a:off x="5456875" y="4035100"/>
            <a:ext cx="7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accent2"/>
                </a:solidFill>
              </a:rPr>
              <a:t>Tópico</a:t>
            </a:r>
            <a:endParaRPr sz="1200">
              <a:solidFill>
                <a:schemeClr val="accent2"/>
              </a:solidFill>
            </a:endParaRPr>
          </a:p>
        </p:txBody>
      </p:sp>
      <p:cxnSp>
        <p:nvCxnSpPr>
          <p:cNvPr id="180" name="Google Shape;180;p19"/>
          <p:cNvCxnSpPr/>
          <p:nvPr/>
        </p:nvCxnSpPr>
        <p:spPr>
          <a:xfrm>
            <a:off x="2923546" y="3315371"/>
            <a:ext cx="740700" cy="36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81" name="Google Shape;181;p19"/>
          <p:cNvSpPr txBox="1"/>
          <p:nvPr/>
        </p:nvSpPr>
        <p:spPr>
          <a:xfrm>
            <a:off x="2923538" y="3318975"/>
            <a:ext cx="7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accent2"/>
                </a:solidFill>
              </a:rPr>
              <a:t>Tópico</a:t>
            </a:r>
            <a:endParaRPr sz="12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Partições</a:t>
            </a:r>
            <a:endParaRPr sz="3600"/>
          </a:p>
        </p:txBody>
      </p:sp>
      <p:sp>
        <p:nvSpPr>
          <p:cNvPr id="187" name="Google Shape;187;p20"/>
          <p:cNvSpPr txBox="1"/>
          <p:nvPr>
            <p:ph idx="1" type="body"/>
          </p:nvPr>
        </p:nvSpPr>
        <p:spPr>
          <a:xfrm>
            <a:off x="1297500" y="1567550"/>
            <a:ext cx="7038900" cy="6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Cada tópico pode ter uma ou mais partições para conseguir garantir a distribuição e resiliência dos seus dados.</a:t>
            </a: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2238450" y="3253125"/>
            <a:ext cx="1312200" cy="6243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</a:rPr>
              <a:t>Tópico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89" name="Google Shape;189;p20"/>
          <p:cNvSpPr/>
          <p:nvPr/>
        </p:nvSpPr>
        <p:spPr>
          <a:xfrm>
            <a:off x="5324550" y="2515150"/>
            <a:ext cx="1581000" cy="4224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</a:rPr>
              <a:t>Partição 1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90" name="Google Shape;190;p20"/>
          <p:cNvSpPr/>
          <p:nvPr/>
        </p:nvSpPr>
        <p:spPr>
          <a:xfrm>
            <a:off x="5324550" y="3324563"/>
            <a:ext cx="1581000" cy="4224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</a:rPr>
              <a:t>Partição 2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91" name="Google Shape;191;p20"/>
          <p:cNvSpPr/>
          <p:nvPr/>
        </p:nvSpPr>
        <p:spPr>
          <a:xfrm>
            <a:off x="5324550" y="4133975"/>
            <a:ext cx="1581000" cy="4224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</a:rPr>
              <a:t>Partição 3</a:t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192" name="Google Shape;192;p20"/>
          <p:cNvCxnSpPr/>
          <p:nvPr/>
        </p:nvCxnSpPr>
        <p:spPr>
          <a:xfrm flipH="1" rot="10800000">
            <a:off x="3849450" y="3562875"/>
            <a:ext cx="1176300" cy="48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20"/>
          <p:cNvCxnSpPr/>
          <p:nvPr/>
        </p:nvCxnSpPr>
        <p:spPr>
          <a:xfrm flipH="1" rot="10800000">
            <a:off x="2857350" y="2791825"/>
            <a:ext cx="2168400" cy="3822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20"/>
          <p:cNvCxnSpPr/>
          <p:nvPr/>
        </p:nvCxnSpPr>
        <p:spPr>
          <a:xfrm>
            <a:off x="2865275" y="3956525"/>
            <a:ext cx="2163900" cy="398700"/>
          </a:xfrm>
          <a:prstGeom prst="bentConnector3">
            <a:avLst>
              <a:gd fmla="val 74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Anatomia da mensagem</a:t>
            </a:r>
            <a:endParaRPr/>
          </a:p>
        </p:txBody>
      </p:sp>
      <p:sp>
        <p:nvSpPr>
          <p:cNvPr id="200" name="Google Shape;200;p21"/>
          <p:cNvSpPr/>
          <p:nvPr/>
        </p:nvSpPr>
        <p:spPr>
          <a:xfrm>
            <a:off x="2264100" y="2664075"/>
            <a:ext cx="1496700" cy="8184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</a:rPr>
              <a:t>Offset 0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01" name="Google Shape;201;p21"/>
          <p:cNvSpPr/>
          <p:nvPr/>
        </p:nvSpPr>
        <p:spPr>
          <a:xfrm>
            <a:off x="5383175" y="2160275"/>
            <a:ext cx="1496700" cy="17067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Headers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Key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Value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Timestamp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02" name="Google Shape;202;p21"/>
          <p:cNvCxnSpPr/>
          <p:nvPr/>
        </p:nvCxnSpPr>
        <p:spPr>
          <a:xfrm>
            <a:off x="4003775" y="3073275"/>
            <a:ext cx="11364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21"/>
          <p:cNvCxnSpPr/>
          <p:nvPr/>
        </p:nvCxnSpPr>
        <p:spPr>
          <a:xfrm>
            <a:off x="5592700" y="2621875"/>
            <a:ext cx="104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1"/>
          <p:cNvCxnSpPr/>
          <p:nvPr/>
        </p:nvCxnSpPr>
        <p:spPr>
          <a:xfrm>
            <a:off x="5608475" y="3013625"/>
            <a:ext cx="104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1"/>
          <p:cNvCxnSpPr/>
          <p:nvPr/>
        </p:nvCxnSpPr>
        <p:spPr>
          <a:xfrm>
            <a:off x="5592700" y="3428350"/>
            <a:ext cx="104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