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2" name="Espaço Reservado para Rodapé 9">
            <a:extLst>
              <a:ext uri="{FF2B5EF4-FFF2-40B4-BE49-F238E27FC236}">
                <a16:creationId xmlns:a16="http://schemas.microsoft.com/office/drawing/2014/main" id="{00F05327-4C71-4F70-B18D-21F49DA65B0D}"/>
              </a:ext>
            </a:extLst>
          </p:cNvPr>
          <p:cNvSpPr txBox="1">
            <a:spLocks/>
          </p:cNvSpPr>
          <p:nvPr userDrawn="1"/>
        </p:nvSpPr>
        <p:spPr>
          <a:xfrm>
            <a:off x="198319" y="6393025"/>
            <a:ext cx="5192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Informática Aplicada à Aeronáutica</a:t>
            </a:r>
            <a:endParaRPr lang="pt-BR" sz="2000" b="1" i="1" dirty="0">
              <a:solidFill>
                <a:srgbClr val="C00000"/>
              </a:solidFill>
            </a:endParaRPr>
          </a:p>
        </p:txBody>
      </p:sp>
      <p:pic>
        <p:nvPicPr>
          <p:cNvPr id="34" name="Picture 7">
            <a:extLst>
              <a:ext uri="{FF2B5EF4-FFF2-40B4-BE49-F238E27FC236}">
                <a16:creationId xmlns:a16="http://schemas.microsoft.com/office/drawing/2014/main" id="{65FD3CD6-BF66-4B4E-97AD-5E6C123005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77" y="182977"/>
            <a:ext cx="3770313" cy="594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C2CDC92-B70C-4371-88F7-9E249E7C7C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77" y="182977"/>
            <a:ext cx="3770313" cy="594416"/>
          </a:xfrm>
          <a:prstGeom prst="rect">
            <a:avLst/>
          </a:prstGeom>
        </p:spPr>
      </p:pic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1B27A8FA-AFA3-4F62-B715-13C35F06E27C}"/>
              </a:ext>
            </a:extLst>
          </p:cNvPr>
          <p:cNvSpPr txBox="1">
            <a:spLocks/>
          </p:cNvSpPr>
          <p:nvPr userDrawn="1"/>
        </p:nvSpPr>
        <p:spPr>
          <a:xfrm>
            <a:off x="447147" y="6406487"/>
            <a:ext cx="5192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b="1" i="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Informática Aplicada à Aeronáutica</a:t>
            </a:r>
            <a:endParaRPr lang="pt-BR" sz="20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C16A-F827-454B-A5D3-D20AE50E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120" y="1782698"/>
            <a:ext cx="8031216" cy="1646302"/>
          </a:xfrm>
        </p:spPr>
        <p:txBody>
          <a:bodyPr/>
          <a:lstStyle/>
          <a:p>
            <a:pPr algn="ctr"/>
            <a:r>
              <a:rPr lang="pt-BR" dirty="0"/>
              <a:t>Função </a:t>
            </a:r>
            <a:br>
              <a:rPr lang="pt-BR" dirty="0"/>
            </a:br>
            <a:r>
              <a:rPr lang="pt-BR" dirty="0"/>
              <a:t>INDEX </a:t>
            </a:r>
            <a:r>
              <a:rPr lang="pt-BR" dirty="0" err="1"/>
              <a:t>and</a:t>
            </a:r>
            <a:r>
              <a:rPr lang="pt-BR" dirty="0"/>
              <a:t> MATCH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3AA811-1AA2-43AF-AE62-F1687D682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5617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Diego Freire de Almeida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Professor: Fabricio </a:t>
            </a:r>
            <a:r>
              <a:rPr lang="pt-BR" dirty="0" err="1"/>
              <a:t>Galende</a:t>
            </a:r>
            <a:r>
              <a:rPr lang="pt-BR" dirty="0"/>
              <a:t> Marques De Carvalho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7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4E1D3-4950-48FB-B046-74BEACCF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369BF-57CC-4642-9F60-88663B36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930401"/>
            <a:ext cx="5616402" cy="4110962"/>
          </a:xfrm>
        </p:spPr>
        <p:txBody>
          <a:bodyPr/>
          <a:lstStyle/>
          <a:p>
            <a:r>
              <a:rPr lang="pt-BR" dirty="0"/>
              <a:t>Diego Freire</a:t>
            </a:r>
          </a:p>
          <a:p>
            <a:r>
              <a:rPr lang="pt-BR" dirty="0"/>
              <a:t>São José dos Campos</a:t>
            </a:r>
          </a:p>
          <a:p>
            <a:r>
              <a:rPr lang="pt-BR" dirty="0"/>
              <a:t>31 Anos / Noivo</a:t>
            </a:r>
          </a:p>
          <a:p>
            <a:r>
              <a:rPr lang="pt-BR" dirty="0"/>
              <a:t>Católico/ </a:t>
            </a:r>
            <a:r>
              <a:rPr lang="pt-BR" dirty="0" err="1"/>
              <a:t>PasCom</a:t>
            </a:r>
            <a:r>
              <a:rPr lang="pt-BR" dirty="0"/>
              <a:t> / Acolhida</a:t>
            </a:r>
          </a:p>
          <a:p>
            <a:r>
              <a:rPr lang="pt-BR" dirty="0"/>
              <a:t>Projetista na </a:t>
            </a:r>
            <a:r>
              <a:rPr lang="pt-BR" dirty="0" err="1"/>
              <a:t>Safran</a:t>
            </a:r>
            <a:r>
              <a:rPr lang="pt-BR" dirty="0"/>
              <a:t> </a:t>
            </a:r>
            <a:r>
              <a:rPr lang="pt-BR" dirty="0" err="1"/>
              <a:t>Cabin</a:t>
            </a:r>
            <a:r>
              <a:rPr lang="pt-BR" dirty="0"/>
              <a:t> </a:t>
            </a:r>
            <a:r>
              <a:rPr lang="pt-BR" dirty="0" err="1"/>
              <a:t>Brazil</a:t>
            </a:r>
            <a:endParaRPr lang="pt-BR" dirty="0"/>
          </a:p>
          <a:p>
            <a:r>
              <a:rPr lang="pt-BR" i="1" dirty="0">
                <a:solidFill>
                  <a:schemeClr val="tx2"/>
                </a:solidFill>
              </a:rPr>
              <a:t>Fotógrafo na Costa Freire </a:t>
            </a:r>
            <a:r>
              <a:rPr lang="pt-BR" i="1" dirty="0" err="1">
                <a:solidFill>
                  <a:schemeClr val="tx2"/>
                </a:solidFill>
              </a:rPr>
              <a:t>Photography</a:t>
            </a:r>
            <a:endParaRPr lang="pt-BR" i="1" dirty="0">
              <a:solidFill>
                <a:schemeClr val="tx2"/>
              </a:solidFill>
            </a:endParaRPr>
          </a:p>
          <a:p>
            <a:r>
              <a:rPr lang="pt-BR" dirty="0"/>
              <a:t>Especialista em Projetos Aeronáutico</a:t>
            </a:r>
          </a:p>
          <a:p>
            <a:r>
              <a:rPr lang="pt-BR" i="1" dirty="0">
                <a:solidFill>
                  <a:schemeClr val="tx2"/>
                </a:solidFill>
              </a:rPr>
              <a:t>Estudante de Manutenção Mecânica</a:t>
            </a:r>
          </a:p>
          <a:p>
            <a:r>
              <a:rPr lang="pt-BR" i="1" dirty="0">
                <a:solidFill>
                  <a:schemeClr val="tx2"/>
                </a:solidFill>
              </a:rPr>
              <a:t>Apaixonado por Aviação / Fotografia / Trilha</a:t>
            </a:r>
          </a:p>
          <a:p>
            <a:endParaRPr lang="pt-BR" dirty="0"/>
          </a:p>
        </p:txBody>
      </p:sp>
      <p:pic>
        <p:nvPicPr>
          <p:cNvPr id="5" name="Espaço Reservado para Conteúdo 6">
            <a:extLst>
              <a:ext uri="{FF2B5EF4-FFF2-40B4-BE49-F238E27FC236}">
                <a16:creationId xmlns:a16="http://schemas.microsoft.com/office/drawing/2014/main" id="{C4A10203-B149-4203-9DA7-6D854105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820"/>
            <a:ext cx="3591284" cy="2693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45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8B57C-9C70-4475-A42F-BB0A5B03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E188C-15BA-4EEA-9B4B-FBD0D498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 o valor de um elemento em uma tabela com base nos números de linhas e colunas especificados.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=INDEX(matriz, número da linha, [número da coluna])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b="1" dirty="0"/>
              <a:t>Matriz</a:t>
            </a:r>
            <a:r>
              <a:rPr lang="pt-BR" dirty="0"/>
              <a:t> – Intervalo de células.</a:t>
            </a:r>
          </a:p>
          <a:p>
            <a:r>
              <a:rPr lang="pt-BR" b="1" dirty="0"/>
              <a:t>Número da linha</a:t>
            </a:r>
            <a:r>
              <a:rPr lang="pt-BR" dirty="0"/>
              <a:t> – Número da linha na tabela da qual retorna um valor. </a:t>
            </a:r>
          </a:p>
          <a:p>
            <a:r>
              <a:rPr lang="pt-BR" b="1" dirty="0"/>
              <a:t>Número da coluna</a:t>
            </a:r>
            <a:r>
              <a:rPr lang="pt-BR" dirty="0"/>
              <a:t> – Número da coluna a partir da qual retorna um valor.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740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D561-9225-43D8-8AA1-C8AEC055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2C8BE-5191-4241-958A-A077568B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=INDEX(C3:F6,I4,I5)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D04DA-2392-45D9-BB8B-7EFC4F4A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37904"/>
            <a:ext cx="8189434" cy="25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8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FE99A-3379-4AEC-AF9C-3C22866C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780DD-866C-4687-8DE6-1AABDB5F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Procura um item especificado em um intervalo de células e retorna a posição relativa desse item no intervalo. </a:t>
            </a:r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r>
              <a:rPr lang="pt-BR" sz="1900" dirty="0"/>
              <a:t>=MATCH(</a:t>
            </a:r>
            <a:r>
              <a:rPr lang="pt-BR" sz="1900" dirty="0" err="1"/>
              <a:t>valor_procurado</a:t>
            </a:r>
            <a:r>
              <a:rPr lang="pt-BR" sz="1900" dirty="0"/>
              <a:t>, </a:t>
            </a:r>
            <a:r>
              <a:rPr lang="pt-BR" sz="1900" dirty="0" err="1"/>
              <a:t>matriz_procurada</a:t>
            </a:r>
            <a:r>
              <a:rPr lang="pt-BR" sz="1900" dirty="0"/>
              <a:t>, [</a:t>
            </a:r>
            <a:r>
              <a:rPr lang="pt-BR" sz="1900" dirty="0" err="1"/>
              <a:t>tipo_correspondência</a:t>
            </a:r>
            <a:r>
              <a:rPr lang="pt-BR" sz="1900" dirty="0"/>
              <a:t>])</a:t>
            </a:r>
          </a:p>
          <a:p>
            <a:pPr marL="457200" lvl="1" indent="0" algn="ctr">
              <a:buNone/>
            </a:pPr>
            <a:endParaRPr lang="pt-BR" dirty="0"/>
          </a:p>
          <a:p>
            <a:r>
              <a:rPr lang="pt-BR" b="1" dirty="0"/>
              <a:t>Valor procurado </a:t>
            </a:r>
            <a:r>
              <a:rPr lang="pt-BR" dirty="0"/>
              <a:t>- Valor que você deseja corresponder em </a:t>
            </a:r>
            <a:r>
              <a:rPr lang="pt-BR" i="1" dirty="0"/>
              <a:t>matriz procurada</a:t>
            </a:r>
            <a:r>
              <a:rPr lang="pt-BR" dirty="0"/>
              <a:t>.</a:t>
            </a:r>
          </a:p>
          <a:p>
            <a:r>
              <a:rPr lang="pt-BR" b="1" dirty="0"/>
              <a:t>Matriz procurada </a:t>
            </a:r>
            <a:r>
              <a:rPr lang="pt-BR" dirty="0"/>
              <a:t>- Intervalo de células que estão sendo pesquisadas.</a:t>
            </a:r>
          </a:p>
          <a:p>
            <a:r>
              <a:rPr lang="pt-BR" b="1" dirty="0"/>
              <a:t>Tipo correspondência </a:t>
            </a:r>
            <a:r>
              <a:rPr lang="pt-BR" dirty="0"/>
              <a:t>- Número -1, 0 ou 1.</a:t>
            </a:r>
          </a:p>
          <a:p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500" b="1" i="1" dirty="0"/>
              <a:t>1 ou não especificado </a:t>
            </a:r>
            <a:r>
              <a:rPr lang="pt-BR" sz="1500" i="1" dirty="0"/>
              <a:t>-  Localiza o maior valor que é menor do que ou igual a </a:t>
            </a:r>
            <a:r>
              <a:rPr lang="pt-BR" sz="1500" b="1" i="1" dirty="0"/>
              <a:t>valor procurado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500" b="1" i="1" dirty="0"/>
              <a:t>0</a:t>
            </a:r>
            <a:r>
              <a:rPr lang="pt-BR" sz="1500" i="1" dirty="0"/>
              <a:t> - Localiza o primeiro valor que é exatamente igual a </a:t>
            </a:r>
            <a:r>
              <a:rPr lang="pt-BR" sz="1500" b="1" i="1" dirty="0"/>
              <a:t>valor procurado</a:t>
            </a:r>
            <a:r>
              <a:rPr lang="pt-BR" sz="1500" i="1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500" b="1" i="1" dirty="0"/>
              <a:t>-1 - L</a:t>
            </a:r>
            <a:r>
              <a:rPr lang="pt-BR" sz="1500" i="1" dirty="0"/>
              <a:t>ocaliza o menor valor que é maior ou igual ao </a:t>
            </a:r>
            <a:r>
              <a:rPr lang="pt-BR" sz="1500" b="1" i="1" dirty="0"/>
              <a:t>valor procurado.</a:t>
            </a:r>
            <a:endParaRPr lang="pt-BR" sz="1500" i="1" dirty="0"/>
          </a:p>
        </p:txBody>
      </p:sp>
    </p:spTree>
    <p:extLst>
      <p:ext uri="{BB962C8B-B14F-4D97-AF65-F5344CB8AC3E}">
        <p14:creationId xmlns:p14="http://schemas.microsoft.com/office/powerpoint/2010/main" val="127640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D561-9225-43D8-8AA1-C8AEC055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2C8BE-5191-4241-958A-A077568B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=MATCH(E4,A3:A6,0)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794107A-E08D-430E-AD71-4B99C4C1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8" y="3346297"/>
            <a:ext cx="6285714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8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9C05E-ADA6-4127-8D8F-861E1948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 </a:t>
            </a:r>
            <a:r>
              <a:rPr lang="pt-BR" dirty="0" err="1"/>
              <a:t>and</a:t>
            </a:r>
            <a:r>
              <a:rPr lang="pt-BR" dirty="0"/>
              <a:t> MATCH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060C3-3978-41EA-AC8A-F81AF7D7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combinação INDEX e MATCH permite uma pesquisa </a:t>
            </a:r>
            <a:r>
              <a:rPr lang="pt-BR" dirty="0" err="1"/>
              <a:t>bi-dimensional</a:t>
            </a:r>
            <a:r>
              <a:rPr lang="pt-BR" dirty="0"/>
              <a:t>.</a:t>
            </a:r>
          </a:p>
          <a:p>
            <a:r>
              <a:rPr lang="pt-BR" dirty="0"/>
              <a:t>Para que </a:t>
            </a:r>
            <a:r>
              <a:rPr lang="pt-BR" u="sng" dirty="0"/>
              <a:t>a fórmula INDEX</a:t>
            </a:r>
            <a:r>
              <a:rPr lang="pt-BR" dirty="0"/>
              <a:t> não devolva o erro </a:t>
            </a:r>
            <a:r>
              <a:rPr lang="pt-BR" dirty="0">
                <a:solidFill>
                  <a:srgbClr val="FF0000"/>
                </a:solidFill>
              </a:rPr>
              <a:t>#VALUE!</a:t>
            </a:r>
            <a:r>
              <a:rPr lang="pt-BR" dirty="0"/>
              <a:t> terá de </a:t>
            </a:r>
            <a:r>
              <a:rPr lang="pt-BR" dirty="0" err="1"/>
              <a:t>introduzi-lá</a:t>
            </a:r>
            <a:r>
              <a:rPr lang="pt-BR" dirty="0"/>
              <a:t> pressionando simultaneamente </a:t>
            </a:r>
            <a:r>
              <a:rPr lang="pt-BR" b="1" dirty="0" err="1"/>
              <a:t>Ctrl+Shift+Enter</a:t>
            </a:r>
            <a:r>
              <a:rPr lang="pt-BR" dirty="0"/>
              <a:t>.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/>
              <a:t>=INDEX(matriz, MATCH(</a:t>
            </a:r>
            <a:r>
              <a:rPr lang="pt-BR" dirty="0" err="1"/>
              <a:t>valor_procurado</a:t>
            </a:r>
            <a:r>
              <a:rPr lang="pt-BR" dirty="0"/>
              <a:t>, </a:t>
            </a:r>
            <a:r>
              <a:rPr lang="pt-BR" dirty="0" err="1"/>
              <a:t>matriz_procurada</a:t>
            </a:r>
            <a:r>
              <a:rPr lang="pt-BR" dirty="0"/>
              <a:t>, [</a:t>
            </a:r>
            <a:r>
              <a:rPr lang="pt-BR" dirty="0" err="1"/>
              <a:t>tipo_correspondência</a:t>
            </a:r>
            <a:r>
              <a:rPr lang="pt-BR" dirty="0"/>
              <a:t>]))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b="1" dirty="0"/>
              <a:t>Matriz</a:t>
            </a:r>
            <a:r>
              <a:rPr lang="pt-BR" dirty="0"/>
              <a:t> – Intervalo de células.</a:t>
            </a:r>
          </a:p>
          <a:p>
            <a:r>
              <a:rPr lang="pt-BR" b="1" dirty="0"/>
              <a:t>Valor procurado </a:t>
            </a:r>
            <a:r>
              <a:rPr lang="pt-BR" dirty="0"/>
              <a:t>- Valor que você deseja corresponder em </a:t>
            </a:r>
            <a:r>
              <a:rPr lang="pt-BR" i="1" dirty="0"/>
              <a:t>matriz procurada</a:t>
            </a:r>
            <a:r>
              <a:rPr lang="pt-BR" dirty="0"/>
              <a:t>.</a:t>
            </a:r>
          </a:p>
          <a:p>
            <a:r>
              <a:rPr lang="pt-BR" b="1" dirty="0"/>
              <a:t>Matriz procurada </a:t>
            </a:r>
            <a:r>
              <a:rPr lang="pt-BR" dirty="0"/>
              <a:t>- Intervalo de células que estão sendo pesquisadas.</a:t>
            </a:r>
          </a:p>
          <a:p>
            <a:r>
              <a:rPr lang="pt-BR" b="1" dirty="0"/>
              <a:t>Tipo correspondência </a:t>
            </a:r>
            <a:r>
              <a:rPr lang="pt-BR" dirty="0"/>
              <a:t>- Número -1, 0 ou 1.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84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D561-9225-43D8-8AA1-C8AEC055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 </a:t>
            </a:r>
            <a:r>
              <a:rPr lang="pt-BR" dirty="0" err="1"/>
              <a:t>and</a:t>
            </a:r>
            <a:r>
              <a:rPr lang="pt-BR" dirty="0"/>
              <a:t> MATCH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2C8BE-5191-4241-958A-A077568B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Simples</a:t>
            </a:r>
          </a:p>
          <a:p>
            <a:pPr lvl="1"/>
            <a:r>
              <a:rPr lang="pt-BR" dirty="0"/>
              <a:t>=INDEX(B3:B6,MATCH(E4,A3:A6,0))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8F3C10-298A-4BD2-9F0A-804B7B66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01" y="3257249"/>
            <a:ext cx="6304762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D561-9225-43D8-8AA1-C8AEC055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 </a:t>
            </a:r>
            <a:r>
              <a:rPr lang="pt-BR" dirty="0" err="1"/>
              <a:t>and</a:t>
            </a:r>
            <a:r>
              <a:rPr lang="pt-BR" dirty="0"/>
              <a:t> MATCH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2C8BE-5191-4241-958A-A077568B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Concatenado</a:t>
            </a:r>
          </a:p>
          <a:p>
            <a:pPr lvl="1"/>
            <a:r>
              <a:rPr lang="en-US" dirty="0"/>
              <a:t>=INDEX(C3:C6,MATCH(F4</a:t>
            </a:r>
            <a:r>
              <a:rPr lang="en-US" dirty="0">
                <a:latin typeface="Arial Black" panose="020B0A04020102020204" pitchFamily="34" charset="0"/>
              </a:rPr>
              <a:t>&amp;</a:t>
            </a:r>
            <a:r>
              <a:rPr lang="en-US" dirty="0"/>
              <a:t>F5,A3:A6</a:t>
            </a:r>
            <a:r>
              <a:rPr lang="en-US" dirty="0">
                <a:latin typeface="Arial Black" panose="020B0A04020102020204" pitchFamily="34" charset="0"/>
              </a:rPr>
              <a:t>&amp;</a:t>
            </a:r>
            <a:r>
              <a:rPr lang="en-US" dirty="0"/>
              <a:t>B3:B6,0))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8E38B2-4CF2-4DE8-9A21-2A9A9F1F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91" y="3429000"/>
            <a:ext cx="8066067" cy="22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59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412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Trebuchet MS</vt:lpstr>
      <vt:lpstr>Wingdings 3</vt:lpstr>
      <vt:lpstr>Facetado</vt:lpstr>
      <vt:lpstr>Função  INDEX and MATCH </vt:lpstr>
      <vt:lpstr>Apresentação </vt:lpstr>
      <vt:lpstr>INDEX</vt:lpstr>
      <vt:lpstr>INDEX</vt:lpstr>
      <vt:lpstr>MATCH</vt:lpstr>
      <vt:lpstr>MATCH</vt:lpstr>
      <vt:lpstr>INDEX and MATCH</vt:lpstr>
      <vt:lpstr>INDEX and MATCH</vt:lpstr>
      <vt:lpstr>INDEX and MATCH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ALINE DA COSTA</dc:creator>
  <cp:lastModifiedBy>JULIANA ALINE DA COSTA</cp:lastModifiedBy>
  <cp:revision>14</cp:revision>
  <cp:lastPrinted>2020-11-07T02:32:24Z</cp:lastPrinted>
  <dcterms:created xsi:type="dcterms:W3CDTF">2020-11-06T23:08:41Z</dcterms:created>
  <dcterms:modified xsi:type="dcterms:W3CDTF">2020-11-07T02:32:45Z</dcterms:modified>
</cp:coreProperties>
</file>