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Fondo.jpg" descr="Fondo.jpg"/>
          <p:cNvPicPr/>
          <p:nvPr/>
        </p:nvPicPr>
        <p:blipFill>
          <a:blip r:embed="rId1"/>
          <a:srcRect l="0" t="4998" r="0" b="4998"/>
          <a:stretch/>
        </p:blipFill>
        <p:spPr>
          <a:xfrm>
            <a:off x="0" y="0"/>
            <a:ext cx="24382800" cy="137149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1270080" y="12166560"/>
            <a:ext cx="21843000" cy="69300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3430" spc="-1" strike="noStrike">
                <a:solidFill>
                  <a:srgbClr val="ffffff"/>
                </a:solidFill>
                <a:latin typeface="Avenir Next Medium"/>
                <a:ea typeface="Avenir Next Medium"/>
              </a:rPr>
              <a:t>14/06/22 - Diego García Miño</a:t>
            </a:r>
            <a:endParaRPr b="0" lang="es-ES" sz="343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1270080" y="3289320"/>
            <a:ext cx="21843000" cy="3872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s-ES" sz="11600" spc="-350" strike="noStrike">
                <a:solidFill>
                  <a:srgbClr val="ffffff"/>
                </a:solidFill>
                <a:latin typeface="Avenir Next Demi Bold"/>
                <a:ea typeface="Avenir Next Demi Bold"/>
              </a:rPr>
              <a:t>DCine - Tienda de cultura fílmica</a:t>
            </a:r>
            <a:endParaRPr b="0" lang="es-ES" sz="116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1270080" y="6985080"/>
            <a:ext cx="21843000" cy="251352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6400" spc="-1" strike="noStrike">
                <a:solidFill>
                  <a:srgbClr val="ffffff"/>
                </a:solidFill>
                <a:latin typeface="Avenir Next Medium"/>
                <a:ea typeface="Avenir Next Medium"/>
              </a:rPr>
              <a:t>Desarrollo de Aplicaciones Web</a:t>
            </a:r>
            <a:endParaRPr b="0" lang="es-ES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adrino.jpg" descr="padrino.jpg"/>
          <p:cNvPicPr/>
          <p:nvPr/>
        </p:nvPicPr>
        <p:blipFill>
          <a:blip r:embed="rId1"/>
          <a:srcRect l="36190" t="0" r="13810" b="0"/>
          <a:stretch/>
        </p:blipFill>
        <p:spPr>
          <a:xfrm>
            <a:off x="12204720" y="0"/>
            <a:ext cx="12191040" cy="13714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70080" y="838080"/>
            <a:ext cx="9650880" cy="1548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s-ES" sz="8320" spc="-250" strike="noStrike">
                <a:solidFill>
                  <a:srgbClr val="bf0140"/>
                </a:solidFill>
                <a:latin typeface="Avenir Next Demi Bold"/>
                <a:ea typeface="Avenir Next Demi Bold"/>
              </a:rPr>
              <a:t>Introducción</a:t>
            </a:r>
            <a:endParaRPr b="0" lang="es-ES" sz="832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523880" y="2756880"/>
            <a:ext cx="9650880" cy="102848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Tienda de cultura fílmica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Enfoque menos mainstream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Cómoda y fácil de usar para todo el mundo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Precios competitivos y buen surtido de productos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Servicio de atención al cliente eficiente</a:t>
            </a:r>
            <a:endParaRPr b="0" lang="es-ES" sz="4800" spc="-1" strike="noStrike">
              <a:latin typeface="Arial"/>
            </a:endParaRPr>
          </a:p>
        </p:txBody>
      </p:sp>
      <p:pic>
        <p:nvPicPr>
          <p:cNvPr id="83" name="logo.png" descr="logo.png"/>
          <p:cNvPicPr/>
          <p:nvPr/>
        </p:nvPicPr>
        <p:blipFill>
          <a:blip r:embed="rId2"/>
          <a:stretch/>
        </p:blipFill>
        <p:spPr>
          <a:xfrm>
            <a:off x="1028160" y="298116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84" name="logo.png" descr="logo.png"/>
          <p:cNvPicPr/>
          <p:nvPr/>
        </p:nvPicPr>
        <p:blipFill>
          <a:blip r:embed="rId3"/>
          <a:stretch/>
        </p:blipFill>
        <p:spPr>
          <a:xfrm>
            <a:off x="1028160" y="401616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85" name="logo.png" descr="logo.png"/>
          <p:cNvPicPr/>
          <p:nvPr/>
        </p:nvPicPr>
        <p:blipFill>
          <a:blip r:embed="rId4"/>
          <a:stretch/>
        </p:blipFill>
        <p:spPr>
          <a:xfrm>
            <a:off x="1028160" y="503856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86" name="logo.png" descr="logo.png"/>
          <p:cNvPicPr/>
          <p:nvPr/>
        </p:nvPicPr>
        <p:blipFill>
          <a:blip r:embed="rId5"/>
          <a:stretch/>
        </p:blipFill>
        <p:spPr>
          <a:xfrm>
            <a:off x="1028160" y="68036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87" name="logo.png" descr="logo.png"/>
          <p:cNvPicPr/>
          <p:nvPr/>
        </p:nvPicPr>
        <p:blipFill>
          <a:blip r:embed="rId6"/>
          <a:stretch/>
        </p:blipFill>
        <p:spPr>
          <a:xfrm>
            <a:off x="1028160" y="8594280"/>
            <a:ext cx="459720" cy="459720"/>
          </a:xfrm>
          <a:prstGeom prst="rect">
            <a:avLst/>
          </a:prstGeom>
          <a:ln w="12700">
            <a:noFill/>
          </a:ln>
        </p:spPr>
      </p:pic>
    </p:spTree>
  </p:cSld>
  <p:transition spd="med"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quienes-somos.jpg" descr="quienes-somos.jpg"/>
          <p:cNvPicPr/>
          <p:nvPr/>
        </p:nvPicPr>
        <p:blipFill>
          <a:blip r:embed="rId1"/>
          <a:srcRect l="16006" t="0" r="33971" b="0"/>
          <a:stretch/>
        </p:blipFill>
        <p:spPr>
          <a:xfrm>
            <a:off x="0" y="0"/>
            <a:ext cx="12191040" cy="137149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731400" y="821160"/>
            <a:ext cx="11125080" cy="1548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s-ES" sz="6220" spc="-188" strike="noStrike">
                <a:solidFill>
                  <a:srgbClr val="bf0140"/>
                </a:solidFill>
                <a:latin typeface="Avenir Next Demi Bold"/>
                <a:ea typeface="Avenir Next Demi Bold"/>
              </a:rPr>
              <a:t>Tecnologías y librerías utilizadas</a:t>
            </a:r>
            <a:endParaRPr b="0" lang="es-ES" sz="622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716360" y="2738160"/>
            <a:ext cx="6982920" cy="102848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Spring Boot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Thymeleaf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React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MySQL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Bootstrap 5.1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MUI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TailwindCSS v. 3.0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TailwindUI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daisyUI</a:t>
            </a:r>
            <a:endParaRPr b="0" lang="es-ES" sz="4800" spc="-1" strike="noStrike">
              <a:latin typeface="Arial"/>
            </a:endParaRPr>
          </a:p>
        </p:txBody>
      </p:sp>
      <p:pic>
        <p:nvPicPr>
          <p:cNvPr id="91" name="logo.png" descr="logo.png"/>
          <p:cNvPicPr/>
          <p:nvPr/>
        </p:nvPicPr>
        <p:blipFill>
          <a:blip r:embed="rId2"/>
          <a:stretch/>
        </p:blipFill>
        <p:spPr>
          <a:xfrm>
            <a:off x="13220640" y="29624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92" name="logo.png" descr="logo.png"/>
          <p:cNvPicPr/>
          <p:nvPr/>
        </p:nvPicPr>
        <p:blipFill>
          <a:blip r:embed="rId3"/>
          <a:stretch/>
        </p:blipFill>
        <p:spPr>
          <a:xfrm>
            <a:off x="13220640" y="39974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93" name="logo.png" descr="logo.png"/>
          <p:cNvPicPr/>
          <p:nvPr/>
        </p:nvPicPr>
        <p:blipFill>
          <a:blip r:embed="rId4"/>
          <a:stretch/>
        </p:blipFill>
        <p:spPr>
          <a:xfrm>
            <a:off x="13220640" y="50558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94" name="logo.png" descr="logo.png"/>
          <p:cNvPicPr/>
          <p:nvPr/>
        </p:nvPicPr>
        <p:blipFill>
          <a:blip r:embed="rId5"/>
          <a:stretch/>
        </p:blipFill>
        <p:spPr>
          <a:xfrm>
            <a:off x="13220640" y="60674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95" name="logo.png" descr="logo.png"/>
          <p:cNvPicPr/>
          <p:nvPr/>
        </p:nvPicPr>
        <p:blipFill>
          <a:blip r:embed="rId6"/>
          <a:stretch/>
        </p:blipFill>
        <p:spPr>
          <a:xfrm>
            <a:off x="13220640" y="81374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96" name="logo.png" descr="logo.png"/>
          <p:cNvPicPr/>
          <p:nvPr/>
        </p:nvPicPr>
        <p:blipFill>
          <a:blip r:embed="rId7"/>
          <a:stretch/>
        </p:blipFill>
        <p:spPr>
          <a:xfrm>
            <a:off x="13220640" y="91490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97" name="logo.png" descr="logo.png"/>
          <p:cNvPicPr/>
          <p:nvPr/>
        </p:nvPicPr>
        <p:blipFill>
          <a:blip r:embed="rId8"/>
          <a:stretch/>
        </p:blipFill>
        <p:spPr>
          <a:xfrm>
            <a:off x="13220640" y="101840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98" name="logo.png" descr="logo.png"/>
          <p:cNvPicPr/>
          <p:nvPr/>
        </p:nvPicPr>
        <p:blipFill>
          <a:blip r:embed="rId9"/>
          <a:stretch/>
        </p:blipFill>
        <p:spPr>
          <a:xfrm>
            <a:off x="13220640" y="112424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99" name="logo.png 1" descr="logo.png"/>
          <p:cNvPicPr/>
          <p:nvPr/>
        </p:nvPicPr>
        <p:blipFill>
          <a:blip r:embed="rId10"/>
          <a:stretch/>
        </p:blipFill>
        <p:spPr>
          <a:xfrm>
            <a:off x="13220640" y="12322440"/>
            <a:ext cx="459720" cy="459720"/>
          </a:xfrm>
          <a:prstGeom prst="rect">
            <a:avLst/>
          </a:prstGeom>
          <a:ln w="12700">
            <a:noFill/>
          </a:ln>
        </p:spPr>
      </p:pic>
    </p:spTree>
  </p:cSld>
  <p:transition spd="med">
    <p:push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220000" y="821160"/>
            <a:ext cx="13679280" cy="1548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s-ES" sz="7390" spc="-222" strike="noStrike">
                <a:solidFill>
                  <a:srgbClr val="bf0140"/>
                </a:solidFill>
                <a:latin typeface="Avenir Next Demi Bold"/>
                <a:ea typeface="Avenir Next Demi Bold"/>
              </a:rPr>
              <a:t>Diagrama entidad-relación</a:t>
            </a:r>
            <a:endParaRPr b="0" lang="es-ES" sz="7390" spc="-1" strike="noStrike">
              <a:latin typeface="Arial"/>
            </a:endParaRPr>
          </a:p>
        </p:txBody>
      </p:sp>
      <p:pic>
        <p:nvPicPr>
          <p:cNvPr id="101" name="Diagrama ER.png" descr="Diagrama ER.png"/>
          <p:cNvPicPr/>
          <p:nvPr/>
        </p:nvPicPr>
        <p:blipFill>
          <a:blip r:embed="rId1"/>
          <a:stretch/>
        </p:blipFill>
        <p:spPr>
          <a:xfrm>
            <a:off x="1945440" y="2545200"/>
            <a:ext cx="20491920" cy="10549440"/>
          </a:xfrm>
          <a:prstGeom prst="rect">
            <a:avLst/>
          </a:prstGeom>
          <a:ln w="12700">
            <a:noFill/>
          </a:ln>
        </p:spPr>
      </p:pic>
    </p:spTree>
  </p:cSld>
  <p:transition spd="med">
    <p:push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501960" y="821160"/>
            <a:ext cx="11378880" cy="1548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s-ES" sz="8320" spc="-250" strike="noStrike">
                <a:solidFill>
                  <a:srgbClr val="bf0140"/>
                </a:solidFill>
                <a:latin typeface="Avenir Next Demi Bold"/>
                <a:ea typeface="Avenir Next Demi Bold"/>
              </a:rPr>
              <a:t>Trabajo futuro</a:t>
            </a:r>
            <a:endParaRPr b="0" lang="es-ES" sz="832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523880" y="2883960"/>
            <a:ext cx="21653280" cy="1028484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t">
            <a:noAutofit/>
          </a:bodyPr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Guardar los métodos de pago favoritos de lo usuarios para agilizar la compra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Añadir el filtro por directores y una página dedicada a cada uno de ellos con su fotografía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Añadir seguimiento del pedido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Hacer un sistema de códigos de descuento por usuario tras realizar una compra importante.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Añadir información de la edición en cada película, ya sea Amaray de plástico sencillo, Amaray con funda, Steelbook, Digipack, Digibook, etc.</a:t>
            </a:r>
            <a:endParaRPr b="0" lang="es-ES" sz="4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01"/>
              </a:spcBef>
              <a:tabLst>
                <a:tab algn="l" pos="0"/>
              </a:tabLst>
            </a:pPr>
            <a:r>
              <a:rPr b="0" lang="es-ES" sz="4800" spc="-1" strike="noStrike">
                <a:solidFill>
                  <a:srgbClr val="000000"/>
                </a:solidFill>
                <a:latin typeface="Avenir Next Regular"/>
                <a:ea typeface="Avenir Next Regular"/>
              </a:rPr>
              <a:t>Mostrar un indicador en las películas que estén en oferta</a:t>
            </a:r>
            <a:endParaRPr b="0" lang="es-ES" sz="4800" spc="-1" strike="noStrike">
              <a:latin typeface="Arial"/>
            </a:endParaRPr>
          </a:p>
        </p:txBody>
      </p:sp>
      <p:pic>
        <p:nvPicPr>
          <p:cNvPr id="104" name="logo.png" descr="logo.png"/>
          <p:cNvPicPr/>
          <p:nvPr/>
        </p:nvPicPr>
        <p:blipFill>
          <a:blip r:embed="rId1"/>
          <a:stretch/>
        </p:blipFill>
        <p:spPr>
          <a:xfrm>
            <a:off x="1028160" y="30596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105" name="logo.png" descr="logo.png"/>
          <p:cNvPicPr/>
          <p:nvPr/>
        </p:nvPicPr>
        <p:blipFill>
          <a:blip r:embed="rId2"/>
          <a:stretch/>
        </p:blipFill>
        <p:spPr>
          <a:xfrm>
            <a:off x="1028160" y="48506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106" name="logo.png" descr="logo.png"/>
          <p:cNvPicPr/>
          <p:nvPr/>
        </p:nvPicPr>
        <p:blipFill>
          <a:blip r:embed="rId3"/>
          <a:stretch/>
        </p:blipFill>
        <p:spPr>
          <a:xfrm>
            <a:off x="1028160" y="939672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107" name="logo.png" descr="logo.png"/>
          <p:cNvPicPr/>
          <p:nvPr/>
        </p:nvPicPr>
        <p:blipFill>
          <a:blip r:embed="rId4"/>
          <a:stretch/>
        </p:blipFill>
        <p:spPr>
          <a:xfrm>
            <a:off x="1028160" y="662400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108" name="logo.png" descr="logo.png"/>
          <p:cNvPicPr/>
          <p:nvPr/>
        </p:nvPicPr>
        <p:blipFill>
          <a:blip r:embed="rId5"/>
          <a:stretch/>
        </p:blipFill>
        <p:spPr>
          <a:xfrm>
            <a:off x="1028160" y="7660440"/>
            <a:ext cx="459720" cy="459720"/>
          </a:xfrm>
          <a:prstGeom prst="rect">
            <a:avLst/>
          </a:prstGeom>
          <a:ln w="12700">
            <a:noFill/>
          </a:ln>
        </p:spPr>
      </p:pic>
      <p:pic>
        <p:nvPicPr>
          <p:cNvPr id="109" name="logo.png" descr="logo.png"/>
          <p:cNvPicPr/>
          <p:nvPr/>
        </p:nvPicPr>
        <p:blipFill>
          <a:blip r:embed="rId6"/>
          <a:stretch/>
        </p:blipFill>
        <p:spPr>
          <a:xfrm>
            <a:off x="1028160" y="11928600"/>
            <a:ext cx="459720" cy="459720"/>
          </a:xfrm>
          <a:prstGeom prst="rect">
            <a:avLst/>
          </a:prstGeom>
          <a:ln w="12700">
            <a:noFill/>
          </a:ln>
        </p:spPr>
      </p:pic>
    </p:spTree>
  </p:cSld>
  <p:transition spd="med">
    <p:push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099880" y="6083280"/>
            <a:ext cx="20183040" cy="1548360"/>
          </a:xfrm>
          <a:prstGeom prst="rect">
            <a:avLst/>
          </a:prstGeom>
          <a:noFill/>
          <a:ln w="12600">
            <a:noFill/>
          </a:ln>
        </p:spPr>
        <p:txBody>
          <a:bodyPr lIns="50760" rIns="50760" tIns="50760" bIns="50760" anchor="b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s-ES" sz="8280" spc="-248" strike="noStrike">
                <a:solidFill>
                  <a:srgbClr val="bf0140"/>
                </a:solidFill>
                <a:latin typeface="Avenir Next Demi Bold"/>
                <a:ea typeface="Avenir Next Demi Bold"/>
              </a:rPr>
              <a:t>¡Muchas gracias por vuestra atención!</a:t>
            </a:r>
            <a:endParaRPr b="0" lang="es-ES" sz="8280" spc="-1" strike="noStrike">
              <a:latin typeface="Arial"/>
            </a:endParaRPr>
          </a:p>
        </p:txBody>
      </p:sp>
    </p:spTree>
  </p:cSld>
  <p:transition spd="med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Application>LibreOffice/7.2.1.2$Windows_X86_64 LibreOffice_project/87b77fad49947c1441b67c559c339af8f3517e22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2022-06-14T13:34:51Z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