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la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fondo_selector.png" descr="fondo_selector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51" t="0" r="1851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52" name="Diego García Miño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Diego García Miño</a:t>
            </a:r>
          </a:p>
        </p:txBody>
      </p:sp>
      <p:sp>
        <p:nvSpPr>
          <p:cNvPr id="153" name="DCine - Gestor de colec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DCine - Gestor de colecciones</a:t>
            </a:r>
          </a:p>
        </p:txBody>
      </p:sp>
      <p:sp>
        <p:nvSpPr>
          <p:cNvPr id="154" name="Desarrollo de Aplicaciones Multiplatadorm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Desarrollo de Aplicaciones Multiplatadorma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background.jpg" descr="background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6922" t="0" r="16922" b="0"/>
          <a:stretch>
            <a:fillRect/>
          </a:stretch>
        </p:blipFill>
        <p:spPr>
          <a:xfrm>
            <a:off x="12921841" y="-111324"/>
            <a:ext cx="12344067" cy="13938512"/>
          </a:xfrm>
          <a:prstGeom prst="rect">
            <a:avLst/>
          </a:prstGeom>
        </p:spPr>
      </p:pic>
      <p:sp>
        <p:nvSpPr>
          <p:cNvPr id="157" name="Aplicación para gestionar colecciones.…"/>
          <p:cNvSpPr txBox="1"/>
          <p:nvPr>
            <p:ph type="body" sz="half" idx="1"/>
          </p:nvPr>
        </p:nvSpPr>
        <p:spPr>
          <a:xfrm>
            <a:off x="1270000" y="5438587"/>
            <a:ext cx="9652000" cy="8358674"/>
          </a:xfrm>
          <a:prstGeom prst="rect">
            <a:avLst/>
          </a:prstGeom>
        </p:spPr>
        <p:txBody>
          <a:bodyPr/>
          <a:lstStyle/>
          <a:p>
            <a:pPr marL="203200" indent="-203200" algn="l" defTabSz="2438400">
              <a:spcBef>
                <a:spcPts val="2400"/>
              </a:spcBef>
              <a:buClr>
                <a:srgbClr val="5A1265"/>
              </a:buClr>
              <a:buSzPct val="100000"/>
              <a:buChar char="•"/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Aplicación para gestionar colecciones.</a:t>
            </a:r>
          </a:p>
          <a:p>
            <a:pPr marL="203200" indent="-203200" algn="l" defTabSz="2438400">
              <a:spcBef>
                <a:spcPts val="2400"/>
              </a:spcBef>
              <a:buClr>
                <a:srgbClr val="5A1265"/>
              </a:buClr>
              <a:buSzPct val="100000"/>
              <a:buChar char="•"/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Múltiples usuarios y múltiples colecciones.</a:t>
            </a:r>
          </a:p>
          <a:p>
            <a:pPr marL="203200" indent="-203200" algn="l" defTabSz="2438400">
              <a:spcBef>
                <a:spcPts val="2400"/>
              </a:spcBef>
              <a:buClr>
                <a:srgbClr val="5A1265"/>
              </a:buClr>
              <a:buSzPct val="100000"/>
              <a:buChar char="•"/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Comodidad de tener todas las colecciones centralizadas.</a:t>
            </a:r>
          </a:p>
        </p:txBody>
      </p:sp>
      <p:sp>
        <p:nvSpPr>
          <p:cNvPr id="158" name="Introducción"/>
          <p:cNvSpPr txBox="1"/>
          <p:nvPr/>
        </p:nvSpPr>
        <p:spPr>
          <a:xfrm>
            <a:off x="520332" y="1409700"/>
            <a:ext cx="9652001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D43C9B"/>
                    </a:gs>
                    <a:gs pos="100000">
                      <a:srgbClr val="5A1265"/>
                    </a:gs>
                  </a:gsLst>
                  <a:lin ang="19494256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Introducción</a:t>
            </a:r>
          </a:p>
        </p:txBody>
      </p:sp>
      <p:pic>
        <p:nvPicPr>
          <p:cNvPr id="159" name="musica_icono.png" descr="musica_icon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92494" y="2775083"/>
            <a:ext cx="8165835" cy="8165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terfaz de usuario desarrollada con JavaFX.…"/>
          <p:cNvSpPr txBox="1"/>
          <p:nvPr>
            <p:ph type="body" sz="half" idx="1"/>
          </p:nvPr>
        </p:nvSpPr>
        <p:spPr>
          <a:xfrm>
            <a:off x="1270000" y="4447814"/>
            <a:ext cx="21844000" cy="4820372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5A1265"/>
              </a:buClr>
            </a:pPr>
            <a:r>
              <a:t>Interfaz de usuario desarrollada con JavaFX.</a:t>
            </a:r>
          </a:p>
          <a:p>
            <a:pPr>
              <a:buClr>
                <a:srgbClr val="5A1265"/>
              </a:buClr>
            </a:pPr>
            <a:r>
              <a:t>MySQL como motor de base de datos.</a:t>
            </a:r>
          </a:p>
          <a:p>
            <a:pPr>
              <a:buClr>
                <a:srgbClr val="5A1265"/>
              </a:buClr>
            </a:pPr>
            <a:r>
              <a:t>Hibernate para el mapeo del modelo de objetos.</a:t>
            </a:r>
          </a:p>
          <a:p>
            <a:pPr>
              <a:buClr>
                <a:srgbClr val="5A1265"/>
              </a:buClr>
            </a:pPr>
            <a:r>
              <a:t>Maven como herramienta de gestión y construcción de proyectos.</a:t>
            </a:r>
          </a:p>
        </p:txBody>
      </p:sp>
      <p:sp>
        <p:nvSpPr>
          <p:cNvPr id="162" name="Tecnologías utilizadas"/>
          <p:cNvSpPr txBox="1"/>
          <p:nvPr/>
        </p:nvSpPr>
        <p:spPr>
          <a:xfrm>
            <a:off x="5435654" y="764146"/>
            <a:ext cx="13512692" cy="215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316421">
              <a:lnSpc>
                <a:spcPct val="90000"/>
              </a:lnSpc>
              <a:defRPr spc="-330" sz="11020">
                <a:gradFill flip="none" rotWithShape="1">
                  <a:gsLst>
                    <a:gs pos="0">
                      <a:srgbClr val="D43C9B"/>
                    </a:gs>
                    <a:gs pos="100000">
                      <a:srgbClr val="5A1265"/>
                    </a:gs>
                  </a:gsLst>
                  <a:lin ang="19494256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Tecnologías utilizadas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lgunas aplicaciones similares"/>
          <p:cNvSpPr txBox="1"/>
          <p:nvPr/>
        </p:nvSpPr>
        <p:spPr>
          <a:xfrm>
            <a:off x="5435654" y="495368"/>
            <a:ext cx="13512692" cy="215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682453">
              <a:lnSpc>
                <a:spcPct val="90000"/>
              </a:lnSpc>
              <a:defRPr spc="-240" sz="8004">
                <a:gradFill flip="none" rotWithShape="1">
                  <a:gsLst>
                    <a:gs pos="0">
                      <a:srgbClr val="D43C9B"/>
                    </a:gs>
                    <a:gs pos="100000">
                      <a:srgbClr val="5A1265"/>
                    </a:gs>
                  </a:gsLst>
                  <a:lin ang="19494256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Algunas aplicaciones similares</a:t>
            </a:r>
          </a:p>
        </p:txBody>
      </p:sp>
      <p:sp>
        <p:nvSpPr>
          <p:cNvPr id="165" name="Whakoom"/>
          <p:cNvSpPr txBox="1"/>
          <p:nvPr/>
        </p:nvSpPr>
        <p:spPr>
          <a:xfrm>
            <a:off x="4008014" y="11017582"/>
            <a:ext cx="15425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Whakoom</a:t>
            </a:r>
          </a:p>
        </p:txBody>
      </p:sp>
      <p:sp>
        <p:nvSpPr>
          <p:cNvPr id="166" name="My Movies 2"/>
          <p:cNvSpPr txBox="1"/>
          <p:nvPr/>
        </p:nvSpPr>
        <p:spPr>
          <a:xfrm>
            <a:off x="14560828" y="11017582"/>
            <a:ext cx="185318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 Movies 2</a:t>
            </a:r>
          </a:p>
        </p:txBody>
      </p:sp>
      <p:pic>
        <p:nvPicPr>
          <p:cNvPr id="167" name="Captura de pantalla 2021-06-09 a las 13.55.00.png" descr="Captura de pantalla 2021-06-09 a las 13.5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1561" y="3099095"/>
            <a:ext cx="12631720" cy="7517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G_7876.jpeg" descr="IMG_787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5111" y="3064127"/>
            <a:ext cx="4368400" cy="7536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iagrama Entidad-Relación"/>
          <p:cNvSpPr txBox="1"/>
          <p:nvPr/>
        </p:nvSpPr>
        <p:spPr>
          <a:xfrm>
            <a:off x="5435654" y="495368"/>
            <a:ext cx="13512692" cy="215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828754">
              <a:lnSpc>
                <a:spcPct val="90000"/>
              </a:lnSpc>
              <a:defRPr spc="-261" sz="8700">
                <a:gradFill flip="none" rotWithShape="1">
                  <a:gsLst>
                    <a:gs pos="0">
                      <a:srgbClr val="D43C9B"/>
                    </a:gs>
                    <a:gs pos="100000">
                      <a:srgbClr val="5A1265"/>
                    </a:gs>
                  </a:gsLst>
                  <a:lin ang="19494256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Diagrama Entidad-Relación</a:t>
            </a:r>
          </a:p>
        </p:txBody>
      </p:sp>
      <p:pic>
        <p:nvPicPr>
          <p:cNvPr id="171" name="ER.png" descr="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6478" y="2515184"/>
            <a:ext cx="18771044" cy="10344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gregar un sistema de mensajería, tanto por chat como por corre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40291" indent="-640291">
              <a:buClr>
                <a:srgbClr val="5A1265"/>
              </a:buClr>
              <a:buSzPct val="100000"/>
              <a:buChar char="•"/>
            </a:pPr>
            <a:r>
              <a:t>Agregar un sistema de mensajería, tanto por chat como por correo.</a:t>
            </a:r>
          </a:p>
          <a:p>
            <a:pPr marL="640291" indent="-640291">
              <a:buClr>
                <a:srgbClr val="5A1265"/>
              </a:buClr>
              <a:buSzPct val="100000"/>
              <a:buChar char="•"/>
            </a:pPr>
            <a:r>
              <a:t>Futuras actualizaciones con nuevas colecciones.</a:t>
            </a:r>
          </a:p>
          <a:p>
            <a:pPr marL="640291" indent="-640291">
              <a:buClr>
                <a:srgbClr val="5A1265"/>
              </a:buClr>
              <a:buSzPct val="100000"/>
              <a:buChar char="•"/>
            </a:pPr>
            <a:r>
              <a:t>Cambios estéticos.</a:t>
            </a:r>
          </a:p>
          <a:p>
            <a:pPr marL="640291" indent="-640291">
              <a:buClr>
                <a:srgbClr val="5A1265"/>
              </a:buClr>
              <a:buSzPct val="100000"/>
              <a:buChar char="•"/>
            </a:pPr>
            <a:r>
              <a:t>Hacer la aplicación responsiva.</a:t>
            </a:r>
          </a:p>
        </p:txBody>
      </p:sp>
      <p:sp>
        <p:nvSpPr>
          <p:cNvPr id="174" name="Mejoras futuras"/>
          <p:cNvSpPr txBox="1"/>
          <p:nvPr/>
        </p:nvSpPr>
        <p:spPr>
          <a:xfrm>
            <a:off x="5435654" y="711268"/>
            <a:ext cx="13512692" cy="2152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D43C9B"/>
                    </a:gs>
                    <a:gs pos="100000">
                      <a:srgbClr val="5A1265"/>
                    </a:gs>
                  </a:gsLst>
                  <a:lin ang="19494256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Mejoras futuras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background.jpg" descr="background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6922" t="0" r="16922" b="0"/>
          <a:stretch>
            <a:fillRect/>
          </a:stretch>
        </p:blipFill>
        <p:spPr>
          <a:xfrm>
            <a:off x="-76101" y="-111324"/>
            <a:ext cx="12344067" cy="13938512"/>
          </a:xfrm>
          <a:prstGeom prst="rect">
            <a:avLst/>
          </a:prstGeom>
        </p:spPr>
      </p:pic>
      <p:sp>
        <p:nvSpPr>
          <p:cNvPr id="177" name="He afianzado los conceptos vistos durante el curso.…"/>
          <p:cNvSpPr txBox="1"/>
          <p:nvPr>
            <p:ph type="body" sz="half" idx="1"/>
          </p:nvPr>
        </p:nvSpPr>
        <p:spPr>
          <a:xfrm>
            <a:off x="13824244" y="4693106"/>
            <a:ext cx="9652001" cy="8358675"/>
          </a:xfrm>
          <a:prstGeom prst="rect">
            <a:avLst/>
          </a:prstGeom>
        </p:spPr>
        <p:txBody>
          <a:bodyPr/>
          <a:lstStyle/>
          <a:p>
            <a:pPr marL="203200" indent="-203200" algn="l" defTabSz="2438400">
              <a:spcBef>
                <a:spcPts val="2400"/>
              </a:spcBef>
              <a:buClr>
                <a:srgbClr val="5A1265"/>
              </a:buClr>
              <a:buSzPct val="100000"/>
              <a:buChar char="•"/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He afianzado los conceptos vistos durante el curso.</a:t>
            </a:r>
          </a:p>
          <a:p>
            <a:pPr marL="203200" indent="-203200" algn="l" defTabSz="2438400">
              <a:spcBef>
                <a:spcPts val="2400"/>
              </a:spcBef>
              <a:buClr>
                <a:srgbClr val="5A1265"/>
              </a:buClr>
              <a:buSzPct val="100000"/>
              <a:buChar char="•"/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He aprendido nuevas posibilidades que brinda JavaFX.</a:t>
            </a:r>
          </a:p>
          <a:p>
            <a:pPr marL="203200" indent="-203200" algn="l" defTabSz="2438400">
              <a:spcBef>
                <a:spcPts val="2400"/>
              </a:spcBef>
              <a:buClr>
                <a:srgbClr val="5A1265"/>
              </a:buClr>
              <a:buSzPct val="100000"/>
              <a:buChar char="•"/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He cumplido todos los objetivos que me he impuesto al inicio del desarrollo.</a:t>
            </a:r>
          </a:p>
        </p:txBody>
      </p:sp>
      <p:sp>
        <p:nvSpPr>
          <p:cNvPr id="178" name="Conclusiones"/>
          <p:cNvSpPr txBox="1"/>
          <p:nvPr/>
        </p:nvSpPr>
        <p:spPr>
          <a:xfrm>
            <a:off x="13252378" y="664219"/>
            <a:ext cx="9652001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D43C9B"/>
                    </a:gs>
                    <a:gs pos="100000">
                      <a:srgbClr val="5A1265"/>
                    </a:gs>
                  </a:gsLst>
                  <a:lin ang="19494256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</a:lstStyle>
          <a:p>
            <a:pPr/>
            <a:r>
              <a:t>Conclusiones</a:t>
            </a:r>
          </a:p>
        </p:txBody>
      </p:sp>
      <p:pic>
        <p:nvPicPr>
          <p:cNvPr id="179" name="libro_icono.png" descr="libro_icon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5520" y="3353300"/>
            <a:ext cx="8500761" cy="700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¡Muchas gracias por vuestra atención!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>
            <a:lvl1pPr defTabSz="808990">
              <a:defRPr spc="-341" sz="11368">
                <a:gradFill flip="none" rotWithShape="1">
                  <a:gsLst>
                    <a:gs pos="0">
                      <a:srgbClr val="D43C9B"/>
                    </a:gs>
                    <a:gs pos="100000">
                      <a:srgbClr val="5A1265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¡Muchas gracias por vuestra atención!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