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8" Type="http://schemas.openxmlformats.org/officeDocument/2006/relationships/viewProps" Target="viewProps.xml" /><Relationship Id="rId4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cover-slide</a:t>
            </a:r>
          </a:p>
          <a:p>
            <a:pPr lvl="0" marL="0" indent="0">
              <a:buNone/>
            </a:pPr>
            <a:r>
              <a:rPr/>
              <a:t>Computação Móvel Aula 4: IEEE 802.11 — Características Básicas e Arquiteturas Diego Passos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Objetivo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IEEE</a:t>
                      </a:r>
                      <a:r>
                        <a:rPr/>
                        <a:t> </a:t>
                      </a:r>
                      <a:r>
                        <a:rPr/>
                        <a:t>802.11i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Melhorias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segurança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IEEE</a:t>
                      </a:r>
                      <a:r>
                        <a:rPr/>
                        <a:t> </a:t>
                      </a:r>
                      <a:r>
                        <a:rPr/>
                        <a:t>802.11j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Legislação</a:t>
                      </a:r>
                      <a:r>
                        <a:rPr/>
                        <a:t> </a:t>
                      </a:r>
                      <a:r>
                        <a:rPr/>
                        <a:t>japonesa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IEEE</a:t>
                      </a:r>
                      <a:r>
                        <a:rPr/>
                        <a:t> </a:t>
                      </a:r>
                      <a:r>
                        <a:rPr/>
                        <a:t>802.11p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Redes</a:t>
                      </a:r>
                      <a:r>
                        <a:rPr/>
                        <a:t> </a:t>
                      </a:r>
                      <a:r>
                        <a:rPr/>
                        <a:t>veiculares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IEEE</a:t>
                      </a:r>
                      <a:r>
                        <a:rPr/>
                        <a:t> </a:t>
                      </a:r>
                      <a:r>
                        <a:rPr/>
                        <a:t>802.11s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Múltiplos</a:t>
                      </a:r>
                      <a:r>
                        <a:rPr/>
                        <a:t> </a:t>
                      </a:r>
                      <a:r>
                        <a:rPr/>
                        <a:t>saltos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IEEE</a:t>
                      </a:r>
                      <a:r>
                        <a:rPr/>
                        <a:t> </a:t>
                      </a:r>
                      <a:r>
                        <a:rPr/>
                        <a:t>802.11af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Canais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TV</a:t>
                      </a:r>
                      <a:r>
                        <a:rPr/>
                        <a:t> </a:t>
                      </a:r>
                      <a:r>
                        <a:rPr/>
                        <a:t>ociosos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slideTitle: Consolidações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Atualizações do padrão</a:t>
            </a:r>
          </a:p>
          <a:p>
            <a:pPr lvl="1"/>
            <a:r>
              <a:rPr/>
              <a:t>Incorporam emendas.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Detalhes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IEEE</a:t>
                      </a:r>
                      <a:r>
                        <a:rPr/>
                        <a:t> </a:t>
                      </a:r>
                      <a:r>
                        <a:rPr/>
                        <a:t>802.11-1997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Versão</a:t>
                      </a:r>
                      <a:r>
                        <a:rPr/>
                        <a:t> </a:t>
                      </a:r>
                      <a:r>
                        <a:rPr/>
                        <a:t>original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IEEE</a:t>
                      </a:r>
                      <a:r>
                        <a:rPr/>
                        <a:t> </a:t>
                      </a:r>
                      <a:r>
                        <a:rPr/>
                        <a:t>802.11-1999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Pequenas</a:t>
                      </a:r>
                      <a:r>
                        <a:rPr/>
                        <a:t> </a:t>
                      </a:r>
                      <a:r>
                        <a:rPr/>
                        <a:t>mudanças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IEEE</a:t>
                      </a:r>
                      <a:r>
                        <a:rPr/>
                        <a:t> </a:t>
                      </a:r>
                      <a:r>
                        <a:rPr/>
                        <a:t>802.11-2007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Consolidação</a:t>
                      </a:r>
                      <a:r>
                        <a:rPr/>
                        <a:t> </a:t>
                      </a:r>
                      <a:r>
                        <a:rPr/>
                        <a:t>(emendas</a:t>
                      </a:r>
                      <a:r>
                        <a:rPr/>
                        <a:t> </a:t>
                      </a:r>
                      <a:r>
                        <a:rPr/>
                        <a:t>a,</a:t>
                      </a:r>
                      <a:r>
                        <a:rPr/>
                        <a:t> </a:t>
                      </a:r>
                      <a:r>
                        <a:rPr/>
                        <a:t>b,</a:t>
                      </a:r>
                      <a:r>
                        <a:rPr/>
                        <a:t> </a:t>
                      </a:r>
                      <a:r>
                        <a:rPr/>
                        <a:t>d,</a:t>
                      </a:r>
                      <a:r>
                        <a:rPr/>
                        <a:t> </a:t>
                      </a:r>
                      <a:r>
                        <a:rPr/>
                        <a:t>e,</a:t>
                      </a:r>
                      <a:r>
                        <a:rPr/>
                        <a:t> </a:t>
                      </a:r>
                      <a:r>
                        <a:rPr/>
                        <a:t>g,</a:t>
                      </a:r>
                      <a:r>
                        <a:rPr/>
                        <a:t> </a:t>
                      </a:r>
                      <a:r>
                        <a:rPr/>
                        <a:t>h,</a:t>
                      </a:r>
                      <a:r>
                        <a:rPr/>
                        <a:t> </a:t>
                      </a:r>
                      <a:r>
                        <a:rPr/>
                        <a:t>i,</a:t>
                      </a:r>
                      <a:r>
                        <a:rPr/>
                        <a:t> </a:t>
                      </a:r>
                      <a:r>
                        <a:rPr/>
                        <a:t>j)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IEEE</a:t>
                      </a:r>
                      <a:r>
                        <a:rPr/>
                        <a:t> </a:t>
                      </a:r>
                      <a:r>
                        <a:rPr/>
                        <a:t>802.11-2012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Consolidação</a:t>
                      </a:r>
                      <a:r>
                        <a:rPr/>
                        <a:t> </a:t>
                      </a:r>
                      <a:r>
                        <a:rPr/>
                        <a:t>(emendas</a:t>
                      </a:r>
                      <a:r>
                        <a:rPr/>
                        <a:t> </a:t>
                      </a:r>
                      <a:r>
                        <a:rPr/>
                        <a:t>k,</a:t>
                      </a:r>
                      <a:r>
                        <a:rPr/>
                        <a:t> </a:t>
                      </a:r>
                      <a:r>
                        <a:rPr/>
                        <a:t>r,</a:t>
                      </a:r>
                      <a:r>
                        <a:rPr/>
                        <a:t> </a:t>
                      </a:r>
                      <a:r>
                        <a:rPr/>
                        <a:t>y,</a:t>
                      </a:r>
                      <a:r>
                        <a:rPr/>
                        <a:t> </a:t>
                      </a:r>
                      <a:r>
                        <a:rPr/>
                        <a:t>n,</a:t>
                      </a:r>
                      <a:r>
                        <a:rPr/>
                        <a:t> </a:t>
                      </a:r>
                      <a:r>
                        <a:rPr/>
                        <a:t>w,</a:t>
                      </a:r>
                      <a:r>
                        <a:rPr/>
                        <a:t> </a:t>
                      </a:r>
                      <a:r>
                        <a:rPr/>
                        <a:t>p,</a:t>
                      </a:r>
                      <a:r>
                        <a:rPr/>
                        <a:t> </a:t>
                      </a:r>
                      <a:r>
                        <a:rPr/>
                        <a:t>z,</a:t>
                      </a:r>
                      <a:r>
                        <a:rPr/>
                        <a:t> </a:t>
                      </a:r>
                      <a:r>
                        <a:rPr/>
                        <a:t>v,</a:t>
                      </a:r>
                      <a:r>
                        <a:rPr/>
                        <a:t> </a:t>
                      </a:r>
                      <a:r>
                        <a:rPr/>
                        <a:t>u,</a:t>
                      </a:r>
                      <a:r>
                        <a:rPr/>
                        <a:t> </a:t>
                      </a:r>
                      <a:r>
                        <a:rPr/>
                        <a:t>s)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IEEE</a:t>
                      </a:r>
                      <a:r>
                        <a:rPr/>
                        <a:t> </a:t>
                      </a:r>
                      <a:r>
                        <a:rPr/>
                        <a:t>802.11-2016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Consolidação</a:t>
                      </a:r>
                      <a:r>
                        <a:rPr/>
                        <a:t> </a:t>
                      </a:r>
                      <a:r>
                        <a:rPr/>
                        <a:t>(emendas</a:t>
                      </a:r>
                      <a:r>
                        <a:rPr/>
                        <a:t> </a:t>
                      </a:r>
                      <a:r>
                        <a:rPr/>
                        <a:t>aa,</a:t>
                      </a:r>
                      <a:r>
                        <a:rPr/>
                        <a:t> </a:t>
                      </a:r>
                      <a:r>
                        <a:rPr/>
                        <a:t>ac,</a:t>
                      </a:r>
                      <a:r>
                        <a:rPr/>
                        <a:t> </a:t>
                      </a:r>
                      <a:r>
                        <a:rPr/>
                        <a:t>ad,</a:t>
                      </a:r>
                      <a:r>
                        <a:rPr/>
                        <a:t> </a:t>
                      </a:r>
                      <a:r>
                        <a:rPr/>
                        <a:t>ae,</a:t>
                      </a:r>
                      <a:r>
                        <a:rPr/>
                        <a:t> </a:t>
                      </a:r>
                      <a:r>
                        <a:rPr/>
                        <a:t>af)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slideTitle: O Futuro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Emendas atuais e futuras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Objetivo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IEEE</a:t>
                      </a:r>
                      <a:r>
                        <a:rPr/>
                        <a:t> </a:t>
                      </a:r>
                      <a:r>
                        <a:rPr/>
                        <a:t>802.11ah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Internet</a:t>
                      </a:r>
                      <a:r>
                        <a:rPr/>
                        <a:t> </a:t>
                      </a:r>
                      <a:r>
                        <a:rPr/>
                        <a:t>das</a:t>
                      </a:r>
                      <a:r>
                        <a:rPr/>
                        <a:t> </a:t>
                      </a:r>
                      <a:r>
                        <a:rPr/>
                        <a:t>Coisas,</a:t>
                      </a:r>
                      <a:r>
                        <a:rPr/>
                        <a:t> </a:t>
                      </a:r>
                      <a:r>
                        <a:rPr/>
                        <a:t>900</a:t>
                      </a:r>
                      <a:r>
                        <a:rPr/>
                        <a:t> </a:t>
                      </a:r>
                      <a:r>
                        <a:rPr/>
                        <a:t>MHz,</a:t>
                      </a:r>
                      <a:r>
                        <a:rPr/>
                        <a:t> </a:t>
                      </a:r>
                      <a:r>
                        <a:rPr/>
                        <a:t>maior</a:t>
                      </a:r>
                      <a:r>
                        <a:rPr/>
                        <a:t> </a:t>
                      </a:r>
                      <a:r>
                        <a:rPr/>
                        <a:t>alcance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IEEE</a:t>
                      </a:r>
                      <a:r>
                        <a:rPr/>
                        <a:t> </a:t>
                      </a:r>
                      <a:r>
                        <a:rPr/>
                        <a:t>802.11ax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2019?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Evolução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IEEE</a:t>
                      </a:r>
                      <a:r>
                        <a:rPr/>
                        <a:t> </a:t>
                      </a:r>
                      <a:r>
                        <a:rPr/>
                        <a:t>802.11ac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IEEE</a:t>
                      </a:r>
                      <a:r>
                        <a:rPr/>
                        <a:t> </a:t>
                      </a:r>
                      <a:r>
                        <a:rPr/>
                        <a:t>802.11ay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2019?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Evolução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IEEE</a:t>
                      </a:r>
                      <a:r>
                        <a:rPr/>
                        <a:t> </a:t>
                      </a:r>
                      <a:r>
                        <a:rPr/>
                        <a:t>802.11ad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slideTitle: Aplicações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Atuais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.center[</a:t>
            </a:r>
          </a:p>
          <a:p>
            <a:pPr lvl="0" marL="0" indent="0">
              <a:buNone/>
            </a:pPr>
            <a:r>
              <a:rPr/>
              <a:t>digraph { ranksep=50; nodesep=60; A[label=“Estendercabeadas”]; B[label=“Enlaces-a-ponto”]; C[label=“Residências”]; D[label=“Empresas”]; E[label=“Espaços”]; F[label=“Baixo custo”]; A -&gt; C; A -&gt; D; A -&gt; E; B -&gt; F; } )]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Futuras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Internet das Coisas: IEEE 802.11ah.</a:t>
            </a:r>
          </a:p>
          <a:p>
            <a:pPr lvl="1"/>
            <a:r>
              <a:rPr/>
              <a:t>Redes veiculares: IEEE 802.11p.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layout: false class: section-slide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Arquiteturas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section-slide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layout: true template: conteudo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slideTitle: Introdução</a:t>
            </a:r>
          </a:p>
          <a:p>
            <a:pPr lvl="0" marL="0" indent="0">
              <a:buNone/>
            </a:pPr>
            <a:r>
              <a:rPr/>
              <a:t>.col-2[ #### Motivações * Mobilidade. * Dificuldades de cabeamento. * Redes provisórias. * Ligações entre redes.]</a:t>
            </a:r>
          </a:p>
          <a:p>
            <a:pPr lvl="0" marL="0" indent="0">
              <a:buNone/>
            </a:pPr>
            <a:r>
              <a:rPr/>
              <a:t>.col-2[ .center[</a:t>
            </a:r>
          </a:p>
          <a:p>
            <a:pPr lvl="0" marL="0" indent="0">
              <a:buNone/>
            </a:pPr>
            <a:r>
              <a:rPr/>
              <a:t>digraph { ranksep=50; nodesep=60; B[label=“Motivações”]; A[label=“Requisitos”]; C[label=“Arquiteturas”]; B -&gt; A; A -&gt; C; } )]]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slideTitle: Modos de operação</a:t>
            </a:r>
          </a:p>
          <a:p>
            <a:pPr lvl="0" marL="0" indent="0">
              <a:buNone/>
            </a:pPr>
            <a:r>
              <a:rPr/>
              <a:t>.center[</a:t>
            </a:r>
          </a:p>
          <a:p>
            <a:pPr lvl="0" marL="0" indent="0">
              <a:buNone/>
            </a:pPr>
            <a:r>
              <a:rPr/>
              <a:t>digraph { ranksep=50; nodesep=60; rankdir=LR; A[label=" Modosde"]; B[label=“Infraestruturado”]; C[label=“Ad Hoc”]; D[label=“Master”]; E[label=“Managed”]; A -&gt; B; A -&gt; C; B -&gt; D; B -&gt; E; } )]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slideTitle: Modos Infraestruturados</a:t>
            </a:r>
          </a:p>
          <a:p>
            <a:pPr lvl="0" marL="0" indent="0">
              <a:buNone/>
            </a:pPr>
            <a:r>
              <a:rPr/>
              <a:t>.col-2[ #### Objetivo * Estender LANs cabeadas.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Arquitetura hierárquica</a:t>
            </a:r>
          </a:p>
          <a:p>
            <a:pPr lvl="1"/>
            <a:r>
              <a:rPr/>
              <a:t>Pontos de acesso.</a:t>
            </a:r>
          </a:p>
          <a:p>
            <a:pPr lvl="1"/>
            <a:r>
              <a:rPr/>
              <a:t>Estações ou clientes. ]</a:t>
            </a:r>
          </a:p>
          <a:p>
            <a:pPr lvl="0" marL="0" indent="0">
              <a:buNone/>
            </a:pPr>
            <a:r>
              <a:rPr/>
              <a:t>.col-2[ AP * Dispositivo dedicado * .alert[Sempre] intermedeia comunicações. )]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slideTitle: Modo Ad Hoc</a:t>
            </a:r>
          </a:p>
          <a:p>
            <a:pPr lvl="0" marL="0" indent="0">
              <a:buNone/>
            </a:pPr>
            <a:r>
              <a:rPr/>
              <a:t>.container[ .col-2[ #### “Rede de clientes” * Sem AP. * Sem hierarquia. * Comunicação direta. * Limitada pelo alcance.]</a:t>
            </a:r>
          </a:p>
          <a:p>
            <a:pPr lvl="0" marL="0" indent="0">
              <a:buNone/>
            </a:pPr>
            <a:r>
              <a:rPr/>
              <a:t>.col-2[ #### Uso * Comunicação ocasional.] ]</a:t>
            </a:r>
          </a:p>
          <a:p>
            <a:pPr lvl="0" marL="0" indent="0">
              <a:buNone/>
            </a:pPr>
            <a:r>
              <a:rPr/>
              <a:t>Modo ad hoc + roteamento ⇒ múltiplos saltos * Alternativa: IEEE 802.11s. 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slideTitle: Outros Modos</a:t>
            </a:r>
          </a:p>
          <a:p>
            <a:pPr lvl="0" marL="0" indent="0">
              <a:buNone/>
            </a:pPr>
            <a:r>
              <a:rPr/>
              <a:t>.center[ ### Não padronizados]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Repetidor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Captura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pacotes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Enlaces</a:t>
                      </a:r>
                      <a:r>
                        <a:rPr/>
                        <a:t> </a:t>
                      </a:r>
                      <a:r>
                        <a:rPr/>
                        <a:t>ponto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ponto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Extensão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alcance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um</a:t>
                      </a:r>
                      <a:r>
                        <a:rPr/>
                        <a:t> </a:t>
                      </a:r>
                      <a:r>
                        <a:rPr/>
                        <a:t>AP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slideTitle: Elementos de uma Rede</a:t>
            </a:r>
          </a:p>
          <a:p>
            <a:pPr lvl="0" marL="0" indent="0">
              <a:buNone/>
            </a:pPr>
            <a:r>
              <a:rPr/>
              <a:t>.col-3[  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Ad</a:t>
                      </a:r>
                      <a:r>
                        <a:rPr/>
                        <a:t> </a:t>
                      </a:r>
                      <a:r>
                        <a:rPr/>
                        <a:t>hoc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Nós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]</a:t>
            </a:r>
          </a:p>
          <a:p>
            <a:pPr lvl="0" marL="0" indent="0">
              <a:buNone/>
            </a:pPr>
            <a:r>
              <a:rPr/>
              <a:t>.col-3[ .center[ .veryLarge[ .alert[</a:t>
            </a:r>
            <a:r>
              <a:rPr b="1"/>
              <a:t>X</a:t>
            </a:r>
            <a:r>
              <a:rPr/>
              <a:t>]]]]</a:t>
            </a:r>
          </a:p>
          <a:p>
            <a:pPr lvl="0" marL="0" indent="0">
              <a:buNone/>
            </a:pPr>
            <a:r>
              <a:rPr/>
              <a:t>.col-3[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Conceitos</a:t>
            </a:r>
            <a:r>
              <a:rPr/>
              <a:t> </a:t>
            </a:r>
            <a:r>
              <a:rPr/>
              <a:t>Básicos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Infraestruturado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Nós</a:t>
                      </a:r>
                      <a:r>
                        <a:rPr/>
                        <a:t> </a:t>
                      </a:r>
                      <a:r>
                        <a:rPr/>
                        <a:t>clientes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Pontos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acesso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Infraestrutura</a:t>
                      </a:r>
                      <a:r>
                        <a:rPr/>
                        <a:t> </a:t>
                      </a:r>
                      <a:r>
                        <a:rPr/>
                        <a:t>cabeada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]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layout: false class: section-slide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Conceitos</a:t>
            </a:r>
            <a:r>
              <a:rPr/>
              <a:t> </a:t>
            </a:r>
            <a:r>
              <a:rPr/>
              <a:t>Arquiteturais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layout: true template: conteudo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slideTitle: BSS</a:t>
            </a:r>
          </a:p>
          <a:p>
            <a:pPr lvl="0" marL="0" indent="0">
              <a:buNone/>
            </a:pPr>
            <a:r>
              <a:rPr i="1"/>
              <a:t>Basic Service Set</a:t>
            </a:r>
            <a:r>
              <a:rPr/>
              <a:t> * Conjunto de estações que se comunicam “diretamente”. )</a:t>
            </a:r>
          </a:p>
          <a:p>
            <a:pPr lvl="0" marL="0" indent="0">
              <a:buNone/>
            </a:pPr>
            <a:r>
              <a:rPr/>
              <a:t>.col-3[</a:t>
            </a:r>
          </a:p>
          <a:p>
            <a:pPr lvl="0" marL="0" indent="0">
              <a:buNone/>
            </a:pPr>
            <a:r>
              <a:rPr/>
              <a:t>.center[ ### Rede IEEE 802.11: conjunto de BSSs] ) ]</a:t>
            </a:r>
          </a:p>
          <a:p>
            <a:pPr lvl="0" marL="0" indent="0">
              <a:buNone/>
            </a:pPr>
            <a:r>
              <a:rPr/>
              <a:t>.col-3[ .center[ .veryLarge[ .alert[</a:t>
            </a:r>
            <a:r>
              <a:rPr b="1"/>
              <a:t>⇒</a:t>
            </a:r>
            <a:r>
              <a:rPr/>
              <a:t>]]]]</a:t>
            </a:r>
          </a:p>
          <a:p>
            <a:pPr lvl="0" marL="0" indent="0">
              <a:buNone/>
            </a:pPr>
            <a:r>
              <a:rPr/>
              <a:t>.col-3[</a:t>
            </a:r>
          </a:p>
          <a:p>
            <a:pPr lvl="0" marL="0" indent="0">
              <a:buNone/>
            </a:pPr>
            <a:r>
              <a:rPr/>
              <a:t>.center[ ### Modo ad hoc ou infraestruturado] ) ]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slideTitle: BSS Infraestruturado</a:t>
            </a:r>
          </a:p>
          <a:p>
            <a:pPr lvl="0" marL="0" indent="0">
              <a:buNone/>
            </a:pPr>
            <a:r>
              <a:rPr/>
              <a:t>.col-2[ #### Subconjunto de nós da rede * AP. * Clientes associados.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Define um BSA</a:t>
            </a:r>
          </a:p>
          <a:p>
            <a:pPr lvl="1"/>
            <a:r>
              <a:rPr i="1"/>
              <a:t>Basic Service Area</a:t>
            </a:r>
            <a:r>
              <a:rPr/>
              <a:t>.</a:t>
            </a:r>
          </a:p>
          <a:p>
            <a:pPr lvl="1"/>
            <a:r>
              <a:rPr/>
              <a:t>Área de cobertura do AP. ]</a:t>
            </a:r>
          </a:p>
          <a:p>
            <a:pPr lvl="0" marL="0" indent="0">
              <a:buNone/>
            </a:pPr>
            <a:r>
              <a:rPr/>
              <a:t>.col-2[ BSSInfra.svg)] —</a:t>
            </a:r>
          </a:p>
          <a:p>
            <a:pPr lvl="0" marL="0" indent="0">
              <a:buNone/>
            </a:pPr>
            <a:r>
              <a:rPr/>
              <a:t>slideTitle: IBSS</a:t>
            </a:r>
          </a:p>
          <a:p>
            <a:pPr lvl="0" marL="0" indent="0">
              <a:buNone/>
            </a:pPr>
            <a:r>
              <a:rPr/>
              <a:t>.col-2[ IBSS.svg)]</a:t>
            </a:r>
          </a:p>
          <a:p>
            <a:pPr lvl="0" marL="0" indent="0">
              <a:buNone/>
            </a:pPr>
            <a:r>
              <a:rPr/>
              <a:t>.col-2[ #### </a:t>
            </a:r>
            <a:r>
              <a:rPr i="1"/>
              <a:t>Independent Basic Service Set</a:t>
            </a:r>
            <a:r>
              <a:rPr/>
              <a:t> * BSS ad hoc. * Conjunto de nós. * Comunicação direta. * Exceto por restrições de alcance.]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slideTitle: BSSID</a:t>
            </a:r>
          </a:p>
          <a:p>
            <a:pPr lvl="0" marL="0" indent="0">
              <a:buNone/>
            </a:pPr>
            <a:r>
              <a:rPr/>
              <a:t>.col-2[ #### Identificador do BSS * 48 bits (6 bytes). * Similar a um MAC.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Uso</a:t>
            </a:r>
          </a:p>
          <a:p>
            <a:pPr lvl="1"/>
            <a:r>
              <a:rPr/>
              <a:t>Cabeçalho de quadros.</a:t>
            </a:r>
          </a:p>
          <a:p>
            <a:pPr lvl="2"/>
            <a:r>
              <a:rPr/>
              <a:t>.alert[Quadro pertence ao BSS].</a:t>
            </a:r>
          </a:p>
          <a:p>
            <a:pPr lvl="2"/>
            <a:r>
              <a:rPr/>
              <a:t>Ignorado pelos demais BSSs.]</a:t>
            </a:r>
          </a:p>
          <a:p>
            <a:pPr lvl="0" marL="0" indent="0">
              <a:buNone/>
            </a:pPr>
            <a:r>
              <a:rPr/>
              <a:t>.col-2[ .center[ BSSID.png)]]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slideTitle: ESS</a:t>
            </a:r>
          </a:p>
          <a:p>
            <a:pPr lvl="0" marL="0" indent="0">
              <a:buNone/>
            </a:pPr>
            <a:r>
              <a:rPr/>
              <a:t>.col-2[ #### </a:t>
            </a:r>
            <a:r>
              <a:rPr i="1"/>
              <a:t>Extended Service Set</a:t>
            </a:r>
            <a:r>
              <a:rPr/>
              <a:t> * Conjunto de BSSs. * .alert[Sistema de Distribuição]. * Tipicamente cabeado. * Maior cobertura.]</a:t>
            </a:r>
          </a:p>
          <a:p>
            <a:pPr lvl="0" marL="0" indent="0">
              <a:buNone/>
            </a:pPr>
            <a:r>
              <a:rPr/>
              <a:t>.col-2[ .center[ ESS.svg)]] —</a:t>
            </a:r>
          </a:p>
          <a:p>
            <a:pPr lvl="0" marL="0" indent="0">
              <a:buNone/>
            </a:pPr>
            <a:r>
              <a:rPr/>
              <a:t>slideTitle: ESSID</a:t>
            </a:r>
          </a:p>
          <a:p>
            <a:pPr lvl="0" marL="0" indent="0">
              <a:buNone/>
            </a:pPr>
            <a:r>
              <a:rPr/>
              <a:t>.col-2[ .center[ ESSID.png)]]</a:t>
            </a:r>
          </a:p>
          <a:p>
            <a:pPr lvl="0" marL="0" indent="0">
              <a:buNone/>
            </a:pPr>
            <a:r>
              <a:rPr/>
              <a:t>.col-2[ #### Identificador do ESS. * Tamanho variável, (0 a 32 B). * .alert[Normalmente textual]. * Facilita manipulação humana. * “Nome da rede”. * SSID, no caso de um BSS.]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slideTitle: Redes de Distribuição Sem Fio</a:t>
            </a:r>
          </a:p>
          <a:p>
            <a:pPr lvl="0" marL="0" indent="0">
              <a:buNone/>
            </a:pPr>
            <a:r>
              <a:rPr/>
              <a:t>.col-2[ #### WDS: Wireless Distribution System * Alternativa ao sistema de distribuição. * Sem conectividade física. * Comunicação entre APs: sem fio.]</a:t>
            </a:r>
          </a:p>
          <a:p>
            <a:pPr lvl="0" marL="0" indent="0">
              <a:buNone/>
            </a:pPr>
            <a:r>
              <a:rPr/>
              <a:t>.col-2[ WDS.svg)]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middle layout: true name: conteudo</a:t>
            </a:r>
          </a:p>
          <a:p>
            <a:pPr lvl="0" marL="0" indent="0">
              <a:buNone/>
            </a:pPr>
            <a:r>
              <a:rPr/>
              <a:t>.title[ {{slideTitle}}</a:t>
            </a:r>
          </a:p>
          <a:p>
            <a:pPr lvl="0" marL="0" indent="0">
              <a:buNone/>
            </a:pPr>
            <a:r>
              <a:rPr/>
              <a:t>]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layout: false class: section-slide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Próxima</a:t>
            </a:r>
            <a:r>
              <a:rPr/>
              <a:t> </a:t>
            </a:r>
            <a:r>
              <a:rPr/>
              <a:t>aula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layout: true template: conteudo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slideTitle: Próxima aula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Mais</a:t>
            </a:r>
            <a:r>
              <a:rPr/>
              <a:t> </a:t>
            </a:r>
            <a:r>
              <a:rPr/>
              <a:t>sobre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IEEE</a:t>
            </a:r>
            <a:r>
              <a:rPr/>
              <a:t> </a:t>
            </a:r>
            <a:r>
              <a:rPr/>
              <a:t>802.11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Acesso ao meio.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Tarefas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Todos</a:t>
                      </a:r>
                      <a:r>
                        <a:rPr/>
                        <a:t> </a:t>
                      </a:r>
                      <a:r>
                        <a:rPr/>
                        <a:t>os</a:t>
                      </a:r>
                      <a:r>
                        <a:rPr/>
                        <a:t> </a:t>
                      </a:r>
                      <a:r>
                        <a:rPr/>
                        <a:t>alunos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Ler</a:t>
                      </a:r>
                      <a:r>
                        <a:rPr/>
                        <a:t> </a:t>
                      </a:r>
                      <a:r>
                        <a:rPr/>
                        <a:t>capítulo</a:t>
                      </a:r>
                      <a:r>
                        <a:rPr/>
                        <a:t> </a:t>
                      </a:r>
                      <a:r>
                        <a:rPr/>
                        <a:t>3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livro</a:t>
                      </a:r>
                      <a:r>
                        <a:rPr/>
                        <a:t> </a:t>
                      </a:r>
                      <a:r>
                        <a:rPr i="1"/>
                        <a:t>Tecnologias</a:t>
                      </a:r>
                      <a:r>
                        <a:rPr i="1"/>
                        <a:t> </a:t>
                      </a:r>
                      <a:r>
                        <a:rPr i="1"/>
                        <a:t>de</a:t>
                      </a:r>
                      <a:r>
                        <a:rPr i="1"/>
                        <a:t> </a:t>
                      </a:r>
                      <a:r>
                        <a:rPr i="1"/>
                        <a:t>Redes</a:t>
                      </a:r>
                      <a:r>
                        <a:rPr i="1"/>
                        <a:t> </a:t>
                      </a:r>
                      <a:r>
                        <a:rPr i="1"/>
                        <a:t>Sem</a:t>
                      </a:r>
                      <a:r>
                        <a:rPr i="1"/>
                        <a:t> </a:t>
                      </a:r>
                      <a:r>
                        <a:rPr i="1"/>
                        <a:t>Fio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slideTitle: IEEE 802.11 e Wi-Fi</a:t>
            </a:r>
          </a:p>
          <a:p>
            <a:pPr lvl="0" marL="0" indent="0">
              <a:buNone/>
            </a:pPr>
            <a:r>
              <a:rPr/>
              <a:t>IEEE 802.11 * Publicado em 1997. * Problemas de interoperabilidade. )</a:t>
            </a:r>
          </a:p>
          <a:p>
            <a:pPr lvl="0" marL="0" indent="0">
              <a:buNone/>
            </a:pPr>
            <a:r>
              <a:rPr/>
              <a:t>.right[ WI-Fi Alliance * Criada em 1999. * Certificação de interoperabilidade. * Mais de 550 membros. )]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slideTitle: Evolução do Padrão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Evolução permanente</a:t>
            </a:r>
          </a:p>
          <a:p>
            <a:pPr lvl="1"/>
            <a:r>
              <a:rPr/>
              <a:t>Maiores taxas.</a:t>
            </a:r>
          </a:p>
          <a:p>
            <a:pPr lvl="1"/>
            <a:r>
              <a:rPr/>
              <a:t>Segurança.</a:t>
            </a:r>
          </a:p>
          <a:p>
            <a:pPr lvl="1"/>
            <a:r>
              <a:rPr/>
              <a:t>Adequação à legislação. #### Emendas e Forças Tarefa</a:t>
            </a:r>
          </a:p>
          <a:p>
            <a:pPr lvl="1"/>
            <a:r>
              <a:rPr/>
              <a:t>Letras</a:t>
            </a:r>
          </a:p>
          <a:p>
            <a:pPr lvl="2"/>
            <a:r>
              <a:rPr/>
              <a:t>a, b, …, z, aa, ab, …, ay, …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slideTitle: Principais Emendas (I)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Taxa de transmissão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Taxas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Faixa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Frequência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Padrão</a:t>
                      </a:r>
                      <a:r>
                        <a:rPr/>
                        <a:t> </a:t>
                      </a:r>
                      <a:r>
                        <a:rPr/>
                        <a:t>original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1997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e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  <a:r>
                        <a:rPr/>
                        <a:t> </a:t>
                      </a:r>
                      <a:r>
                        <a:rPr/>
                        <a:t>Mb/s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2.4</a:t>
                      </a:r>
                      <a:r>
                        <a:rPr/>
                        <a:t> </a:t>
                      </a:r>
                      <a:r>
                        <a:rPr/>
                        <a:t>GHz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IEEE</a:t>
                      </a:r>
                      <a:r>
                        <a:rPr/>
                        <a:t> </a:t>
                      </a:r>
                      <a:r>
                        <a:rPr/>
                        <a:t>802.11a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1999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Até</a:t>
                      </a:r>
                      <a:r>
                        <a:rPr/>
                        <a:t> </a:t>
                      </a:r>
                      <a:r>
                        <a:rPr/>
                        <a:t>54</a:t>
                      </a:r>
                      <a:r>
                        <a:rPr/>
                        <a:t> </a:t>
                      </a:r>
                      <a:r>
                        <a:rPr/>
                        <a:t>Mb/s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</a:t>
                      </a:r>
                      <a:r>
                        <a:rPr/>
                        <a:t> </a:t>
                      </a:r>
                      <a:r>
                        <a:rPr/>
                        <a:t>GHz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IEEE</a:t>
                      </a:r>
                      <a:r>
                        <a:rPr/>
                        <a:t> </a:t>
                      </a:r>
                      <a:r>
                        <a:rPr/>
                        <a:t>802.11b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1999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Até</a:t>
                      </a:r>
                      <a:r>
                        <a:rPr/>
                        <a:t> </a:t>
                      </a:r>
                      <a:r>
                        <a:rPr/>
                        <a:t>11</a:t>
                      </a:r>
                      <a:r>
                        <a:rPr/>
                        <a:t> </a:t>
                      </a:r>
                      <a:r>
                        <a:rPr/>
                        <a:t>Mb/s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2,4</a:t>
                      </a:r>
                      <a:r>
                        <a:rPr/>
                        <a:t> </a:t>
                      </a:r>
                      <a:r>
                        <a:rPr/>
                        <a:t>GHz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IEEE</a:t>
                      </a:r>
                      <a:r>
                        <a:rPr/>
                        <a:t> </a:t>
                      </a:r>
                      <a:r>
                        <a:rPr/>
                        <a:t>802.11g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Até</a:t>
                      </a:r>
                      <a:r>
                        <a:rPr/>
                        <a:t> </a:t>
                      </a:r>
                      <a:r>
                        <a:rPr/>
                        <a:t>54</a:t>
                      </a:r>
                      <a:r>
                        <a:rPr/>
                        <a:t> </a:t>
                      </a:r>
                      <a:r>
                        <a:rPr/>
                        <a:t>Mb/s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2,4</a:t>
                      </a:r>
                      <a:r>
                        <a:rPr/>
                        <a:t> </a:t>
                      </a:r>
                      <a:r>
                        <a:rPr/>
                        <a:t>GHz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IEEE</a:t>
                      </a:r>
                      <a:r>
                        <a:rPr/>
                        <a:t> </a:t>
                      </a:r>
                      <a:r>
                        <a:rPr/>
                        <a:t>802.11n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Até</a:t>
                      </a:r>
                      <a:r>
                        <a:rPr/>
                        <a:t> </a:t>
                      </a:r>
                      <a:r>
                        <a:rPr/>
                        <a:t>600</a:t>
                      </a:r>
                      <a:r>
                        <a:rPr/>
                        <a:t> </a:t>
                      </a:r>
                      <a:r>
                        <a:rPr/>
                        <a:t>Mb/s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2,4</a:t>
                      </a:r>
                      <a:r>
                        <a:rPr/>
                        <a:t> </a:t>
                      </a:r>
                      <a:r>
                        <a:rPr/>
                        <a:t>e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  <a:r>
                        <a:rPr/>
                        <a:t> </a:t>
                      </a:r>
                      <a:r>
                        <a:rPr/>
                        <a:t>GHz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IEEE</a:t>
                      </a:r>
                      <a:r>
                        <a:rPr/>
                        <a:t> </a:t>
                      </a:r>
                      <a:r>
                        <a:rPr/>
                        <a:t>802.11ac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Até</a:t>
                      </a:r>
                      <a:r>
                        <a:rPr/>
                        <a:t> </a:t>
                      </a:r>
                      <a:r>
                        <a:rPr/>
                        <a:t>3,39</a:t>
                      </a:r>
                      <a:r>
                        <a:rPr/>
                        <a:t> </a:t>
                      </a:r>
                      <a:r>
                        <a:rPr/>
                        <a:t>Gb/s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</a:t>
                      </a:r>
                      <a:r>
                        <a:rPr/>
                        <a:t> </a:t>
                      </a:r>
                      <a:r>
                        <a:rPr/>
                        <a:t>GHz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IEEE</a:t>
                      </a:r>
                      <a:r>
                        <a:rPr/>
                        <a:t> </a:t>
                      </a:r>
                      <a:r>
                        <a:rPr/>
                        <a:t>802.11ad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Até</a:t>
                      </a:r>
                      <a:r>
                        <a:rPr/>
                        <a:t> </a:t>
                      </a:r>
                      <a:r>
                        <a:rPr/>
                        <a:t>6,75</a:t>
                      </a:r>
                      <a:r>
                        <a:rPr/>
                        <a:t> </a:t>
                      </a:r>
                      <a:r>
                        <a:rPr/>
                        <a:t>Gb/s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60</a:t>
                      </a:r>
                      <a:r>
                        <a:rPr/>
                        <a:t> </a:t>
                      </a:r>
                      <a:r>
                        <a:rPr/>
                        <a:t>GHz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slideTitle: Principais Emendas (II)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Outros exemplos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2020-07-21T21:59:07Z</dcterms:created>
  <dcterms:modified xsi:type="dcterms:W3CDTF">2020-07-21T21:59:07Z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