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4" Type="http://schemas.openxmlformats.org/officeDocument/2006/relationships/viewProps" Target="viewProps.xml" /><Relationship Id="rId3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6" Type="http://schemas.openxmlformats.org/officeDocument/2006/relationships/tableStyles" Target="tableStyles.xml" /><Relationship Id="rId3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jpg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Diego Passos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Universidade Federal Fluminense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Redes de Computadores II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Calendário:</a:t>
            </a:r>
            <a:r>
              <a:rPr/>
              <a:t> </a:t>
            </a:r>
            <a:r>
              <a:rPr/>
              <a:t>Datas</a:t>
            </a:r>
            <a:r>
              <a:rPr/>
              <a:t> </a:t>
            </a:r>
            <a:r>
              <a:rPr/>
              <a:t>Importantes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Provas</a:t>
            </a:r>
          </a:p>
          <a:p>
            <a:pPr lvl="1"/>
            <a:r>
              <a:rPr/>
              <a:t>P</a:t>
            </a:r>
            <a:r>
              <a:rPr baseline="-25000"/>
              <a:t>1</a:t>
            </a:r>
            <a:r>
              <a:rPr/>
              <a:t>: 03/10/2019.</a:t>
            </a:r>
          </a:p>
          <a:p>
            <a:pPr lvl="1"/>
            <a:r>
              <a:rPr/>
              <a:t>P</a:t>
            </a:r>
            <a:r>
              <a:rPr baseline="-25000"/>
              <a:t>2</a:t>
            </a:r>
            <a:r>
              <a:rPr/>
              <a:t>: 07/11/2019.</a:t>
            </a:r>
          </a:p>
          <a:p>
            <a:pPr lvl="1"/>
            <a:r>
              <a:rPr/>
              <a:t>P</a:t>
            </a:r>
            <a:r>
              <a:rPr baseline="-25000"/>
              <a:t>3</a:t>
            </a:r>
            <a:r>
              <a:rPr/>
              <a:t>: 05/12/2019.</a:t>
            </a:r>
          </a:p>
          <a:p>
            <a:pPr lvl="1"/>
            <a:r>
              <a:rPr/>
              <a:t>VR: 10/12/2019.</a:t>
            </a:r>
          </a:p>
          <a:p>
            <a:pPr lvl="1"/>
            <a:r>
              <a:rPr/>
              <a:t>VS: 17/12/2019.</a:t>
            </a:r>
          </a:p>
          <a:p>
            <a:pPr lvl="0" marL="0" indent="0">
              <a:buNone/>
            </a:pPr>
            <a:br/>
          </a:p>
          <a:p>
            <a:pPr lvl="0" marL="0" indent="0">
              <a:buNone/>
            </a:pPr>
            <a:r>
              <a:rPr/>
              <a:t>Entrega do Trabalho</a:t>
            </a:r>
          </a:p>
          <a:p>
            <a:pPr lvl="1"/>
            <a:r>
              <a:rPr/>
              <a:t>Entrega do relatório: 01/12/2019.</a:t>
            </a:r>
          </a:p>
          <a:p>
            <a:pPr lvl="1"/>
            <a:r>
              <a:rPr/>
              <a:t>Apresentações: 03/12/2019.</a:t>
            </a:r>
          </a:p>
          <a:p>
            <a:pPr lvl="0" marL="0" indent="0">
              <a:buNone/>
            </a:pPr>
            <a:br/>
          </a:p>
          <a:p>
            <a:pPr lvl="1"/>
            <a:r>
              <a:rPr/>
              <a:t>Problemas?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Informações</a:t>
            </a:r>
            <a:r>
              <a:rPr/>
              <a:t> </a:t>
            </a:r>
            <a:r>
              <a:rPr/>
              <a:t>Sobre</a:t>
            </a:r>
            <a:r>
              <a:rPr/>
              <a:t> </a:t>
            </a:r>
            <a:r>
              <a:rPr/>
              <a:t>os</a:t>
            </a:r>
            <a:r>
              <a:rPr/>
              <a:t> </a:t>
            </a:r>
            <a:r>
              <a:rPr/>
              <a:t>Trabalhos</a:t>
            </a:r>
            <a:r>
              <a:rPr/>
              <a:t> </a:t>
            </a:r>
            <a:r>
              <a:rPr/>
              <a:t>(I)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Documento de especificação disponível na página.</a:t>
            </a:r>
          </a:p>
          <a:p>
            <a:pPr lvl="2"/>
            <a:r>
              <a:rPr b="1"/>
              <a:t>Leiam as especificações o quanto antes</a:t>
            </a:r>
            <a:r>
              <a:rPr/>
              <a:t>.</a:t>
            </a:r>
          </a:p>
          <a:p>
            <a:pPr lvl="2"/>
            <a:r>
              <a:rPr/>
              <a:t>Tirem quaisquer dúvidas por e-mail ou pessoalmente.</a:t>
            </a:r>
          </a:p>
          <a:p>
            <a:pPr lvl="1"/>
            <a:r>
              <a:rPr/>
              <a:t>Relatório:</a:t>
            </a:r>
          </a:p>
          <a:p>
            <a:pPr lvl="2"/>
            <a:r>
              <a:rPr/>
              <a:t>Formato livre.</a:t>
            </a:r>
          </a:p>
          <a:p>
            <a:pPr lvl="2"/>
            <a:r>
              <a:rPr/>
              <a:t>Deve ser objetivo (quatro páginas são suficientes).</a:t>
            </a:r>
          </a:p>
          <a:p>
            <a:pPr lvl="2"/>
            <a:r>
              <a:rPr/>
              <a:t>Deve contemplar conteúdo pedido no documento de especificação.</a:t>
            </a:r>
          </a:p>
          <a:p>
            <a:pPr lvl="2"/>
            <a:r>
              <a:rPr/>
              <a:t>Deve explicar como o grupo chegou a estas respostas.</a:t>
            </a:r>
          </a:p>
          <a:p>
            <a:pPr lvl="1"/>
            <a:r>
              <a:rPr/>
              <a:t>Apresentação:</a:t>
            </a:r>
          </a:p>
          <a:p>
            <a:pPr lvl="2"/>
            <a:r>
              <a:rPr/>
              <a:t>Mesmo conteúdo do relatório.</a:t>
            </a:r>
          </a:p>
          <a:p>
            <a:pPr lvl="2"/>
            <a:r>
              <a:rPr/>
              <a:t>Oportunidade para esclarecimentos.</a:t>
            </a:r>
          </a:p>
          <a:p>
            <a:pPr lvl="2"/>
            <a:r>
              <a:rPr/>
              <a:t>Perguntas.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Informações</a:t>
            </a:r>
            <a:r>
              <a:rPr/>
              <a:t> </a:t>
            </a:r>
            <a:r>
              <a:rPr/>
              <a:t>Sobre</a:t>
            </a:r>
            <a:r>
              <a:rPr/>
              <a:t> </a:t>
            </a:r>
            <a:r>
              <a:rPr/>
              <a:t>os</a:t>
            </a:r>
            <a:r>
              <a:rPr/>
              <a:t> </a:t>
            </a:r>
            <a:r>
              <a:rPr/>
              <a:t>Trabalhos</a:t>
            </a:r>
            <a:r>
              <a:rPr/>
              <a:t> </a:t>
            </a:r>
            <a:r>
              <a:rPr/>
              <a:t>(II)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Critérios de avaliação:</a:t>
            </a:r>
          </a:p>
          <a:p>
            <a:pPr lvl="2"/>
            <a:r>
              <a:rPr/>
              <a:t>Explicados no documento de especificação.</a:t>
            </a:r>
          </a:p>
          <a:p>
            <a:pPr lvl="2"/>
            <a:r>
              <a:rPr/>
              <a:t>São (espera-se) pouco subjetivos.</a:t>
            </a:r>
          </a:p>
          <a:p>
            <a:pPr lvl="2"/>
            <a:r>
              <a:rPr/>
              <a:t>Podem ser discutidos </a:t>
            </a:r>
            <a:r>
              <a:rPr b="1"/>
              <a:t>antes</a:t>
            </a:r>
            <a:r>
              <a:rPr/>
              <a:t> da entrega do trabalho.</a:t>
            </a:r>
          </a:p>
          <a:p>
            <a:pPr lvl="3"/>
            <a:r>
              <a:rPr/>
              <a:t>Logo, </a:t>
            </a:r>
            <a:r>
              <a:rPr b="1"/>
              <a:t>leiam os critérios o quanto antes!</a:t>
            </a:r>
          </a:p>
          <a:p>
            <a:pPr lvl="1"/>
            <a:r>
              <a:rPr b="1"/>
              <a:t>Plágio não será tolerado!</a:t>
            </a:r>
          </a:p>
          <a:p>
            <a:pPr lvl="2"/>
            <a:r>
              <a:rPr/>
              <a:t>Trabalhos plagiados (de colegas ou de qualquer outra fonte) serão </a:t>
            </a:r>
            <a:r>
              <a:rPr b="1"/>
              <a:t>desconsiderados</a:t>
            </a:r>
            <a:r>
              <a:rPr/>
              <a:t>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Informações</a:t>
            </a:r>
            <a:r>
              <a:rPr/>
              <a:t> </a:t>
            </a:r>
            <a:r>
              <a:rPr/>
              <a:t>Sobre</a:t>
            </a:r>
            <a:r>
              <a:rPr/>
              <a:t> </a:t>
            </a:r>
            <a:r>
              <a:rPr/>
              <a:t>os</a:t>
            </a:r>
            <a:r>
              <a:rPr/>
              <a:t> </a:t>
            </a:r>
            <a:r>
              <a:rPr/>
              <a:t>Trabalhos</a:t>
            </a:r>
            <a:r>
              <a:rPr/>
              <a:t> </a:t>
            </a:r>
            <a:r>
              <a:rPr/>
              <a:t>(III)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Trabalho pode ser feito em grupos de 2 a 5 integrantes.</a:t>
            </a:r>
          </a:p>
          <a:p>
            <a:pPr lvl="2"/>
            <a:r>
              <a:rPr/>
              <a:t>Integrantes devem estar claramente discriminados no momento da entrega.</a:t>
            </a:r>
          </a:p>
          <a:p>
            <a:pPr lvl="3"/>
            <a:r>
              <a:rPr b="1"/>
              <a:t>Não serão aceitas inserções, remoções ou substituições de membros após a entrega</a:t>
            </a:r>
            <a:r>
              <a:rPr/>
              <a:t>.</a:t>
            </a:r>
          </a:p>
          <a:p>
            <a:pPr lvl="1"/>
            <a:r>
              <a:rPr/>
              <a:t>Entregas deverão ser feitas por e-mail.</a:t>
            </a:r>
          </a:p>
          <a:p>
            <a:pPr lvl="2"/>
            <a:r>
              <a:rPr/>
              <a:t>Maiores detalhes no documento de especificação.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Outros</a:t>
            </a:r>
            <a:r>
              <a:rPr/>
              <a:t> </a:t>
            </a:r>
            <a:r>
              <a:rPr/>
              <a:t>Pontos</a:t>
            </a:r>
            <a:r>
              <a:rPr/>
              <a:t> </a:t>
            </a:r>
            <a:r>
              <a:rPr/>
              <a:t>Importantes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Presença e reprovação por faltas.</a:t>
            </a:r>
          </a:p>
          <a:p>
            <a:pPr lvl="1"/>
            <a:r>
              <a:rPr/>
              <a:t>Exercícios ao final das aulas.</a:t>
            </a:r>
          </a:p>
          <a:p>
            <a:pPr lvl="1"/>
            <a:r>
              <a:rPr/>
              <a:t>Demonstrações práticas e experimentos.</a:t>
            </a:r>
          </a:p>
          <a:p>
            <a:pPr lvl="1"/>
            <a:r>
              <a:rPr/>
              <a:t>Estilo das provas.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Visão Geral da Ementa e Motivação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Pilha</a:t>
            </a:r>
            <a:r>
              <a:rPr/>
              <a:t> </a:t>
            </a:r>
            <a:r>
              <a:rPr/>
              <a:t>TCP/IP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Objetivo principal da disciplina de Redes I.</a:t>
            </a:r>
          </a:p>
          <a:p>
            <a:pPr lvl="2"/>
            <a:r>
              <a:rPr/>
              <a:t>Estuda as 3 camadas do topo da pilha.</a:t>
            </a:r>
          </a:p>
          <a:p>
            <a:pPr lvl="1"/>
            <a:r>
              <a:rPr/>
              <a:t>Em Redes II, veremos mais uma camada em detalhes.</a:t>
            </a:r>
          </a:p>
          <a:p>
            <a:pPr lvl="2"/>
            <a:r>
              <a:rPr/>
              <a:t>Camada de enlace.</a:t>
            </a:r>
          </a:p>
          <a:p>
            <a:pPr lvl="3"/>
            <a:r>
              <a:rPr/>
              <a:t>Serviços providos.</a:t>
            </a:r>
          </a:p>
          <a:p>
            <a:pPr lvl="3"/>
            <a:r>
              <a:rPr/>
              <a:t>Técnicas utilizadas.</a:t>
            </a:r>
          </a:p>
          <a:p>
            <a:pPr lvl="3"/>
            <a:r>
              <a:rPr/>
              <a:t>Protocolos envolvidos.</a:t>
            </a:r>
          </a:p>
          <a:p>
            <a:pPr lvl="3"/>
            <a:r>
              <a:rPr/>
              <a:t>Equipamentos.</a:t>
            </a:r>
          </a:p>
          <a:p>
            <a:pPr lvl="3"/>
            <a:r>
              <a:rPr/>
              <a:t>...</a:t>
            </a:r>
          </a:p>
          <a:p>
            <a:pPr lvl="1"/>
            <a:r>
              <a:rPr/>
              <a:t>A camada física, por outro lado, não é nosso objetivo principal.</a:t>
            </a:r>
          </a:p>
          <a:p>
            <a:pPr lvl="2"/>
            <a:r>
              <a:rPr/>
              <a:t>Embora alguns conceitos sejam importantes para a disciplina.</a:t>
            </a:r>
          </a:p>
          <a:p>
            <a:pPr lvl="0" marL="0" indent="0">
              <a:buNone/>
            </a:pPr>
            <a:br/>
            <a:br/>
            <a:br/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ns/pilha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409700" y="1600200"/>
            <a:ext cx="63246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Camada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Enlace:</a:t>
            </a:r>
            <a:r>
              <a:rPr/>
              <a:t> </a:t>
            </a:r>
            <a:r>
              <a:rPr/>
              <a:t>Por</a:t>
            </a:r>
            <a:r>
              <a:rPr/>
              <a:t> </a:t>
            </a:r>
            <a:r>
              <a:rPr/>
              <a:t>Que</a:t>
            </a:r>
            <a:r>
              <a:rPr/>
              <a:t> </a:t>
            </a:r>
            <a:r>
              <a:rPr/>
              <a:t>Estudar?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Grande diversidade de tecnologias, padrões, protocolos.</a:t>
            </a:r>
          </a:p>
          <a:p>
            <a:pPr lvl="2"/>
            <a:r>
              <a:rPr/>
              <a:t>Enlaces cabeados, sem fio, ópticos, ...</a:t>
            </a:r>
          </a:p>
          <a:p>
            <a:pPr lvl="2"/>
            <a:r>
              <a:rPr/>
              <a:t>Enlaces dedicados, compartilhados.</a:t>
            </a:r>
          </a:p>
          <a:p>
            <a:pPr lvl="2"/>
            <a:r>
              <a:rPr/>
              <a:t>Wi-Fi, Ethernet, DSL, ...</a:t>
            </a:r>
          </a:p>
          <a:p>
            <a:pPr lvl="1"/>
            <a:r>
              <a:rPr/>
              <a:t>Há uma série de perguntas a se responder:</a:t>
            </a:r>
          </a:p>
          <a:p>
            <a:pPr lvl="2"/>
            <a:r>
              <a:rPr/>
              <a:t>Quais são as vantagens e desvantagens?</a:t>
            </a:r>
          </a:p>
          <a:p>
            <a:pPr lvl="2"/>
            <a:r>
              <a:rPr/>
              <a:t>Qual é a opção mais adequada para determinado cenário?</a:t>
            </a:r>
          </a:p>
          <a:p>
            <a:pPr lvl="1"/>
            <a:r>
              <a:rPr/>
              <a:t>Características da camada de enlace podem afetar desempenho da rede.</a:t>
            </a:r>
          </a:p>
          <a:p>
            <a:pPr lvl="2"/>
            <a:r>
              <a:rPr/>
              <a:t>Atrasos de acesso ao meio.</a:t>
            </a:r>
          </a:p>
          <a:p>
            <a:pPr lvl="2"/>
            <a:r>
              <a:rPr/>
              <a:t>Colisões.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Camada</a:t>
            </a:r>
            <a:r>
              <a:rPr/>
              <a:t> </a:t>
            </a:r>
            <a:r>
              <a:rPr/>
              <a:t>Física:</a:t>
            </a:r>
            <a:r>
              <a:rPr/>
              <a:t> </a:t>
            </a:r>
            <a:r>
              <a:rPr/>
              <a:t>Por</a:t>
            </a:r>
            <a:r>
              <a:rPr/>
              <a:t> </a:t>
            </a:r>
            <a:r>
              <a:rPr/>
              <a:t>Que</a:t>
            </a:r>
            <a:r>
              <a:rPr/>
              <a:t> </a:t>
            </a:r>
            <a:r>
              <a:rPr i="1"/>
              <a:t>Não</a:t>
            </a:r>
            <a:r>
              <a:rPr/>
              <a:t> </a:t>
            </a:r>
            <a:r>
              <a:rPr/>
              <a:t>Estudar?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Baseada em resultados de áreas específicas da física e matemática.</a:t>
            </a:r>
          </a:p>
          <a:p>
            <a:pPr lvl="2"/>
            <a:r>
              <a:rPr/>
              <a:t>Algumas das quais não são comumente estudadas em CC e SI.</a:t>
            </a:r>
          </a:p>
          <a:p>
            <a:pPr lvl="1"/>
            <a:r>
              <a:rPr/>
              <a:t>Não é possível estudar a camada física em detalhes sem uma base sólida nestas áreas.</a:t>
            </a:r>
          </a:p>
          <a:p>
            <a:pPr lvl="2"/>
            <a:r>
              <a:rPr/>
              <a:t>Algo fora do escopo destes cursos de graduação.</a:t>
            </a:r>
          </a:p>
          <a:p>
            <a:pPr lvl="1"/>
            <a:r>
              <a:rPr/>
              <a:t>Mas...</a:t>
            </a:r>
          </a:p>
          <a:p>
            <a:pPr lvl="2"/>
            <a:r>
              <a:rPr/>
              <a:t>É possível ter uma “ideia” de como/porque certos fenômenos ocorrem.</a:t>
            </a:r>
          </a:p>
          <a:p>
            <a:pPr lvl="2"/>
            <a:r>
              <a:rPr/>
              <a:t>Importante para entender por que certos serviços são providos por camadas superiores.</a:t>
            </a:r>
          </a:p>
          <a:p>
            <a:pPr lvl="3"/>
            <a:r>
              <a:rPr i="1"/>
              <a:t>e.g.</a:t>
            </a:r>
            <a:r>
              <a:rPr/>
              <a:t>, detecção/correção de bits errados.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Estrutura da Disciplina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Redes</a:t>
            </a:r>
            <a:r>
              <a:rPr/>
              <a:t> </a:t>
            </a:r>
            <a:r>
              <a:rPr/>
              <a:t>Sem</a:t>
            </a:r>
            <a:r>
              <a:rPr/>
              <a:t> </a:t>
            </a:r>
            <a:r>
              <a:rPr/>
              <a:t>Fio</a:t>
            </a:r>
            <a:r>
              <a:rPr/>
              <a:t> </a:t>
            </a:r>
            <a:r>
              <a:rPr/>
              <a:t>(I)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Cada vez mais, substituímos cabos por tecnologias sem fio.</a:t>
            </a:r>
          </a:p>
          <a:p>
            <a:pPr lvl="2"/>
            <a:r>
              <a:rPr/>
              <a:t>Não só em redes, mas até para alimentação de equipamentos.</a:t>
            </a:r>
          </a:p>
          <a:p>
            <a:pPr lvl="1"/>
            <a:r>
              <a:rPr/>
              <a:t>Comunicação sem fio já é lugar comum.</a:t>
            </a:r>
          </a:p>
          <a:p>
            <a:pPr lvl="2"/>
            <a:r>
              <a:rPr/>
              <a:t>Usada diariamente por grande parte da população do mundo.</a:t>
            </a:r>
          </a:p>
          <a:p>
            <a:pPr lvl="2"/>
            <a:r>
              <a:rPr/>
              <a:t>Em várias formas, também: celulares, Wi-Fi, Bluetooth, ...</a:t>
            </a:r>
          </a:p>
          <a:p>
            <a:pPr lvl="1"/>
            <a:r>
              <a:rPr/>
              <a:t>Uma boa formação em redes </a:t>
            </a:r>
            <a:r>
              <a:rPr b="1"/>
              <a:t>precisa</a:t>
            </a:r>
            <a:r>
              <a:rPr/>
              <a:t> cobrir este tópico.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ns/WirelessCharging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62100" y="1600200"/>
            <a:ext cx="6032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Redes</a:t>
            </a:r>
            <a:r>
              <a:rPr/>
              <a:t> </a:t>
            </a:r>
            <a:r>
              <a:rPr/>
              <a:t>Sem</a:t>
            </a:r>
            <a:r>
              <a:rPr/>
              <a:t> </a:t>
            </a:r>
            <a:r>
              <a:rPr/>
              <a:t>Fio</a:t>
            </a:r>
            <a:r>
              <a:rPr/>
              <a:t> </a:t>
            </a:r>
            <a:r>
              <a:rPr/>
              <a:t>(II)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Mas como as redes sem fio diferem de outras redes estudadas em Redes I e Redes II?</a:t>
            </a:r>
          </a:p>
          <a:p>
            <a:pPr lvl="1"/>
            <a:r>
              <a:rPr/>
              <a:t>Várias características muito particulares:</a:t>
            </a:r>
          </a:p>
          <a:p>
            <a:pPr lvl="2"/>
            <a:r>
              <a:rPr/>
              <a:t>Alta ocorrência de corrupção nas transmissões.</a:t>
            </a:r>
          </a:p>
          <a:p>
            <a:pPr lvl="2"/>
            <a:r>
              <a:rPr/>
              <a:t>Meio compartilhado com “terminais ocultos”.</a:t>
            </a:r>
          </a:p>
          <a:p>
            <a:pPr lvl="3"/>
            <a:r>
              <a:rPr/>
              <a:t>Dois transmissores podem atrapalhar um ao outro sem mesmo perceber!</a:t>
            </a:r>
          </a:p>
          <a:p>
            <a:pPr lvl="2"/>
            <a:r>
              <a:rPr/>
              <a:t>Segurança: sinal transmitido “no ar”, qualquer um pode recebê-lo.</a:t>
            </a:r>
          </a:p>
          <a:p>
            <a:pPr lvl="3"/>
            <a:r>
              <a:rPr/>
              <a:t>Não é necessário acesso físico a algum equipamento, infraestrutura.</a:t>
            </a:r>
          </a:p>
          <a:p>
            <a:pPr lvl="2"/>
            <a:r>
              <a:rPr/>
              <a:t>Características dos enlaces mudam rapidamente.</a:t>
            </a:r>
          </a:p>
          <a:p>
            <a:pPr lvl="3"/>
            <a:r>
              <a:rPr/>
              <a:t>Dispositivos podem se mover, obstáculos podem surgir, ...</a:t>
            </a:r>
          </a:p>
          <a:p>
            <a:pPr lvl="2"/>
            <a:r>
              <a:rPr/>
              <a:t>Topologias arbitrárias e altamente dinâmicas são possíveis.</a:t>
            </a:r>
          </a:p>
          <a:p>
            <a:pPr lvl="1"/>
            <a:r>
              <a:rPr/>
              <a:t>Em resumo: uma série de soluções específicas são necessárias.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Mobilidade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Dispositivos de rede não são mais estáticos.</a:t>
            </a:r>
          </a:p>
          <a:p>
            <a:pPr lvl="2"/>
            <a:r>
              <a:rPr/>
              <a:t>Celulares, laptops, tablets, todos podem facilmente ser levados de um local para outro.</a:t>
            </a:r>
          </a:p>
          <a:p>
            <a:pPr lvl="2"/>
            <a:r>
              <a:rPr/>
              <a:t>Seja em uma mesma rede, seja através de redes diferentes.</a:t>
            </a:r>
          </a:p>
          <a:p>
            <a:pPr lvl="1"/>
            <a:r>
              <a:rPr/>
              <a:t>Mais que isso: queremos nos mover </a:t>
            </a:r>
            <a:r>
              <a:rPr b="1"/>
              <a:t>enquanto utilizamos a rede</a:t>
            </a:r>
            <a:r>
              <a:rPr/>
              <a:t>.</a:t>
            </a:r>
          </a:p>
          <a:p>
            <a:pPr lvl="2"/>
            <a:r>
              <a:rPr i="1"/>
              <a:t>e.g.</a:t>
            </a:r>
            <a:r>
              <a:rPr/>
              <a:t>, utilizar um smartphone com um plano de dados 3G como GPS em uma viagem.</a:t>
            </a:r>
          </a:p>
          <a:p>
            <a:pPr lvl="2"/>
            <a:r>
              <a:rPr i="1"/>
              <a:t>e.g.</a:t>
            </a:r>
            <a:r>
              <a:rPr/>
              <a:t>, andar por um shopping com um smartphone se conectando em vários pontos de acesso e recebendo notificações, e-mails.</a:t>
            </a:r>
          </a:p>
          <a:p>
            <a:pPr lvl="1"/>
            <a:r>
              <a:rPr/>
              <a:t>Como isso se encaixa no modelo TCP/IP visto em Redes I?</a:t>
            </a:r>
          </a:p>
          <a:p>
            <a:pPr lvl="2"/>
            <a:r>
              <a:rPr/>
              <a:t>“Cada dispositivo na Internet possui um endereço IP”.</a:t>
            </a:r>
          </a:p>
          <a:p>
            <a:pPr lvl="2"/>
            <a:r>
              <a:rPr/>
              <a:t>“Endereços IP são hierárquicos, pertencem a subredes”.</a:t>
            </a:r>
          </a:p>
          <a:p>
            <a:pPr lvl="2"/>
            <a:r>
              <a:rPr/>
              <a:t>“O TCP utiliza os endereços IP de origem/destino para demultiplexar conexões”.</a:t>
            </a:r>
          </a:p>
          <a:p>
            <a:pPr lvl="1"/>
            <a:r>
              <a:rPr/>
              <a:t>Problemas?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Segurança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Tema de especial importância em redes.</a:t>
            </a:r>
          </a:p>
          <a:p>
            <a:pPr lvl="2"/>
            <a:r>
              <a:rPr/>
              <a:t>E em computação, em geral.</a:t>
            </a:r>
          </a:p>
          <a:p>
            <a:pPr lvl="1"/>
            <a:r>
              <a:rPr/>
              <a:t>Muito em voga nos últimos anos.</a:t>
            </a:r>
          </a:p>
          <a:p>
            <a:pPr lvl="2"/>
            <a:r>
              <a:rPr/>
              <a:t>Espionagem digital, ataques de negação de serviço, invasões, ...</a:t>
            </a:r>
          </a:p>
          <a:p>
            <a:pPr lvl="1"/>
            <a:r>
              <a:rPr/>
              <a:t>Assunto bastante extenso, poderia preencher toda uma disciplina.</a:t>
            </a:r>
          </a:p>
          <a:p>
            <a:pPr lvl="2"/>
            <a:r>
              <a:rPr/>
              <a:t>Ou mais até.</a:t>
            </a:r>
          </a:p>
          <a:p>
            <a:pPr lvl="1"/>
            <a:r>
              <a:rPr/>
              <a:t>Nesta disciplina, cobriremos apenas o básico.</a:t>
            </a:r>
          </a:p>
          <a:p>
            <a:pPr lvl="2"/>
            <a:r>
              <a:rPr/>
              <a:t>Princípios e requisitos de segurança em redes.</a:t>
            </a:r>
          </a:p>
          <a:p>
            <a:pPr lvl="2"/>
            <a:r>
              <a:rPr/>
              <a:t>Tipos comuns de ataques.</a:t>
            </a:r>
          </a:p>
          <a:p>
            <a:pPr lvl="2"/>
            <a:r>
              <a:rPr/>
              <a:t>Tipos mais comuns de criptografia.</a:t>
            </a:r>
          </a:p>
          <a:p>
            <a:pPr lvl="2"/>
            <a:r>
              <a:rPr/>
              <a:t>Como utilizar a criptografia para garantir requisitos de segurança.</a:t>
            </a:r>
          </a:p>
          <a:p>
            <a:pPr lvl="2"/>
            <a:r>
              <a:rPr/>
              <a:t>Protocolos e aplicações tradicionais com foco em segurança.</a:t>
            </a:r>
          </a:p>
          <a:p>
            <a:pPr lvl="2"/>
            <a:r>
              <a:rPr/>
              <a:t>Segurança operacional.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Multimídia</a:t>
            </a:r>
            <a:r>
              <a:rPr/>
              <a:t> </a:t>
            </a:r>
            <a:r>
              <a:rPr/>
              <a:t>(I)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Aplicações iniciais da Internet eram “simples”.</a:t>
            </a:r>
          </a:p>
          <a:p>
            <a:pPr lvl="2"/>
            <a:r>
              <a:rPr/>
              <a:t>Correio eletrônico.</a:t>
            </a:r>
          </a:p>
          <a:p>
            <a:pPr lvl="2"/>
            <a:r>
              <a:rPr/>
              <a:t>Transferência de arquivos.</a:t>
            </a:r>
          </a:p>
          <a:p>
            <a:pPr lvl="2"/>
            <a:r>
              <a:rPr/>
              <a:t>Web.</a:t>
            </a:r>
          </a:p>
          <a:p>
            <a:pPr lvl="2"/>
            <a:r>
              <a:rPr/>
              <a:t>Mensagens de texto.</a:t>
            </a:r>
          </a:p>
          <a:p>
            <a:pPr lvl="2"/>
            <a:r>
              <a:rPr/>
              <a:t>...</a:t>
            </a:r>
          </a:p>
          <a:p>
            <a:pPr lvl="1"/>
            <a:r>
              <a:rPr/>
              <a:t>Uma Internet “mais rápida” sempre foi desejável, mas aplicações funcionavam de uma maneira ou de outra.</a:t>
            </a:r>
          </a:p>
          <a:p>
            <a:pPr lvl="1"/>
            <a:r>
              <a:rPr/>
              <a:t>Hoje, somos mais exigentes, queremos conteúdo multimídia.</a:t>
            </a:r>
          </a:p>
          <a:p>
            <a:pPr lvl="2"/>
            <a:r>
              <a:rPr i="1"/>
              <a:t>Streaming</a:t>
            </a:r>
            <a:r>
              <a:rPr/>
              <a:t> de áudio/vídeo gravado: youtube, Netflix, Hulu, ...</a:t>
            </a:r>
          </a:p>
          <a:p>
            <a:pPr lvl="2"/>
            <a:r>
              <a:rPr/>
              <a:t>Conversas de voz/vídeo (ao-vivo): Skype, WhatsApp, ...</a:t>
            </a:r>
          </a:p>
          <a:p>
            <a:pPr lvl="1"/>
            <a:r>
              <a:rPr/>
              <a:t>Aplicações agora possuem requisitos fortes de desempenho.</a:t>
            </a:r>
          </a:p>
          <a:p>
            <a:pPr lvl="2"/>
            <a:r>
              <a:rPr/>
              <a:t>Vazão mínima, atraso máximo, perda de pacotes máxima, </a:t>
            </a:r>
            <a:r>
              <a:rPr i="1"/>
              <a:t>jitter</a:t>
            </a:r>
            <a:r>
              <a:rPr/>
              <a:t> máximo, ...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Multimídia</a:t>
            </a:r>
            <a:r>
              <a:rPr/>
              <a:t> </a:t>
            </a:r>
            <a:r>
              <a:rPr/>
              <a:t>(II)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Mas a Internet é uma rede do tipo “melhor esforço”!</a:t>
            </a:r>
          </a:p>
          <a:p>
            <a:pPr lvl="1"/>
            <a:r>
              <a:rPr/>
              <a:t>Como prover este tipo de garantia de desempenho?</a:t>
            </a:r>
          </a:p>
          <a:p>
            <a:pPr lvl="2"/>
            <a:r>
              <a:rPr/>
              <a:t>Ou qualquer outra garantia, na verdade?</a:t>
            </a:r>
          </a:p>
          <a:p>
            <a:pPr lvl="1"/>
            <a:r>
              <a:rPr/>
              <a:t>Resposta:</a:t>
            </a:r>
          </a:p>
          <a:p>
            <a:pPr lvl="2"/>
            <a:r>
              <a:rPr/>
              <a:t>Através de protocolos específicos, soluções e técnicas não triviais.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Gerência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Rede</a:t>
            </a:r>
            <a:r>
              <a:rPr/>
              <a:t> </a:t>
            </a:r>
            <a:r>
              <a:rPr/>
              <a:t>(I)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br/>
            <a:br/>
          </a:p>
          <a:p>
            <a:pPr lvl="1"/>
            <a:r>
              <a:rPr/>
              <a:t>Uma rede (cabeada) entre dois computadores para de funcionar. Como resolver o problema?</a:t>
            </a:r>
          </a:p>
          <a:p>
            <a:pPr lvl="1"/>
            <a:r>
              <a:rPr/>
              <a:t>Algumas ideias:</a:t>
            </a:r>
          </a:p>
          <a:p>
            <a:pPr lvl="2"/>
            <a:r>
              <a:rPr/>
              <a:t>Substituir o cabo de rede.</a:t>
            </a:r>
          </a:p>
          <a:p>
            <a:pPr lvl="2"/>
            <a:r>
              <a:rPr/>
              <a:t>Substituir as interfaces de rede de cada computador.</a:t>
            </a:r>
          </a:p>
          <a:p>
            <a:pPr lvl="2"/>
            <a:r>
              <a:rPr/>
              <a:t>Verificar a configuração de cada computador.</a:t>
            </a:r>
          </a:p>
          <a:p>
            <a:pPr lvl="2"/>
            <a:r>
              <a:rPr/>
              <a:t>Verificar se não há </a:t>
            </a:r>
            <a:r>
              <a:rPr i="1"/>
              <a:t>bugs</a:t>
            </a:r>
            <a:r>
              <a:rPr/>
              <a:t> nos componentes de </a:t>
            </a:r>
            <a:r>
              <a:rPr i="1"/>
              <a:t>software</a:t>
            </a:r>
            <a:r>
              <a:rPr/>
              <a:t>.</a:t>
            </a:r>
          </a:p>
          <a:p>
            <a:pPr lvl="3"/>
            <a:r>
              <a:rPr/>
              <a:t>Aplicações, implementação de protocolos no SO, ...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Gerência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Rede</a:t>
            </a:r>
            <a:r>
              <a:rPr/>
              <a:t> </a:t>
            </a:r>
            <a:r>
              <a:rPr/>
              <a:t>(II)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br/>
            <a:br/>
          </a:p>
          <a:p>
            <a:pPr lvl="1"/>
            <a:r>
              <a:rPr/>
              <a:t>Uma rede (cabeada) entre dois computadores para de funcionar. Como resolver o problema?</a:t>
            </a:r>
          </a:p>
          <a:p>
            <a:pPr lvl="1"/>
            <a:r>
              <a:rPr/>
              <a:t>Algumas ideias:</a:t>
            </a:r>
          </a:p>
          <a:p>
            <a:pPr lvl="2"/>
            <a:r>
              <a:rPr/>
              <a:t>Substituir o cabo de rede.</a:t>
            </a:r>
          </a:p>
          <a:p>
            <a:pPr lvl="2"/>
            <a:r>
              <a:rPr/>
              <a:t>Substituir as interfaces de rede de cada computador.</a:t>
            </a:r>
          </a:p>
          <a:p>
            <a:pPr lvl="2"/>
            <a:r>
              <a:rPr/>
              <a:t>Verificar a configuração de cada computador.</a:t>
            </a:r>
          </a:p>
          <a:p>
            <a:pPr lvl="2"/>
            <a:r>
              <a:rPr/>
              <a:t>Verificar se não há </a:t>
            </a:r>
            <a:r>
              <a:rPr i="1"/>
              <a:t>bugs</a:t>
            </a:r>
            <a:r>
              <a:rPr/>
              <a:t> nos componentes de </a:t>
            </a:r>
            <a:r>
              <a:rPr i="1"/>
              <a:t>software</a:t>
            </a:r>
            <a:r>
              <a:rPr/>
              <a:t>.</a:t>
            </a:r>
          </a:p>
          <a:p>
            <a:pPr lvl="3"/>
            <a:r>
              <a:rPr/>
              <a:t>Aplicações, implementação de protocolos no SO, ...</a:t>
            </a:r>
          </a:p>
          <a:p>
            <a:pPr lvl="1"/>
            <a:r>
              <a:rPr/>
              <a:t>Agora considere o problema em escala maior: a rede da UFF parou de funcionar.</a:t>
            </a:r>
          </a:p>
          <a:p>
            <a:pPr lvl="2"/>
            <a:r>
              <a:rPr/>
              <a:t>Como resolver o problema?</a:t>
            </a:r>
          </a:p>
          <a:p>
            <a:pPr lvl="2"/>
            <a:r>
              <a:rPr/>
              <a:t>Antes disso: como diagnosticar o problema?</a:t>
            </a:r>
          </a:p>
          <a:p>
            <a:pPr lvl="2"/>
            <a:r>
              <a:rPr/>
              <a:t>Antes disso: como isolar o dispositivo (host, roteador, </a:t>
            </a:r>
            <a:r>
              <a:rPr i="1"/>
              <a:t>switch</a:t>
            </a:r>
            <a:r>
              <a:rPr/>
              <a:t>, ...) que causa o problema?</a:t>
            </a:r>
          </a:p>
          <a:p>
            <a:pPr lvl="2"/>
            <a:r>
              <a:rPr/>
              <a:t>Antes disso: como identificar a “região” da rede na qual se encontra o dispositivo culpado?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Gerência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Rede</a:t>
            </a:r>
            <a:r>
              <a:rPr/>
              <a:t> </a:t>
            </a:r>
            <a:r>
              <a:rPr/>
              <a:t>(III)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Com o crescimento de uma rede, tudo se torna (bem) mais complexo.</a:t>
            </a:r>
          </a:p>
          <a:p>
            <a:pPr lvl="0" marL="0" indent="0">
              <a:buNone/>
            </a:pPr>
            <a:r>
              <a:rPr/>
              <a:t>A gerência, portanto, é uma tarefa </a:t>
            </a:r>
            <a:r>
              <a:rPr b="1"/>
              <a:t>difícil</a:t>
            </a:r>
            <a:r>
              <a:rPr/>
              <a:t>.</a:t>
            </a:r>
          </a:p>
          <a:p>
            <a:pPr lvl="0" marL="0" indent="0">
              <a:buNone/>
            </a:pPr>
            <a:r>
              <a:rPr/>
              <a:t>Além disso, a gerência é </a:t>
            </a:r>
            <a:r>
              <a:rPr b="1"/>
              <a:t>importante</a:t>
            </a:r>
            <a:r>
              <a:rPr/>
              <a:t>.</a:t>
            </a:r>
          </a:p>
          <a:p>
            <a:pPr lvl="1"/>
            <a:r>
              <a:rPr/>
              <a:t>Problemas acontecem frequentemente em redes de grande porte.</a:t>
            </a:r>
          </a:p>
          <a:p>
            <a:pPr lvl="1"/>
            <a:r>
              <a:rPr/>
              <a:t>Equipamentos dão defeito, configurações erradas são feitas, cabos são conectados no lugar errado, ...</a:t>
            </a:r>
          </a:p>
          <a:p>
            <a:pPr lvl="0" marL="0" indent="0">
              <a:buNone/>
            </a:pPr>
            <a:r>
              <a:rPr/>
              <a:t>Mas a gerência de redes </a:t>
            </a:r>
            <a:r>
              <a:rPr b="1"/>
              <a:t>não</a:t>
            </a:r>
            <a:r>
              <a:rPr/>
              <a:t> se resume apenas a resolver problemas.</a:t>
            </a:r>
          </a:p>
          <a:p>
            <a:pPr lvl="0" marL="0" indent="0">
              <a:buNone/>
            </a:pPr>
            <a:r>
              <a:rPr/>
              <a:t>Mais genericamente, é desejável:</a:t>
            </a:r>
          </a:p>
          <a:p>
            <a:pPr lvl="1"/>
            <a:r>
              <a:rPr/>
              <a:t>Prever/prevenir potenciais problemas.</a:t>
            </a:r>
          </a:p>
          <a:p>
            <a:pPr lvl="1"/>
            <a:r>
              <a:rPr/>
              <a:t>Identificar mudanças nos perfis de uso da rede.</a:t>
            </a:r>
          </a:p>
          <a:p>
            <a:pPr lvl="1"/>
            <a:r>
              <a:rPr/>
              <a:t>Identificar comportamentos anômalos da rede.</a:t>
            </a:r>
          </a:p>
          <a:p>
            <a:pPr lvl="1"/>
            <a:r>
              <a:rPr/>
              <a:t>...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Informações</a:t>
            </a:r>
            <a:r>
              <a:rPr/>
              <a:t> </a:t>
            </a:r>
            <a:r>
              <a:rPr/>
              <a:t>Gerais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Salas e Horários</a:t>
            </a:r>
          </a:p>
          <a:p>
            <a:pPr lvl="1"/>
            <a:r>
              <a:rPr/>
              <a:t>Terças, 09:00 às 11:00, sala 306.</a:t>
            </a:r>
          </a:p>
          <a:p>
            <a:pPr lvl="1"/>
            <a:r>
              <a:rPr/>
              <a:t>Quintas, 09:00 às 11:00, sala 306.</a:t>
            </a:r>
          </a:p>
          <a:p>
            <a:pPr lvl="0" marL="0" indent="0">
              <a:buNone/>
            </a:pPr>
            <a:br/>
          </a:p>
          <a:p>
            <a:pPr lvl="0" marL="0" indent="0">
              <a:buNone/>
            </a:pPr>
            <a:r>
              <a:rPr/>
              <a:t>Contato</a:t>
            </a:r>
          </a:p>
          <a:p>
            <a:pPr lvl="1"/>
            <a:r>
              <a:rPr>
                <a:latin typeface="Courier"/>
              </a:rPr>
              <a:t>dpassos@ic.uff.br</a:t>
            </a:r>
          </a:p>
          <a:p>
            <a:pPr lvl="1"/>
            <a:r>
              <a:rPr>
                <a:latin typeface="Courier"/>
              </a:rPr>
              <a:t>http://www.ic.uff.br/~dpassos/</a:t>
            </a:r>
          </a:p>
          <a:p>
            <a:pPr lvl="1"/>
            <a:r>
              <a:rPr>
                <a:latin typeface="Courier"/>
              </a:rPr>
              <a:t>http://www.midiacom.uff.br/~diego/</a:t>
            </a:r>
          </a:p>
          <a:p>
            <a:pPr lvl="1"/>
            <a:r>
              <a:rPr>
                <a:latin typeface="Courier"/>
              </a:rPr>
              <a:t>https://sites.google.com/ic.uff.br/dpassos/disciplinas/redes-ii-cc-2019-2</a:t>
            </a:r>
          </a:p>
          <a:p>
            <a:pPr lvl="2"/>
            <a:r>
              <a:rPr/>
              <a:t>Calendário.</a:t>
            </a:r>
          </a:p>
          <a:p>
            <a:pPr lvl="2"/>
            <a:r>
              <a:rPr/>
              <a:t>Material didático.</a:t>
            </a:r>
          </a:p>
          <a:p>
            <a:pPr lvl="2"/>
            <a:r>
              <a:rPr/>
              <a:t>Informações.</a:t>
            </a:r>
          </a:p>
          <a:p>
            <a:pPr lvl="2"/>
            <a:r>
              <a:rPr/>
              <a:t>Avisos.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Gerência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Rede</a:t>
            </a:r>
            <a:r>
              <a:rPr/>
              <a:t> </a:t>
            </a:r>
            <a:r>
              <a:rPr/>
              <a:t>(IV)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Como alcançar estes objetivos?</a:t>
            </a:r>
          </a:p>
          <a:p>
            <a:pPr lvl="1"/>
            <a:r>
              <a:rPr/>
              <a:t>Em especial, levando em conta a heterogeneidade da Internet.</a:t>
            </a:r>
          </a:p>
          <a:p>
            <a:pPr lvl="0" marL="0" indent="0">
              <a:buNone/>
            </a:pPr>
            <a:r>
              <a:rPr/>
              <a:t>Através do emprego de protocolos e soluções especializadas, padronizadas.</a:t>
            </a:r>
          </a:p>
          <a:p>
            <a:pPr lvl="0" marL="0" indent="0">
              <a:buNone/>
            </a:pPr>
            <a:r>
              <a:rPr/>
              <a:t>Protocolos, soluções que permitam:</a:t>
            </a:r>
          </a:p>
          <a:p>
            <a:pPr lvl="1"/>
            <a:r>
              <a:rPr/>
              <a:t>Monitoramento.</a:t>
            </a:r>
          </a:p>
          <a:p>
            <a:pPr lvl="1"/>
            <a:r>
              <a:rPr/>
              <a:t>Configuração.</a:t>
            </a:r>
          </a:p>
          <a:p>
            <a:pPr lvl="1"/>
            <a:r>
              <a:rPr/>
              <a:t>Atuação.</a:t>
            </a:r>
          </a:p>
          <a:p>
            <a:pPr lvl="1"/>
            <a:r>
              <a:rPr/>
              <a:t>...</a:t>
            </a:r>
          </a:p>
          <a:p>
            <a:pPr lvl="0" marL="0" indent="0">
              <a:buNone/>
            </a:pPr>
            <a:r>
              <a:rPr/>
              <a:t>Problema complexo, mercado em expansão.</a:t>
            </a:r>
          </a:p>
          <a:p>
            <a:pPr lvl="1"/>
            <a:r>
              <a:rPr/>
              <a:t>Gerência de redes movimenta bilhões de dólares por ano e valor deve aumentar.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Próxima</a:t>
            </a:r>
            <a:r>
              <a:rPr/>
              <a:t> </a:t>
            </a:r>
            <a:r>
              <a:rPr/>
              <a:t>Aula...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Começaremos a disciplina “de verdade”.</a:t>
            </a:r>
          </a:p>
          <a:p>
            <a:pPr lvl="1"/>
            <a:r>
              <a:rPr/>
              <a:t>Primeiro tópico: camada de enlace.</a:t>
            </a:r>
          </a:p>
          <a:p>
            <a:pPr lvl="2"/>
            <a:r>
              <a:rPr/>
              <a:t>Introdução.</a:t>
            </a:r>
          </a:p>
          <a:p>
            <a:pPr lvl="2"/>
            <a:r>
              <a:rPr/>
              <a:t>Serviços.</a:t>
            </a:r>
          </a:p>
          <a:p>
            <a:pPr lvl="2"/>
            <a:r>
              <a:rPr/>
              <a:t>Métodos de detecção e correção de erros.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Objetivos</a:t>
            </a:r>
            <a:r>
              <a:rPr/>
              <a:t> </a:t>
            </a:r>
            <a:r>
              <a:rPr/>
              <a:t>da</a:t>
            </a:r>
            <a:r>
              <a:rPr/>
              <a:t> </a:t>
            </a:r>
            <a:r>
              <a:rPr/>
              <a:t>Disciplina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Concluir o estudo das camadas da pilha TCP/IP.</a:t>
            </a:r>
          </a:p>
          <a:p>
            <a:pPr lvl="2"/>
            <a:r>
              <a:rPr/>
              <a:t>Em Redes I, foram vistas as camadas de aplicação, transporte e rede.</a:t>
            </a:r>
          </a:p>
          <a:p>
            <a:pPr lvl="2"/>
            <a:r>
              <a:rPr/>
              <a:t>Em Redes II, será estudada a camada de enlace.</a:t>
            </a:r>
          </a:p>
          <a:p>
            <a:pPr lvl="3"/>
            <a:r>
              <a:rPr/>
              <a:t>E alguns conceitos da camada física.</a:t>
            </a:r>
          </a:p>
          <a:p>
            <a:pPr lvl="1"/>
            <a:r>
              <a:rPr/>
              <a:t>Além disso, veremos cinco outros tópicos:</a:t>
            </a:r>
          </a:p>
          <a:p>
            <a:pPr lvl="2"/>
            <a:r>
              <a:rPr/>
              <a:t>Redes sem fio.</a:t>
            </a:r>
          </a:p>
          <a:p>
            <a:pPr lvl="2"/>
            <a:r>
              <a:rPr/>
              <a:t>Mobilidade.</a:t>
            </a:r>
          </a:p>
          <a:p>
            <a:pPr lvl="2"/>
            <a:r>
              <a:rPr/>
              <a:t>Segurança.</a:t>
            </a:r>
          </a:p>
          <a:p>
            <a:pPr lvl="2"/>
            <a:r>
              <a:rPr/>
              <a:t>Multimídia.</a:t>
            </a:r>
          </a:p>
          <a:p>
            <a:pPr lvl="2"/>
            <a:r>
              <a:rPr/>
              <a:t>Gerência de redes.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Conteúdo</a:t>
            </a:r>
            <a:r>
              <a:rPr/>
              <a:t> </a:t>
            </a:r>
            <a:r>
              <a:rPr/>
              <a:t>Programático</a:t>
            </a:r>
            <a:r>
              <a:rPr/>
              <a:t> </a:t>
            </a:r>
            <a:r>
              <a:rPr/>
              <a:t>(E</a:t>
            </a:r>
            <a:r>
              <a:rPr/>
              <a:t> </a:t>
            </a:r>
            <a:r>
              <a:rPr/>
              <a:t>Provas)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 b="1"/>
                        <a:t>P</a:t>
                      </a:r>
                      <a:r>
                        <a:rPr b="1" baseline="-25000"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 b="1"/>
                        <a:t>P</a:t>
                      </a:r>
                      <a:r>
                        <a:rPr b="1" baseline="-25000"/>
                        <a:t>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 b="1"/>
                        <a:t>P</a:t>
                      </a:r>
                      <a:r>
                        <a:rPr b="1" baseline="-25000"/>
                        <a:t>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1" algn="ctr"/>
                      <a:r>
                        <a:rPr/>
                        <a:t>Camada</a:t>
                      </a:r>
                      <a:r>
                        <a:rPr/>
                        <a:t> </a:t>
                      </a:r>
                      <a:r>
                        <a:rPr/>
                        <a:t>de</a:t>
                      </a:r>
                      <a:r>
                        <a:rPr/>
                        <a:t> </a:t>
                      </a:r>
                      <a:r>
                        <a:rPr/>
                        <a:t>enlace.</a:t>
                      </a:r>
                    </a:p>
                    <a:p>
                      <a:pPr lvl="2" algn="ctr"/>
                      <a:r>
                        <a:rPr/>
                        <a:t>Correção</a:t>
                      </a:r>
                      <a:r>
                        <a:rPr/>
                        <a:t> </a:t>
                      </a:r>
                      <a:r>
                        <a:rPr/>
                        <a:t>de</a:t>
                      </a:r>
                      <a:r>
                        <a:rPr/>
                        <a:t> </a:t>
                      </a:r>
                      <a:r>
                        <a:rPr/>
                        <a:t>erros.</a:t>
                      </a:r>
                    </a:p>
                    <a:p>
                      <a:pPr lvl="1" algn="ctr"/>
                      <a:r>
                        <a:rPr/>
                        <a:t>Endereçamento,</a:t>
                      </a:r>
                      <a:r>
                        <a:rPr/>
                        <a:t> </a:t>
                      </a:r>
                      <a:r>
                        <a:rPr/>
                        <a:t>ARP.</a:t>
                      </a:r>
                      <a:r>
                        <a:rPr/>
                        <a:t> </a:t>
                      </a:r>
                      <a:r>
                        <a:rPr/>
                        <a:t>-</a:t>
                      </a:r>
                      <a:r>
                        <a:rPr/>
                        <a:t> </a:t>
                      </a:r>
                      <a:r>
                        <a:rPr/>
                        <a:t>Ethernet.</a:t>
                      </a:r>
                      <a:r>
                        <a:rPr/>
                        <a:t> </a:t>
                      </a:r>
                      <a:r>
                        <a:rPr/>
                        <a:t>-</a:t>
                      </a:r>
                      <a:r>
                        <a:rPr/>
                        <a:t> </a:t>
                      </a:r>
                      <a:r>
                        <a:rPr/>
                        <a:t>Switches.</a:t>
                      </a:r>
                      <a:r>
                        <a:rPr/>
                        <a:t> </a:t>
                      </a:r>
                      <a:r>
                        <a:rPr/>
                        <a:t>-</a:t>
                      </a:r>
                      <a:r>
                        <a:rPr/>
                        <a:t> </a:t>
                      </a:r>
                      <a:r>
                        <a:rPr/>
                        <a:t>VLANs.</a:t>
                      </a:r>
                      <a:r>
                        <a:rPr/>
                        <a:t> </a:t>
                      </a:r>
                      <a:r>
                        <a:rPr/>
                        <a:t>-</a:t>
                      </a:r>
                      <a:r>
                        <a:rPr/>
                        <a:t> </a:t>
                      </a:r>
                      <a:r>
                        <a:rPr/>
                        <a:t>MPLS.</a:t>
                      </a:r>
                    </a:p>
                    <a:p>
                      <a:pPr lvl="1" algn="ctr"/>
                      <a:r>
                        <a:rPr/>
                        <a:t>Redes</a:t>
                      </a:r>
                      <a:r>
                        <a:rPr/>
                        <a:t> </a:t>
                      </a:r>
                      <a:r>
                        <a:rPr/>
                        <a:t>Sem</a:t>
                      </a:r>
                      <a:r>
                        <a:rPr/>
                        <a:t> </a:t>
                      </a:r>
                      <a:r>
                        <a:rPr/>
                        <a:t>Fio.</a:t>
                      </a:r>
                    </a:p>
                    <a:p>
                      <a:pPr lvl="2" algn="ctr"/>
                      <a:r>
                        <a:rPr/>
                        <a:t>Enlaces</a:t>
                      </a:r>
                      <a:r>
                        <a:rPr/>
                        <a:t> </a:t>
                      </a:r>
                      <a:r>
                        <a:rPr/>
                        <a:t>sem</a:t>
                      </a:r>
                      <a:r>
                        <a:rPr/>
                        <a:t> </a:t>
                      </a:r>
                      <a:r>
                        <a:rPr/>
                        <a:t>fio.</a:t>
                      </a:r>
                    </a:p>
                    <a:p>
                      <a:pPr lvl="2" algn="ctr"/>
                      <a:r>
                        <a:rPr/>
                        <a:t>IEEE</a:t>
                      </a:r>
                      <a:r>
                        <a:rPr/>
                        <a:t> </a:t>
                      </a:r>
                      <a:r>
                        <a:rPr/>
                        <a:t>802.11.</a:t>
                      </a:r>
                    </a:p>
                    <a:p>
                      <a:pPr lvl="2" algn="ctr"/>
                      <a:r>
                        <a:rPr/>
                        <a:t>Celular.</a:t>
                      </a:r>
                    </a:p>
                    <a:p>
                      <a:pPr lvl="1" algn="ctr"/>
                      <a:r>
                        <a:rPr/>
                        <a:t>Mobilidade.</a:t>
                      </a:r>
                    </a:p>
                    <a:p>
                      <a:pPr lvl="2" algn="ctr"/>
                      <a:r>
                        <a:rPr/>
                        <a:t>IP</a:t>
                      </a:r>
                      <a:r>
                        <a:rPr/>
                        <a:t> </a:t>
                      </a:r>
                      <a:r>
                        <a:rPr/>
                        <a:t>Móvel.</a:t>
                      </a:r>
                    </a:p>
                    <a:p>
                      <a:pPr lvl="2" algn="ctr"/>
                      <a:r>
                        <a:rPr/>
                        <a:t>Mobilidade</a:t>
                      </a:r>
                      <a:r>
                        <a:rPr/>
                        <a:t> </a:t>
                      </a:r>
                      <a:r>
                        <a:rPr/>
                        <a:t>Celular.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1" algn="ctr"/>
                      <a:r>
                        <a:rPr/>
                        <a:t>Segurança.</a:t>
                      </a:r>
                    </a:p>
                    <a:p>
                      <a:pPr lvl="2" algn="ctr"/>
                      <a:r>
                        <a:rPr/>
                        <a:t>Requisitos.</a:t>
                      </a:r>
                    </a:p>
                    <a:p>
                      <a:pPr lvl="2" algn="ctr"/>
                      <a:r>
                        <a:rPr/>
                        <a:t>Criptografia.</a:t>
                      </a:r>
                    </a:p>
                    <a:p>
                      <a:pPr lvl="2" algn="ctr"/>
                      <a:r>
                        <a:rPr/>
                        <a:t>Autenticação.</a:t>
                      </a:r>
                    </a:p>
                    <a:p>
                      <a:pPr lvl="2" algn="ctr"/>
                      <a:r>
                        <a:rPr/>
                        <a:t>Integridade.</a:t>
                      </a:r>
                    </a:p>
                    <a:p>
                      <a:pPr lvl="2" algn="ctr"/>
                      <a:r>
                        <a:rPr/>
                        <a:t>Certificados.</a:t>
                      </a:r>
                    </a:p>
                    <a:p>
                      <a:pPr lvl="2" algn="ctr"/>
                      <a:r>
                        <a:rPr/>
                        <a:t>E-mail</a:t>
                      </a:r>
                      <a:r>
                        <a:rPr/>
                        <a:t> </a:t>
                      </a:r>
                      <a:r>
                        <a:rPr/>
                        <a:t>seguro.</a:t>
                      </a:r>
                    </a:p>
                    <a:p>
                      <a:pPr lvl="2" algn="ctr"/>
                      <a:r>
                        <a:rPr/>
                        <a:t>SSL.</a:t>
                      </a:r>
                    </a:p>
                    <a:p>
                      <a:pPr lvl="2" algn="ctr"/>
                      <a:r>
                        <a:rPr/>
                        <a:t>VPNs.</a:t>
                      </a:r>
                    </a:p>
                    <a:p>
                      <a:pPr lvl="2" algn="ctr"/>
                      <a:r>
                        <a:rPr/>
                        <a:t>IPSec.</a:t>
                      </a:r>
                    </a:p>
                    <a:p>
                      <a:pPr lvl="2" algn="ctr"/>
                      <a:r>
                        <a:rPr/>
                        <a:t>WLANs.</a:t>
                      </a:r>
                    </a:p>
                    <a:p>
                      <a:pPr lvl="2" algn="ctr"/>
                      <a:r>
                        <a:rPr/>
                        <a:t>Segurança</a:t>
                      </a:r>
                      <a:r>
                        <a:rPr/>
                        <a:t> </a:t>
                      </a:r>
                      <a:r>
                        <a:rPr/>
                        <a:t>Operacional.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1" algn="ctr"/>
                      <a:r>
                        <a:rPr/>
                        <a:t>Multimídia.</a:t>
                      </a:r>
                    </a:p>
                    <a:p>
                      <a:pPr lvl="2" algn="ctr"/>
                      <a:r>
                        <a:rPr/>
                        <a:t>Aplicações.</a:t>
                      </a:r>
                    </a:p>
                    <a:p>
                      <a:pPr lvl="2" algn="ctr"/>
                      <a:r>
                        <a:rPr/>
                        <a:t>CDNs.</a:t>
                      </a:r>
                    </a:p>
                    <a:p>
                      <a:pPr lvl="2" algn="ctr"/>
                      <a:r>
                        <a:rPr/>
                        <a:t>VoIP.</a:t>
                      </a:r>
                    </a:p>
                    <a:p>
                      <a:pPr lvl="2" algn="ctr"/>
                      <a:r>
                        <a:rPr/>
                        <a:t>RTP,</a:t>
                      </a:r>
                      <a:r>
                        <a:rPr/>
                        <a:t> </a:t>
                      </a:r>
                      <a:r>
                        <a:rPr/>
                        <a:t>RTCP,</a:t>
                      </a:r>
                      <a:r>
                        <a:rPr/>
                        <a:t> </a:t>
                      </a:r>
                      <a:r>
                        <a:rPr/>
                        <a:t>SIP.</a:t>
                      </a:r>
                    </a:p>
                    <a:p>
                      <a:pPr lvl="2" algn="ctr"/>
                      <a:r>
                        <a:rPr/>
                        <a:t>QoS.</a:t>
                      </a:r>
                    </a:p>
                    <a:p>
                      <a:pPr lvl="2" algn="ctr"/>
                      <a:r>
                        <a:rPr/>
                        <a:t>DiffServ.</a:t>
                      </a:r>
                    </a:p>
                    <a:p>
                      <a:pPr lvl="1" algn="ctr"/>
                      <a:r>
                        <a:rPr/>
                        <a:t>Gerência.</a:t>
                      </a:r>
                    </a:p>
                    <a:p>
                      <a:pPr lvl="2" algn="ctr"/>
                      <a:r>
                        <a:rPr/>
                        <a:t>Conceitos.</a:t>
                      </a:r>
                    </a:p>
                    <a:p>
                      <a:pPr lvl="2" algn="ctr"/>
                      <a:r>
                        <a:rPr/>
                        <a:t>SNMP,</a:t>
                      </a:r>
                      <a:r>
                        <a:rPr/>
                        <a:t> </a:t>
                      </a:r>
                      <a:r>
                        <a:rPr/>
                        <a:t>MIBs.</a:t>
                      </a:r>
                    </a:p>
                    <a:p>
                      <a:pPr lvl="2" algn="ctr"/>
                      <a:r>
                        <a:rPr/>
                        <a:t>ASN.1.</a:t>
                      </a:r>
                    </a:p>
                    <a:p>
                      <a:pPr lvl="2" algn="ctr"/>
                      <a:r>
                        <a:rPr/>
                        <a:t>Exemplos</a:t>
                      </a:r>
                      <a:r>
                        <a:rPr/>
                        <a:t> </a:t>
                      </a:r>
                      <a:r>
                        <a:rPr/>
                        <a:t>Práticos.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Bibliografia</a:t>
            </a:r>
            <a:r>
              <a:rPr/>
              <a:t> </a:t>
            </a:r>
            <a:r>
              <a:rPr/>
              <a:t>e</a:t>
            </a:r>
            <a:r>
              <a:rPr/>
              <a:t> </a:t>
            </a:r>
            <a:r>
              <a:rPr/>
              <a:t>Material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Apoio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Bibliografia Básica</a:t>
            </a:r>
          </a:p>
          <a:p>
            <a:pPr lvl="1"/>
            <a:r>
              <a:rPr/>
              <a:t>Kurose &amp; Ross, </a:t>
            </a:r>
            <a:r>
              <a:rPr i="1"/>
              <a:t>Redes de Computadores e a Internet</a:t>
            </a:r>
            <a:r>
              <a:rPr/>
              <a:t>, Editora Addison-Wesley, 5a. edição, 2005 (Capítulos 5-9).</a:t>
            </a:r>
          </a:p>
          <a:p>
            <a:pPr lvl="0" marL="0" indent="0">
              <a:buNone/>
            </a:pPr>
            <a:br/>
          </a:p>
          <a:p>
            <a:pPr lvl="0" marL="0" indent="0">
              <a:buNone/>
            </a:pPr>
            <a:r>
              <a:rPr/>
              <a:t>Bibliografia Adicional</a:t>
            </a:r>
          </a:p>
          <a:p>
            <a:pPr lvl="1"/>
            <a:r>
              <a:rPr/>
              <a:t>Tanenbaum, </a:t>
            </a:r>
            <a:r>
              <a:rPr i="1"/>
              <a:t>Computer Networks</a:t>
            </a:r>
            <a:r>
              <a:rPr/>
              <a:t>, Editora Pearson, 5a. edição, 2010 (Capítulos 2-5, 7 e 8).</a:t>
            </a:r>
          </a:p>
          <a:p>
            <a:pPr lvl="1"/>
            <a:r>
              <a:rPr/>
              <a:t>S. Keshav, </a:t>
            </a:r>
            <a:r>
              <a:rPr i="1"/>
              <a:t>An Engineering Approach to Computer Networking</a:t>
            </a:r>
            <a:r>
              <a:rPr/>
              <a:t>, Editora Addison-Wesley Professional, 1a. edição, 1997 (Capítulos 1-16).</a:t>
            </a:r>
          </a:p>
          <a:p>
            <a:pPr lvl="0" marL="0" indent="0">
              <a:buNone/>
            </a:pPr>
            <a:br/>
          </a:p>
          <a:p>
            <a:pPr lvl="0" marL="0" indent="0">
              <a:buNone/>
            </a:pPr>
            <a:r>
              <a:rPr/>
              <a:t>Outras Referências</a:t>
            </a:r>
          </a:p>
          <a:p>
            <a:pPr lvl="1"/>
            <a:r>
              <a:rPr/>
              <a:t>Slides, listas de exercícios, links na página do curso.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Alguns</a:t>
            </a:r>
            <a:r>
              <a:rPr/>
              <a:t> </a:t>
            </a:r>
            <a:r>
              <a:rPr/>
              <a:t>Detalhes</a:t>
            </a:r>
            <a:r>
              <a:rPr/>
              <a:t> </a:t>
            </a:r>
            <a:r>
              <a:rPr/>
              <a:t>Sobre</a:t>
            </a:r>
            <a:r>
              <a:rPr/>
              <a:t> </a:t>
            </a:r>
            <a:r>
              <a:rPr/>
              <a:t>os</a:t>
            </a:r>
            <a:r>
              <a:rPr/>
              <a:t> </a:t>
            </a:r>
            <a:r>
              <a:rPr/>
              <a:t>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Fortemente baseados nos slides do livro-texto.</a:t>
            </a:r>
          </a:p>
          <a:p>
            <a:pPr lvl="2"/>
            <a:r>
              <a:rPr/>
              <a:t>Originais disponíveis em: </a:t>
            </a:r>
            <a:r>
              <a:rPr>
                <a:latin typeface="Courier"/>
              </a:rPr>
              <a:t>http://www-net.cs.umass.edu/kurose-ross-ppt-6e/</a:t>
            </a:r>
          </a:p>
          <a:p>
            <a:pPr lvl="2"/>
            <a:r>
              <a:rPr/>
              <a:t>Alguns slides removidos, outros adicionados, outros modificados.</a:t>
            </a:r>
          </a:p>
          <a:p>
            <a:pPr lvl="1"/>
            <a:r>
              <a:rPr/>
              <a:t>Disponibilizados na página do curso em algumas versões diferentes:</a:t>
            </a:r>
          </a:p>
          <a:p>
            <a:pPr lvl="2"/>
            <a:r>
              <a:rPr/>
              <a:t>HTML5/CSS3/Javascript: versão usada nas aulas, contém alguns elementos multimídia.</a:t>
            </a:r>
          </a:p>
          <a:p>
            <a:pPr lvl="2"/>
            <a:r>
              <a:rPr/>
              <a:t>PDF: versão disponibilizada por questão de compatibilidade, sem recursos multimídia.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Critério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Avaliação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Provas</a:t>
            </a:r>
          </a:p>
          <a:p>
            <a:pPr lvl="1"/>
            <a:r>
              <a:rPr/>
              <a:t>Reposição: </a:t>
            </a:r>
            <a:r>
              <a:rPr b="1"/>
              <a:t>Apenas</a:t>
            </a:r>
            <a:r>
              <a:rPr/>
              <a:t> para alunos que </a:t>
            </a:r>
            <a:r>
              <a:rPr b="1"/>
              <a:t>faltaram a uma das provas</a:t>
            </a:r>
            <a:r>
              <a:rPr/>
              <a:t>.</a:t>
            </a:r>
          </a:p>
          <a:p>
            <a:pPr lvl="2"/>
            <a:r>
              <a:rPr b="1"/>
              <a:t>Todo o conteúdo</a:t>
            </a:r>
            <a:r>
              <a:rPr/>
              <a:t>.</a:t>
            </a:r>
          </a:p>
          <a:p>
            <a:pPr lvl="0" marL="0" indent="0">
              <a:buNone/>
            </a:pPr>
            <a:r>
              <a:rPr/>
              <a:t>\(M_p = \frac{P_1 + P_2 + P_3}{3}\)</a:t>
            </a:r>
          </a:p>
          <a:p>
            <a:pPr lvl="0" marL="0" indent="0">
              <a:buNone/>
            </a:pPr>
            <a:br/>
          </a:p>
          <a:p>
            <a:pPr lvl="0" marL="0" indent="0">
              <a:buNone/>
            </a:pPr>
            <a:r>
              <a:rPr/>
              <a:t>Trabalho (grupos de 2 a 5 alunos)</a:t>
            </a:r>
          </a:p>
          <a:p>
            <a:pPr lvl="1"/>
            <a:r>
              <a:rPr/>
              <a:t>Tema: site survey de redes Wi-Fi.</a:t>
            </a:r>
          </a:p>
          <a:p>
            <a:pPr lvl="1"/>
            <a:r>
              <a:rPr/>
              <a:t>Entrega de relatório.</a:t>
            </a:r>
          </a:p>
          <a:p>
            <a:pPr lvl="1"/>
            <a:r>
              <a:rPr/>
              <a:t>Apresentação do trabalho durante a aula.</a:t>
            </a:r>
          </a:p>
          <a:p>
            <a:pPr lvl="0" marL="0" indent="0">
              <a:buNone/>
            </a:pPr>
            <a:br/>
          </a:p>
          <a:p>
            <a:pPr lvl="0" marL="0" indent="0">
              <a:buNone/>
            </a:pPr>
            <a:r>
              <a:rPr/>
              <a:t>Média Final</a:t>
            </a:r>
          </a:p>
          <a:p>
            <a:pPr lvl="0" marL="0" indent="0">
              <a:buNone/>
            </a:pPr>
            <a:r>
              <a:rPr/>
              <a:t>\(M_f = 0{,}8\cdot M_p + 0{,}2\cdot M_t\)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Calendário</a:t>
            </a:r>
            <a:r>
              <a:rPr/>
              <a:t> </a:t>
            </a:r>
            <a:r>
              <a:rPr/>
              <a:t>(Sujeito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Alterações)</a:t>
            </a:r>
          </a:p>
        </p:txBody>
      </p:sp>
      <p:pic>
        <p:nvPicPr>
          <p:cNvPr descr="imagens/calendario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676400"/>
            <a:ext cx="8229600" cy="4368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2020-07-21T21:40:44Z</dcterms:created>
  <dcterms:modified xsi:type="dcterms:W3CDTF">2020-07-21T21:40:44Z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