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Diego Passos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Universidade Federal Fluminense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Redes de Computadores II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Acesso ao enlace</a:t>
            </a:r>
            <a:r>
              <a:rPr/>
              <a:t>.</a:t>
            </a:r>
          </a:p>
          <a:p>
            <a:pPr lvl="2"/>
            <a:r>
              <a:rPr/>
              <a:t>Meio </a:t>
            </a:r>
            <a:r>
              <a:rPr b="1"/>
              <a:t>dedicado</a:t>
            </a:r>
            <a:r>
              <a:rPr/>
              <a:t> </a:t>
            </a:r>
            <a:r>
              <a:rPr i="1"/>
              <a:t>vs.</a:t>
            </a:r>
            <a:r>
              <a:rPr/>
              <a:t> </a:t>
            </a:r>
            <a:r>
              <a:rPr b="1"/>
              <a:t>compartilhado</a:t>
            </a:r>
            <a:r>
              <a:rPr/>
              <a:t>.</a:t>
            </a:r>
          </a:p>
          <a:p>
            <a:pPr lvl="2"/>
            <a:r>
              <a:rPr/>
              <a:t>Se múltiplos nós competem, necessitam </a:t>
            </a:r>
            <a:r>
              <a:rPr b="1"/>
              <a:t>coordenação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Serviços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Camada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Enlace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Endereçamento.</a:t>
            </a:r>
          </a:p>
          <a:p>
            <a:pPr lvl="2"/>
            <a:r>
              <a:rPr b="1"/>
              <a:t>Endereço MAC</a:t>
            </a:r>
            <a:r>
              <a:rPr/>
              <a:t>.</a:t>
            </a:r>
          </a:p>
          <a:p>
            <a:pPr lvl="2"/>
            <a:r>
              <a:rPr/>
              <a:t>Identifica origem, destino no cabeçalho do quadro.</a:t>
            </a:r>
          </a:p>
          <a:p>
            <a:pPr lvl="3"/>
            <a:r>
              <a:rPr/>
              <a:t>Em algumas redes, pode haver mais elementos endereçados.</a:t>
            </a:r>
          </a:p>
          <a:p>
            <a:pPr lvl="2"/>
            <a:r>
              <a:rPr b="1"/>
              <a:t>Diferente do endereçamento da camada de rede.</a:t>
            </a:r>
          </a:p>
          <a:p>
            <a:pPr lvl="3"/>
            <a:r>
              <a:rPr i="1"/>
              <a:t>e.g.</a:t>
            </a:r>
            <a:r>
              <a:rPr/>
              <a:t>, endereço IP.</a:t>
            </a:r>
          </a:p>
          <a:p>
            <a:pPr lvl="1"/>
            <a:r>
              <a:rPr/>
              <a:t>Entrega confiável de dados.</a:t>
            </a:r>
          </a:p>
          <a:p>
            <a:pPr lvl="2"/>
            <a:r>
              <a:rPr/>
              <a:t>Já estudado em Redes I (camada de transporte, TCP).</a:t>
            </a:r>
          </a:p>
          <a:p>
            <a:pPr lvl="2"/>
            <a:r>
              <a:rPr/>
              <a:t>Pouco usado em enlaces com poucos erros: fibras ópticas, alguns tipos de par-trançado.</a:t>
            </a:r>
          </a:p>
          <a:p>
            <a:pPr lvl="2"/>
            <a:r>
              <a:rPr/>
              <a:t>Importante para enlaces sem fio: altas taxas de erro.</a:t>
            </a:r>
          </a:p>
          <a:p>
            <a:pPr lvl="3"/>
            <a:r>
              <a:rPr b="1"/>
              <a:t>Por que implementar no nível de enlace e fim a fim?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Serviços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Camada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Enlace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Detecção de erros.</a:t>
            </a:r>
          </a:p>
          <a:p>
            <a:pPr lvl="2"/>
            <a:r>
              <a:rPr/>
              <a:t>Erros causados por atenuação de sinal, ruído.</a:t>
            </a:r>
          </a:p>
          <a:p>
            <a:pPr lvl="2"/>
            <a:r>
              <a:rPr/>
              <a:t>Receptor deve ser capaz de detectá-los.</a:t>
            </a:r>
          </a:p>
          <a:p>
            <a:pPr lvl="3"/>
            <a:r>
              <a:rPr/>
              <a:t>Pede retransmissão ou descarta o quadro.</a:t>
            </a:r>
          </a:p>
          <a:p>
            <a:pPr lvl="1"/>
            <a:r>
              <a:rPr/>
              <a:t>Correção de erros.</a:t>
            </a:r>
          </a:p>
          <a:p>
            <a:pPr lvl="2"/>
            <a:r>
              <a:rPr/>
              <a:t>Passo além do anterior.</a:t>
            </a:r>
          </a:p>
          <a:p>
            <a:pPr lvl="2"/>
            <a:r>
              <a:rPr/>
              <a:t>Receptor identifica </a:t>
            </a:r>
            <a:r>
              <a:rPr b="1"/>
              <a:t>e corrige</a:t>
            </a:r>
            <a:r>
              <a:rPr/>
              <a:t> erros.</a:t>
            </a:r>
          </a:p>
          <a:p>
            <a:pPr lvl="3"/>
            <a:r>
              <a:rPr b="1"/>
              <a:t>Sem necessitar de retransmissões</a:t>
            </a:r>
            <a:r>
              <a:rPr/>
              <a:t>.</a:t>
            </a:r>
          </a:p>
          <a:p>
            <a:pPr lvl="1"/>
            <a:r>
              <a:rPr/>
              <a:t>Controle de fluxo.</a:t>
            </a:r>
          </a:p>
          <a:p>
            <a:pPr lvl="2"/>
            <a:r>
              <a:rPr/>
              <a:t>Evitar afogar o receptor.</a:t>
            </a:r>
          </a:p>
          <a:p>
            <a:pPr lvl="2"/>
            <a:r>
              <a:rPr/>
              <a:t>Também discutido no contexto do TCP.</a:t>
            </a:r>
          </a:p>
          <a:p>
            <a:pPr lvl="2"/>
            <a:r>
              <a:rPr/>
              <a:t>Mas aqui, entre dois nós adjacentes.</a:t>
            </a:r>
          </a:p>
          <a:p>
            <a:pPr lvl="1"/>
            <a:r>
              <a:rPr/>
              <a:t>Transmissão </a:t>
            </a:r>
            <a:r>
              <a:rPr b="1"/>
              <a:t>full-duplex</a:t>
            </a:r>
            <a:r>
              <a:rPr/>
              <a:t> ou </a:t>
            </a:r>
            <a:r>
              <a:rPr b="1"/>
              <a:t>half-duplex</a:t>
            </a:r>
            <a:r>
              <a:rPr/>
              <a:t>.</a:t>
            </a:r>
          </a:p>
          <a:p>
            <a:pPr lvl="2"/>
            <a:r>
              <a:rPr i="1"/>
              <a:t>Duplex</a:t>
            </a:r>
            <a:r>
              <a:rPr/>
              <a:t> = transmissões em ambos os sentidos.</a:t>
            </a:r>
          </a:p>
          <a:p>
            <a:pPr lvl="2"/>
            <a:r>
              <a:rPr i="1"/>
              <a:t>Half-duplex</a:t>
            </a:r>
            <a:r>
              <a:rPr/>
              <a:t> = um de cada vez.</a:t>
            </a:r>
          </a:p>
          <a:p>
            <a:pPr lvl="2"/>
            <a:r>
              <a:rPr i="1"/>
              <a:t>Full-duplex</a:t>
            </a:r>
            <a:r>
              <a:rPr/>
              <a:t> = simultaneamente.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Camada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Enlace</a:t>
            </a:r>
            <a:r>
              <a:rPr/>
              <a:t> </a:t>
            </a:r>
            <a:r>
              <a:rPr/>
              <a:t>é</a:t>
            </a:r>
            <a:r>
              <a:rPr/>
              <a:t> </a:t>
            </a:r>
            <a:r>
              <a:rPr/>
              <a:t>Implementada?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  <a:p>
            <a:pPr lvl="1"/>
            <a:r>
              <a:rPr/>
              <a:t>Presente em todos os nós.</a:t>
            </a:r>
          </a:p>
          <a:p>
            <a:pPr lvl="1"/>
            <a:r>
              <a:rPr/>
              <a:t>Implementada no </a:t>
            </a:r>
            <a:r>
              <a:rPr b="1"/>
              <a:t>adaptador de rede</a:t>
            </a:r>
            <a:r>
              <a:rPr/>
              <a:t>.</a:t>
            </a:r>
          </a:p>
          <a:p>
            <a:pPr lvl="2"/>
            <a:r>
              <a:rPr/>
              <a:t>Ou placa de rede.</a:t>
            </a:r>
          </a:p>
          <a:p>
            <a:pPr lvl="2"/>
            <a:r>
              <a:rPr/>
              <a:t>Ou NIC.</a:t>
            </a:r>
          </a:p>
          <a:p>
            <a:pPr lvl="1"/>
            <a:r>
              <a:rPr/>
              <a:t>Exemplos de adaptadores de rede:</a:t>
            </a:r>
          </a:p>
          <a:p>
            <a:pPr lvl="2"/>
            <a:r>
              <a:rPr/>
              <a:t>Placa Ethernet, placa 802.11.</a:t>
            </a:r>
          </a:p>
          <a:p>
            <a:pPr lvl="2"/>
            <a:r>
              <a:rPr/>
              <a:t>Implementam tanto a camada de enlace, quanto camada física.</a:t>
            </a:r>
          </a:p>
          <a:p>
            <a:pPr lvl="1"/>
            <a:r>
              <a:rPr/>
              <a:t>Adaptadores se conectam a barramentos.</a:t>
            </a:r>
          </a:p>
          <a:p>
            <a:pPr lvl="2"/>
            <a:r>
              <a:rPr/>
              <a:t>PCI, USB, ...</a:t>
            </a:r>
          </a:p>
          <a:p>
            <a:pPr lvl="1"/>
            <a:r>
              <a:rPr/>
              <a:t>Implementação pode também envolver </a:t>
            </a:r>
            <a:r>
              <a:rPr i="1"/>
              <a:t>software</a:t>
            </a:r>
            <a:r>
              <a:rPr/>
              <a:t>, </a:t>
            </a:r>
            <a:r>
              <a:rPr i="1"/>
              <a:t>firmware</a:t>
            </a:r>
            <a:r>
              <a:rPr/>
              <a:t>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Implementacao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600200"/>
            <a:ext cx="3352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Comunicação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Adaptadores</a:t>
            </a:r>
          </a:p>
        </p:txBody>
      </p:sp>
      <p:pic>
        <p:nvPicPr>
          <p:cNvPr descr="imagens/ComunicacaoAdaptadores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84400"/>
            <a:ext cx="82296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Transmissor:</a:t>
            </a:r>
          </a:p>
          <a:p>
            <a:pPr lvl="2"/>
            <a:r>
              <a:rPr/>
              <a:t>Encapsula datagrama em quadro.</a:t>
            </a:r>
          </a:p>
          <a:p>
            <a:pPr lvl="2"/>
            <a:r>
              <a:rPr/>
              <a:t>Adiciona informações para verificação/correção de erros, controle de fluxo, transmissão confiável, ...</a:t>
            </a:r>
          </a:p>
          <a:p>
            <a:pPr lvl="1"/>
            <a:r>
              <a:rPr/>
              <a:t>Receptor:</a:t>
            </a:r>
          </a:p>
          <a:p>
            <a:pPr lvl="2"/>
            <a:r>
              <a:rPr/>
              <a:t>Verifica/recupera erros, transmissão confiável de dados, ...</a:t>
            </a:r>
          </a:p>
          <a:p>
            <a:pPr lvl="2"/>
            <a:r>
              <a:rPr/>
              <a:t>Extrai datagrama, repassa para camadas superiores.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Detecção e Correção de Erros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Detecção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Erros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EDC: bits de detecção e correção de erros.</a:t>
            </a:r>
          </a:p>
          <a:p>
            <a:pPr lvl="2"/>
            <a:r>
              <a:rPr/>
              <a:t>Redundância.</a:t>
            </a:r>
          </a:p>
          <a:p>
            <a:pPr lvl="1"/>
            <a:r>
              <a:rPr/>
              <a:t>D: dados protegidos pela redundância.</a:t>
            </a:r>
          </a:p>
          <a:p>
            <a:pPr lvl="2"/>
            <a:r>
              <a:rPr/>
              <a:t>Pode incluir campos de cabeçalho.</a:t>
            </a:r>
          </a:p>
          <a:p>
            <a:pPr lvl="1"/>
            <a:r>
              <a:rPr/>
              <a:t>Detecção de erros é probabilística.</a:t>
            </a:r>
          </a:p>
          <a:p>
            <a:pPr lvl="2"/>
            <a:r>
              <a:rPr/>
              <a:t>Pode falhar, mas geralmente com probabilidade baixa.</a:t>
            </a:r>
          </a:p>
          <a:p>
            <a:pPr lvl="2"/>
            <a:r>
              <a:rPr/>
              <a:t>Quanto mais bits no EDC, menor a probabilidade.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DeteccaoDeErros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Camada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Tema do capítulo 5 do livro (Kurose).</a:t>
            </a:r>
          </a:p>
          <a:p>
            <a:pPr lvl="1"/>
            <a:r>
              <a:rPr/>
              <a:t>Objeto das próximas 7 aulas da disciplina.</a:t>
            </a:r>
          </a:p>
          <a:p>
            <a:pPr lvl="1"/>
            <a:r>
              <a:rPr/>
              <a:t>Objetivos:</a:t>
            </a:r>
          </a:p>
          <a:p>
            <a:pPr lvl="2"/>
            <a:r>
              <a:rPr/>
              <a:t>Entender os princípios dos serviços da camada de enlace (ou MAC).</a:t>
            </a:r>
          </a:p>
          <a:p>
            <a:pPr lvl="3"/>
            <a:r>
              <a:rPr/>
              <a:t>Correção e detecção de erros.</a:t>
            </a:r>
          </a:p>
          <a:p>
            <a:pPr lvl="3"/>
            <a:r>
              <a:rPr/>
              <a:t>Uso de canais compartilhados: acesso múltiplo.</a:t>
            </a:r>
          </a:p>
          <a:p>
            <a:pPr lvl="3"/>
            <a:r>
              <a:rPr/>
              <a:t>Endereçamento na camada de enlace.</a:t>
            </a:r>
          </a:p>
          <a:p>
            <a:pPr lvl="3"/>
            <a:r>
              <a:rPr/>
              <a:t>Redes locais: Ethernet e VLANs.</a:t>
            </a:r>
          </a:p>
          <a:p>
            <a:pPr lvl="2"/>
            <a:r>
              <a:rPr/>
              <a:t>Implementação de diversas tecnologias da camada de enlace.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Um único bit de paridade: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paridade1b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65400"/>
            <a:ext cx="8229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  <a:p>
            <a:pPr lvl="1"/>
            <a:r>
              <a:rPr/>
              <a:t>Paridade par </a:t>
            </a:r>
            <a:r>
              <a:rPr i="1"/>
              <a:t>vs.</a:t>
            </a:r>
            <a:r>
              <a:rPr/>
              <a:t> paridade ímpar.</a:t>
            </a:r>
          </a:p>
          <a:p>
            <a:pPr lvl="1"/>
            <a:r>
              <a:rPr/>
              <a:t>Paridade bi-dimensional: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paridadeBidimension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600200"/>
            <a:ext cx="3911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Paridade</a:t>
            </a:r>
            <a:r>
              <a:rPr/>
              <a:t> </a:t>
            </a:r>
            <a:r>
              <a:rPr/>
              <a:t>Bidimensional:</a:t>
            </a:r>
            <a:r>
              <a:rPr/>
              <a:t> </a:t>
            </a:r>
            <a:r>
              <a:rPr/>
              <a:t>Mais</a:t>
            </a:r>
            <a:r>
              <a:rPr/>
              <a:t> </a:t>
            </a:r>
            <a:r>
              <a:rPr/>
              <a:t>Exemplos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Paridade:</a:t>
            </a:r>
            <a:r>
              <a:rPr/>
              <a:t> </a:t>
            </a:r>
            <a:r>
              <a:rPr/>
              <a:t>Detecção</a:t>
            </a:r>
            <a:r>
              <a:rPr/>
              <a:t> </a:t>
            </a:r>
            <a:r>
              <a:rPr i="1"/>
              <a:t>vs.</a:t>
            </a:r>
            <a:r>
              <a:rPr/>
              <a:t> </a:t>
            </a:r>
            <a:r>
              <a:rPr/>
              <a:t>Correção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Ambas a paridade simples e a bi-dimensional garantem a </a:t>
            </a:r>
            <a:r>
              <a:rPr b="1"/>
              <a:t>detecção</a:t>
            </a:r>
            <a:r>
              <a:rPr/>
              <a:t> de certos tipos de erro.</a:t>
            </a:r>
          </a:p>
          <a:p>
            <a:pPr lvl="2"/>
            <a:r>
              <a:rPr/>
              <a:t>Paridade simples detecta erros quando há um número </a:t>
            </a:r>
            <a:r>
              <a:rPr b="1"/>
              <a:t>ímpar</a:t>
            </a:r>
            <a:r>
              <a:rPr/>
              <a:t> de bits errados.</a:t>
            </a:r>
          </a:p>
          <a:p>
            <a:pPr lvl="2"/>
            <a:r>
              <a:rPr/>
              <a:t>Paridade bi-dimensional consegue, </a:t>
            </a:r>
            <a:r>
              <a:rPr b="1"/>
              <a:t>adicionalmente</a:t>
            </a:r>
            <a:r>
              <a:rPr/>
              <a:t>, detectar alguns casos de erros com número </a:t>
            </a:r>
            <a:r>
              <a:rPr b="1"/>
              <a:t>par</a:t>
            </a:r>
            <a:r>
              <a:rPr/>
              <a:t> de bits errados.</a:t>
            </a:r>
          </a:p>
          <a:p>
            <a:pPr lvl="1"/>
            <a:r>
              <a:rPr/>
              <a:t>Mas funcionalidade da paridade simples para neste ponto.</a:t>
            </a:r>
          </a:p>
          <a:p>
            <a:pPr lvl="2"/>
            <a:r>
              <a:rPr i="1"/>
              <a:t>i.e.</a:t>
            </a:r>
            <a:r>
              <a:rPr/>
              <a:t>, não é possível saber qual ou quais bits estão errados.</a:t>
            </a:r>
          </a:p>
          <a:p>
            <a:pPr lvl="1"/>
            <a:r>
              <a:rPr/>
              <a:t>Já a paridade bi-dimensional tem a capacidade de </a:t>
            </a:r>
            <a:r>
              <a:rPr b="1"/>
              <a:t>corrigir</a:t>
            </a:r>
            <a:r>
              <a:rPr/>
              <a:t> certos tipos de erro.</a:t>
            </a:r>
          </a:p>
          <a:p>
            <a:pPr lvl="2"/>
            <a:r>
              <a:rPr/>
              <a:t>Quais?</a:t>
            </a:r>
          </a:p>
          <a:p>
            <a:pPr lvl="1"/>
            <a:r>
              <a:rPr/>
              <a:t>Se há um único bit errado, receptor </a:t>
            </a:r>
            <a:r>
              <a:rPr b="1"/>
              <a:t>sabe</a:t>
            </a:r>
            <a:r>
              <a:rPr/>
              <a:t> exatamente </a:t>
            </a:r>
            <a:r>
              <a:rPr b="1"/>
              <a:t>onde</a:t>
            </a:r>
            <a:r>
              <a:rPr/>
              <a:t> está o erro e </a:t>
            </a:r>
            <a:r>
              <a:rPr b="1"/>
              <a:t>pode corrigi-lo</a:t>
            </a:r>
            <a:r>
              <a:rPr/>
              <a:t>.</a:t>
            </a:r>
          </a:p>
          <a:p>
            <a:pPr lvl="2"/>
            <a:r>
              <a:rPr/>
              <a:t>Sem necessidade de retransmissão.</a:t>
            </a:r>
          </a:p>
          <a:p>
            <a:pPr lvl="2"/>
            <a:r>
              <a:rPr/>
              <a:t>Capacidade conhecida como </a:t>
            </a:r>
            <a:r>
              <a:rPr b="1"/>
              <a:t>FEC</a:t>
            </a:r>
            <a:r>
              <a:rPr/>
              <a:t> (</a:t>
            </a:r>
            <a:r>
              <a:rPr i="1"/>
              <a:t>Forward Error Correction</a:t>
            </a:r>
            <a:r>
              <a:rPr/>
              <a:t>).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</a:t>
            </a:r>
            <a:r>
              <a:rPr/>
              <a:t> </a:t>
            </a:r>
            <a:r>
              <a:rPr/>
              <a:t>Checksum</a:t>
            </a:r>
            <a:r>
              <a:rPr/>
              <a:t> </a:t>
            </a:r>
            <a:r>
              <a:rPr/>
              <a:t>(Revisão)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Objetivo:</a:t>
            </a:r>
            <a:r>
              <a:rPr/>
              <a:t> detectar “erros” (</a:t>
            </a:r>
            <a:r>
              <a:rPr i="1"/>
              <a:t>e.g.</a:t>
            </a:r>
            <a:r>
              <a:rPr/>
              <a:t>, bits com valor trocado) no pacote transmitido.</a:t>
            </a:r>
          </a:p>
          <a:p>
            <a:pPr lvl="2"/>
            <a:r>
              <a:rPr/>
              <a:t>Usado por protocolos de transporte.</a:t>
            </a:r>
          </a:p>
          <a:p>
            <a:pPr lvl="1"/>
            <a:r>
              <a:rPr b="1"/>
              <a:t>Transmissor</a:t>
            </a:r>
          </a:p>
          <a:p>
            <a:pPr lvl="2"/>
            <a:r>
              <a:rPr/>
              <a:t>Trata mensagem como sequência de números de 16 bits.</a:t>
            </a:r>
          </a:p>
          <a:p>
            <a:pPr lvl="2"/>
            <a:r>
              <a:rPr/>
              <a:t>Números são somados em complemento a 1.</a:t>
            </a:r>
          </a:p>
          <a:p>
            <a:pPr lvl="3"/>
            <a:r>
              <a:rPr/>
              <a:t>Vai-um é somado de volta ao número.</a:t>
            </a:r>
          </a:p>
          <a:p>
            <a:pPr lvl="3"/>
            <a:r>
              <a:rPr/>
              <a:t>Ao final, bits são invertidos.</a:t>
            </a:r>
          </a:p>
          <a:p>
            <a:pPr lvl="2"/>
            <a:r>
              <a:rPr/>
              <a:t>Resultado é armazenado na mensagem.</a:t>
            </a:r>
          </a:p>
          <a:p>
            <a:pPr lvl="1"/>
            <a:r>
              <a:rPr b="1"/>
              <a:t>Receptor</a:t>
            </a:r>
          </a:p>
          <a:p>
            <a:pPr lvl="2"/>
            <a:r>
              <a:rPr/>
              <a:t>Computa o checksum da mensagem recebida.</a:t>
            </a:r>
          </a:p>
          <a:p>
            <a:pPr lvl="2"/>
            <a:r>
              <a:rPr/>
              <a:t>Compara o valor computado com o valor encontrado na mensagem.</a:t>
            </a:r>
          </a:p>
          <a:p>
            <a:pPr lvl="3"/>
            <a:r>
              <a:rPr/>
              <a:t>Diferentes? Erro detectado.</a:t>
            </a:r>
          </a:p>
          <a:p>
            <a:pPr lvl="3"/>
            <a:r>
              <a:rPr/>
              <a:t>Iguais? Nenhum erro </a:t>
            </a:r>
            <a:r>
              <a:rPr b="1"/>
              <a:t>detectado</a:t>
            </a:r>
            <a:r>
              <a:rPr/>
              <a:t> (mas não há mesmo erros?).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</a:t>
            </a:r>
            <a:r>
              <a:rPr/>
              <a:t> </a:t>
            </a:r>
            <a:r>
              <a:rPr/>
              <a:t>Checksum:</a:t>
            </a:r>
            <a:r>
              <a:rPr/>
              <a:t> </a:t>
            </a:r>
            <a:r>
              <a:rPr/>
              <a:t>Exemplos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Experimente o cálculo do </a:t>
            </a:r>
            <a:r>
              <a:rPr i="1"/>
              <a:t>checksum</a:t>
            </a:r>
            <a:r>
              <a:rPr/>
              <a:t> de algumas mensagens (</a:t>
            </a:r>
            <a:r>
              <a:rPr i="1"/>
              <a:t>strings</a:t>
            </a:r>
            <a:r>
              <a:rPr/>
              <a:t>):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Mensagem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Checksum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  <a:br/>
          </a:p>
          <a:p>
            <a:pPr lvl="1"/>
            <a:r>
              <a:rPr/>
              <a:t>Sugestão: calcule o </a:t>
            </a:r>
            <a:r>
              <a:rPr i="1"/>
              <a:t>checksum</a:t>
            </a:r>
            <a:r>
              <a:rPr/>
              <a:t> de “casa”.</a:t>
            </a:r>
          </a:p>
          <a:p>
            <a:pPr lvl="2"/>
            <a:r>
              <a:rPr/>
              <a:t>Resultado: 0x3d29.</a:t>
            </a:r>
          </a:p>
          <a:p>
            <a:pPr lvl="2"/>
            <a:r>
              <a:rPr/>
              <a:t>Em ASCII: 0x3D → “=”.</a:t>
            </a:r>
          </a:p>
          <a:p>
            <a:pPr lvl="2"/>
            <a:r>
              <a:rPr/>
              <a:t>Em ASCII: 0x29 → “)”.</a:t>
            </a:r>
          </a:p>
          <a:p>
            <a:pPr lvl="1"/>
            <a:r>
              <a:rPr/>
              <a:t>Pergunta: qual é o </a:t>
            </a:r>
            <a:r>
              <a:rPr i="1"/>
              <a:t>checksum</a:t>
            </a:r>
            <a:r>
              <a:rPr/>
              <a:t> de “casa)=”?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Capítulo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Introdução e serviços.</a:t>
            </a:r>
          </a:p>
          <a:p>
            <a:pPr lvl="1"/>
            <a:r>
              <a:rPr/>
              <a:t>Detecção e correção de erros.</a:t>
            </a:r>
          </a:p>
          <a:p>
            <a:pPr lvl="1"/>
            <a:r>
              <a:rPr/>
              <a:t>Protocolos de acesso múltiplo.</a:t>
            </a:r>
          </a:p>
          <a:p>
            <a:pPr lvl="1"/>
            <a:r>
              <a:rPr/>
              <a:t>Redes locais:</a:t>
            </a:r>
          </a:p>
          <a:p>
            <a:pPr lvl="2"/>
            <a:r>
              <a:rPr/>
              <a:t>Endereçamento, ARP.</a:t>
            </a:r>
          </a:p>
          <a:p>
            <a:pPr lvl="2"/>
            <a:r>
              <a:rPr/>
              <a:t>Ethernet.</a:t>
            </a:r>
          </a:p>
          <a:p>
            <a:pPr lvl="2"/>
            <a:r>
              <a:rPr i="1"/>
              <a:t>Switches</a:t>
            </a:r>
            <a:r>
              <a:rPr/>
              <a:t>.</a:t>
            </a:r>
          </a:p>
          <a:p>
            <a:pPr lvl="2"/>
            <a:r>
              <a:rPr/>
              <a:t>VLANs.</a:t>
            </a:r>
          </a:p>
          <a:p>
            <a:pPr lvl="1"/>
            <a:r>
              <a:rPr/>
              <a:t>Redes de </a:t>
            </a:r>
            <a:r>
              <a:rPr i="1"/>
              <a:t>Data Centers</a:t>
            </a:r>
            <a:r>
              <a:rPr/>
              <a:t>.</a:t>
            </a:r>
          </a:p>
          <a:p>
            <a:pPr lvl="1"/>
            <a:r>
              <a:rPr/>
              <a:t>Exemplo: uma requisição web.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</a:t>
            </a:r>
            <a:r>
              <a:rPr/>
              <a:t> </a:t>
            </a:r>
            <a:r>
              <a:rPr/>
              <a:t>Checksum:</a:t>
            </a:r>
            <a:r>
              <a:rPr/>
              <a:t> </a:t>
            </a:r>
            <a:r>
              <a:rPr/>
              <a:t>Detecção</a:t>
            </a:r>
            <a:r>
              <a:rPr/>
              <a:t> </a:t>
            </a:r>
            <a:r>
              <a:rPr i="1"/>
              <a:t>vs.</a:t>
            </a:r>
            <a:r>
              <a:rPr/>
              <a:t> </a:t>
            </a:r>
            <a:r>
              <a:rPr/>
              <a:t>Correção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Checksum só é capaz de </a:t>
            </a:r>
            <a:r>
              <a:rPr b="1"/>
              <a:t>detectar</a:t>
            </a:r>
            <a:r>
              <a:rPr/>
              <a:t> erros.</a:t>
            </a:r>
          </a:p>
          <a:p>
            <a:pPr lvl="1"/>
            <a:r>
              <a:rPr/>
              <a:t>Mas não é capaz de </a:t>
            </a:r>
            <a:r>
              <a:rPr b="1"/>
              <a:t>corrigir</a:t>
            </a:r>
            <a:r>
              <a:rPr/>
              <a:t> erros.</a:t>
            </a:r>
          </a:p>
          <a:p>
            <a:pPr lvl="1"/>
            <a:r>
              <a:rPr/>
              <a:t>Caso típico:</a:t>
            </a:r>
          </a:p>
          <a:p>
            <a:pPr lvl="2"/>
            <a:r>
              <a:rPr/>
              <a:t>Mensagem chega ao receptor.</a:t>
            </a:r>
          </a:p>
          <a:p>
            <a:pPr lvl="2"/>
            <a:r>
              <a:rPr/>
              <a:t>Receptor calcula o checksum.</a:t>
            </a:r>
          </a:p>
          <a:p>
            <a:pPr lvl="2"/>
            <a:r>
              <a:rPr/>
              <a:t>Valor calculado é comparado ao recebido.</a:t>
            </a:r>
          </a:p>
          <a:p>
            <a:pPr lvl="2"/>
            <a:r>
              <a:rPr/>
              <a:t>Valores são diferentes ⇒ mensagem é </a:t>
            </a:r>
            <a:r>
              <a:rPr b="1"/>
              <a:t>completamente descartada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</a:t>
            </a:r>
            <a:r>
              <a:rPr/>
              <a:t> </a:t>
            </a:r>
            <a:r>
              <a:rPr/>
              <a:t>Checksum:</a:t>
            </a:r>
            <a:r>
              <a:rPr/>
              <a:t> </a:t>
            </a:r>
            <a:r>
              <a:rPr/>
              <a:t>Falso</a:t>
            </a:r>
            <a:r>
              <a:rPr/>
              <a:t> </a:t>
            </a:r>
            <a:r>
              <a:rPr/>
              <a:t>Negativo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Checksum pode não detectar certos erros.</a:t>
            </a:r>
          </a:p>
          <a:p>
            <a:pPr lvl="2"/>
            <a:r>
              <a:rPr i="1"/>
              <a:t>i.e.</a:t>
            </a:r>
            <a:r>
              <a:rPr/>
              <a:t>, pode considerar certa uma mensagem com erros.</a:t>
            </a:r>
          </a:p>
          <a:p>
            <a:pPr lvl="1"/>
            <a:r>
              <a:rPr/>
              <a:t>Em outras palavras: mensagem errada pode ter o mesmo checksum da mensagem certa!</a:t>
            </a:r>
          </a:p>
          <a:p>
            <a:pPr lvl="1"/>
            <a:r>
              <a:rPr/>
              <a:t>Exemplo (com pequenas strings):</a:t>
            </a:r>
          </a:p>
          <a:p>
            <a:pPr lvl="2"/>
            <a:r>
              <a:rPr/>
              <a:t>“testar” - 0xb3b6</a:t>
            </a:r>
          </a:p>
          <a:p>
            <a:pPr lvl="2"/>
            <a:r>
              <a:rPr/>
              <a:t>“tfssar” - 0xb3b6</a:t>
            </a:r>
          </a:p>
          <a:p>
            <a:pPr lvl="2"/>
            <a:r>
              <a:rPr/>
              <a:t>“settar” - 0xb3b6</a:t>
            </a:r>
          </a:p>
          <a:p>
            <a:pPr lvl="2"/>
            <a:r>
              <a:rPr/>
              <a:t>“reutar” - 0xb3b6</a:t>
            </a:r>
          </a:p>
          <a:p>
            <a:pPr lvl="2"/>
            <a:r>
              <a:rPr/>
              <a:t>...</a:t>
            </a:r>
          </a:p>
          <a:p>
            <a:pPr lvl="0" marL="0" indent="0">
              <a:buNone/>
            </a:pPr>
            <a:br/>
            <a:br/>
            <a:br/>
            <a:br/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Mensagem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Checksum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</a:t>
            </a:r>
            <a:r>
              <a:rPr/>
              <a:t> </a:t>
            </a:r>
            <a:r>
              <a:rPr/>
              <a:t>Checksum:</a:t>
            </a:r>
            <a:r>
              <a:rPr/>
              <a:t> </a:t>
            </a:r>
            <a:r>
              <a:rPr/>
              <a:t>Falso</a:t>
            </a:r>
            <a:r>
              <a:rPr/>
              <a:t> </a:t>
            </a:r>
            <a:r>
              <a:rPr/>
              <a:t>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Valor do checksum é transmitido junto do resto da mensagem.</a:t>
            </a:r>
          </a:p>
          <a:p>
            <a:pPr lvl="1"/>
            <a:r>
              <a:rPr b="1"/>
              <a:t>Pergunta:</a:t>
            </a:r>
            <a:r>
              <a:rPr/>
              <a:t> se a mensagem pode ser corrompida, por que o checksum não pode?</a:t>
            </a:r>
          </a:p>
          <a:p>
            <a:pPr lvl="1"/>
            <a:r>
              <a:rPr b="1"/>
              <a:t>Resposta:</a:t>
            </a:r>
            <a:r>
              <a:rPr/>
              <a:t> ele pode!</a:t>
            </a:r>
          </a:p>
          <a:p>
            <a:pPr lvl="1"/>
            <a:r>
              <a:rPr/>
              <a:t>O que acontece quando o valor do checksum é corrompido?</a:t>
            </a:r>
          </a:p>
          <a:p>
            <a:pPr lvl="1"/>
            <a:r>
              <a:rPr/>
              <a:t>Primeira possibilidade: apenas o valor do checksum muda.</a:t>
            </a:r>
          </a:p>
          <a:p>
            <a:pPr lvl="2"/>
            <a:r>
              <a:rPr/>
              <a:t>Exemplo: mensagem “testar” e checksum 0xb3b7.</a:t>
            </a:r>
          </a:p>
          <a:p>
            <a:pPr lvl="2"/>
            <a:r>
              <a:rPr/>
              <a:t>Dados estão </a:t>
            </a:r>
            <a:r>
              <a:rPr b="1"/>
              <a:t>corretos</a:t>
            </a:r>
            <a:r>
              <a:rPr/>
              <a:t>, mas checksum não bate: mensagem correta é descartada!</a:t>
            </a:r>
          </a:p>
          <a:p>
            <a:pPr lvl="1"/>
            <a:r>
              <a:rPr/>
              <a:t>Segunda possibilidade: tanto o valor do checksum, quanto mensagem são corrompidos.</a:t>
            </a:r>
          </a:p>
          <a:p>
            <a:pPr lvl="2"/>
            <a:r>
              <a:rPr/>
              <a:t>Mais provável: checksum não irá bater, mensagem será (corretamente) descartada.</a:t>
            </a:r>
          </a:p>
          <a:p>
            <a:pPr lvl="2"/>
            <a:r>
              <a:rPr/>
              <a:t>Menos provável: checksum irá bater, mensagem será (erroneamente) aceita!</a:t>
            </a:r>
          </a:p>
          <a:p>
            <a:pPr lvl="3"/>
            <a:r>
              <a:rPr/>
              <a:t>Exemplo: mensagem “tertar”, checksum 0xb3b7.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Cyclic</a:t>
            </a:r>
            <a:r>
              <a:rPr/>
              <a:t> </a:t>
            </a:r>
            <a:r>
              <a:rPr/>
              <a:t>redundancy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(CRC)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Método mais poderoso de detecção de erro.</a:t>
            </a:r>
          </a:p>
          <a:p>
            <a:pPr lvl="2"/>
            <a:r>
              <a:rPr/>
              <a:t>Resultado de uma “conta”, como o Checksum.</a:t>
            </a:r>
          </a:p>
          <a:p>
            <a:pPr lvl="2"/>
            <a:r>
              <a:rPr/>
              <a:t>Mas posição dos bits tem maior influência no resultado final.</a:t>
            </a:r>
          </a:p>
          <a:p>
            <a:pPr lvl="3"/>
            <a:r>
              <a:rPr b="1"/>
              <a:t>Menos provável</a:t>
            </a:r>
            <a:r>
              <a:rPr/>
              <a:t> que certos erros comuns não sejam detectados.</a:t>
            </a:r>
          </a:p>
          <a:p>
            <a:pPr lvl="1"/>
            <a:r>
              <a:rPr b="1"/>
              <a:t>Ideia</a:t>
            </a:r>
          </a:p>
          <a:p>
            <a:pPr lvl="2"/>
            <a:r>
              <a:rPr/>
              <a:t>Trata msg </a:t>
            </a:r>
            <a:r>
              <a:rPr b="1"/>
              <a:t>M</a:t>
            </a:r>
            <a:r>
              <a:rPr/>
              <a:t> como um polinômio </a:t>
            </a:r>
            <a:r>
              <a:rPr b="1"/>
              <a:t>D</a:t>
            </a:r>
            <a:r>
              <a:rPr/>
              <a:t>.</a:t>
            </a:r>
          </a:p>
          <a:p>
            <a:pPr lvl="2"/>
            <a:r>
              <a:rPr/>
              <a:t>Bits são coeficientes:</a:t>
            </a:r>
          </a:p>
          <a:p>
            <a:pPr lvl="2"/>
            <a:r>
              <a:rPr/>
              <a:t>Escolhe um </a:t>
            </a:r>
            <a:r>
              <a:rPr i="1"/>
              <a:t>polinômio gerador</a:t>
            </a:r>
            <a:r>
              <a:rPr/>
              <a:t> </a:t>
            </a:r>
            <a:r>
              <a:rPr b="1"/>
              <a:t>G</a:t>
            </a:r>
            <a:r>
              <a:rPr/>
              <a:t> (grau </a:t>
            </a:r>
            <a:r>
              <a:rPr b="1"/>
              <a:t>r</a:t>
            </a:r>
            <a:r>
              <a:rPr/>
              <a:t>).</a:t>
            </a:r>
          </a:p>
          <a:p>
            <a:pPr lvl="2"/>
            <a:r>
              <a:rPr/>
              <a:t>Encontra um polinômio </a:t>
            </a:r>
            <a:r>
              <a:rPr b="1"/>
              <a:t>R</a:t>
            </a:r>
            <a:r>
              <a:rPr/>
              <a:t> de grau menor que \(r\), tal que:</a:t>
            </a:r>
          </a:p>
          <a:p>
            <a:pPr lvl="1"/>
            <a:r>
              <a:rPr b="1"/>
              <a:t>Aspectos práticos</a:t>
            </a:r>
          </a:p>
          <a:p>
            <a:pPr lvl="2"/>
            <a:r>
              <a:rPr/>
              <a:t>Durante a divisão, operações sobre os coeficientes são feitas em módulo 2.</a:t>
            </a:r>
          </a:p>
          <a:p>
            <a:pPr lvl="3"/>
            <a:r>
              <a:rPr/>
              <a:t>\(1 - 1 = 0\)</a:t>
            </a:r>
          </a:p>
          <a:p>
            <a:pPr lvl="3"/>
            <a:r>
              <a:rPr/>
              <a:t>\(1 - 0 = 1\)</a:t>
            </a:r>
          </a:p>
          <a:p>
            <a:pPr lvl="3"/>
            <a:r>
              <a:rPr/>
              <a:t>\(0 - 0 = 0\)</a:t>
            </a:r>
          </a:p>
          <a:p>
            <a:pPr lvl="3"/>
            <a:r>
              <a:rPr/>
              <a:t>\(0 - 1 = 1\)</a:t>
            </a:r>
          </a:p>
          <a:p>
            <a:pPr lvl="2"/>
            <a:r>
              <a:rPr/>
              <a:t>Coeficientes de R são adicionados à mensagem como o CRC (</a:t>
            </a:r>
            <a:r>
              <a:rPr b="1"/>
              <a:t>sempre r bits</a:t>
            </a:r>
            <a:r>
              <a:rPr/>
              <a:t>).</a:t>
            </a:r>
          </a:p>
          <a:p>
            <a:pPr lvl="2"/>
            <a:r>
              <a:rPr/>
              <a:t>Receptor trata msg recebida (incluindo CRC) como polinômio e testa divisibilidade.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CRC:</a:t>
            </a:r>
            <a:r>
              <a:rPr/>
              <a:t> </a:t>
            </a:r>
            <a:r>
              <a:rPr/>
              <a:t>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Considere:</a:t>
            </a:r>
          </a:p>
          <a:p>
            <a:pPr lvl="2"/>
            <a:r>
              <a:rPr/>
              <a:t>\(M = 101110\).</a:t>
            </a:r>
          </a:p>
          <a:p>
            <a:pPr lvl="2"/>
            <a:r>
              <a:rPr/>
              <a:t>\(G = x^3 + 1\).</a:t>
            </a:r>
          </a:p>
          <a:p>
            <a:pPr lvl="3"/>
            <a:r>
              <a:rPr/>
              <a:t>\(D = x^5 + x^3 + x^2 + x\implies D\cdot x^3 = x^8 + x^6 + x^5 + x^4\).</a:t>
            </a:r>
          </a:p>
          <a:p>
            <a:pPr lvl="1"/>
            <a:r>
              <a:rPr b="1"/>
              <a:t>Pensando em polinômios: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\(x^8\)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\(x^6\)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\(x^5\)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\(x^4\)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\(x^3\)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\(1\)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\(-\)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\(x^8\)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\(-\)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\(x^5\)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\(x^5\)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\(x^3\)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\(x\)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\(1\)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\(x^6\)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\(x^4\)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\(-\)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\(x^6\)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\(-\)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\(x^3\)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\(x^4\)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\(x^3\)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\(-\)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\(x^4\)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\(-\)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\(x\)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\(x^3\)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\(x\)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\(-\)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\(x^3\)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\(-\)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\(1\)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\(x\)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\(1\)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\(R = x+1\implies \mbox{CRC} = 011\).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CRC:</a:t>
            </a:r>
            <a:r>
              <a:rPr/>
              <a:t> </a:t>
            </a:r>
            <a:r>
              <a:rPr/>
              <a:t>Exemplo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Alternativa: </a:t>
            </a:r>
            <a:r>
              <a:rPr b="1"/>
              <a:t>pensando diretamente nos bits</a:t>
            </a:r>
          </a:p>
          <a:p>
            <a:pPr lvl="1"/>
            <a:r>
              <a:rPr b="1"/>
              <a:t>Transmissor</a:t>
            </a:r>
          </a:p>
          <a:p>
            <a:pPr lvl="0" marL="0" indent="0">
              <a:buNone/>
            </a:pPr>
            <a:r>
              <a:rPr/>
              <a:t>Msg</a:t>
            </a:r>
          </a:p>
          <a:p>
            <a:pPr lvl="0" marL="0" indent="0">
              <a:buNone/>
            </a:pPr>
            <a:r>
              <a:rPr/>
              <a:t>CRC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\(\oplus\)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\(\oplus\)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\(\oplus\)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\(\oplus\)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 b="1"/>
              <a:t>0</a:t>
            </a:r>
          </a:p>
          <a:p>
            <a:pPr lvl="0" marL="0" indent="0">
              <a:buNone/>
            </a:pPr>
            <a:r>
              <a:rPr b="1"/>
              <a:t>1</a:t>
            </a:r>
          </a:p>
          <a:p>
            <a:pPr lvl="0" marL="0" indent="0">
              <a:buNone/>
            </a:pPr>
            <a:r>
              <a:rPr b="1"/>
              <a:t>1</a:t>
            </a:r>
          </a:p>
          <a:p>
            <a:pPr lvl="1"/>
            <a:r>
              <a:rPr b="1"/>
              <a:t>Receptor</a:t>
            </a:r>
          </a:p>
          <a:p>
            <a:pPr lvl="0" marL="0" indent="0">
              <a:buNone/>
            </a:pPr>
            <a:r>
              <a:rPr/>
              <a:t>Msg</a:t>
            </a:r>
          </a:p>
          <a:p>
            <a:pPr lvl="0" marL="0" indent="0">
              <a:buNone/>
            </a:pPr>
            <a:r>
              <a:rPr/>
              <a:t>CRC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\(\oplus\)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\(\oplus\)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\(\oplus\)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\(\oplus\)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 b="1"/>
              <a:t>0</a:t>
            </a:r>
          </a:p>
          <a:p>
            <a:pPr lvl="0" marL="0" indent="0">
              <a:buNone/>
            </a:pPr>
            <a:r>
              <a:rPr b="1"/>
              <a:t>0</a:t>
            </a:r>
          </a:p>
          <a:p>
            <a:pPr lvl="0" marL="0" indent="0">
              <a:buNone/>
            </a:pPr>
            <a:r>
              <a:rPr b="1"/>
              <a:t>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Introdução e Serviços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CRC:</a:t>
            </a:r>
            <a:r>
              <a:rPr/>
              <a:t> </a:t>
            </a:r>
            <a:r>
              <a:rPr/>
              <a:t>Uso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Computacionalmente simples.</a:t>
            </a:r>
          </a:p>
          <a:p>
            <a:pPr lvl="1"/>
            <a:r>
              <a:rPr/>
              <a:t>Efetivo em detectar erros comuns.</a:t>
            </a:r>
          </a:p>
          <a:p>
            <a:pPr lvl="1"/>
            <a:r>
              <a:rPr/>
              <a:t>Parametrizável.</a:t>
            </a:r>
          </a:p>
          <a:p>
            <a:pPr lvl="2"/>
            <a:r>
              <a:rPr/>
              <a:t>Número de bits (grau do polinômio gerador).</a:t>
            </a:r>
          </a:p>
          <a:p>
            <a:pPr lvl="2"/>
            <a:r>
              <a:rPr/>
              <a:t>Polinômio gerador em si.</a:t>
            </a:r>
          </a:p>
          <a:p>
            <a:pPr lvl="1"/>
            <a:r>
              <a:rPr b="1"/>
              <a:t>Ampla adoção</a:t>
            </a:r>
            <a:r>
              <a:rPr/>
              <a:t> em protocolos da camada de enlace.</a:t>
            </a:r>
          </a:p>
          <a:p>
            <a:pPr lvl="2"/>
            <a:r>
              <a:rPr/>
              <a:t>Ethernet, 802.11 (Wi-Fi), ...</a:t>
            </a:r>
          </a:p>
          <a:p>
            <a:pPr lvl="1"/>
            <a:r>
              <a:rPr b="1"/>
              <a:t>Escolha do polinômio</a:t>
            </a:r>
            <a:r>
              <a:rPr/>
              <a:t> gerador é importante.</a:t>
            </a:r>
          </a:p>
          <a:p>
            <a:pPr lvl="2"/>
            <a:r>
              <a:rPr/>
              <a:t>Alguns são melhores que outros.</a:t>
            </a:r>
          </a:p>
          <a:p>
            <a:pPr lvl="1"/>
            <a:r>
              <a:rPr/>
              <a:t>Para evitar escolhas ruins, há </a:t>
            </a:r>
            <a:r>
              <a:rPr b="1"/>
              <a:t>CRCs padronizados</a:t>
            </a:r>
            <a:r>
              <a:rPr/>
              <a:t>.</a:t>
            </a:r>
          </a:p>
          <a:p>
            <a:pPr lvl="2"/>
            <a:r>
              <a:rPr/>
              <a:t>CRC16—IBM, </a:t>
            </a:r>
            <a:r>
              <a:rPr b="1"/>
              <a:t>CRC32</a:t>
            </a:r>
            <a:r>
              <a:rPr/>
              <a:t>, CRC32—C, CRC40—GSM, ...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CRC:</a:t>
            </a:r>
            <a:r>
              <a:rPr/>
              <a:t> </a:t>
            </a:r>
            <a:r>
              <a:rPr/>
              <a:t>Probabilidade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Falha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CRC pode falhar?</a:t>
            </a:r>
          </a:p>
          <a:p>
            <a:pPr lvl="2"/>
            <a:r>
              <a:rPr/>
              <a:t>Sim! Mesmos casos vistos para o Checksum, se aplicam.</a:t>
            </a:r>
          </a:p>
          <a:p>
            <a:pPr lvl="2"/>
            <a:r>
              <a:rPr b="1"/>
              <a:t>Em particular, duas mensagens diferentes podem ter o mesmo CRC.</a:t>
            </a:r>
          </a:p>
          <a:p>
            <a:pPr lvl="2"/>
            <a:r>
              <a:rPr/>
              <a:t>Estamos “resumindo” mensagem em poucos (</a:t>
            </a:r>
            <a:r>
              <a:rPr i="1"/>
              <a:t>e.g.</a:t>
            </a:r>
            <a:r>
              <a:rPr/>
              <a:t> 32) bits.</a:t>
            </a:r>
          </a:p>
          <a:p>
            <a:pPr lvl="2"/>
            <a:r>
              <a:rPr/>
              <a:t>Há mais combinações de mensagens que valores de CRC.</a:t>
            </a:r>
          </a:p>
          <a:p>
            <a:pPr lvl="1"/>
            <a:r>
              <a:rPr/>
              <a:t>O quão provável é isso?</a:t>
            </a:r>
          </a:p>
          <a:p>
            <a:pPr lvl="2"/>
            <a:r>
              <a:rPr/>
              <a:t>Assumindo uma “boa” função de espalhamento, probabilidade de </a:t>
            </a:r>
            <a:r>
              <a:rPr b="1"/>
              <a:t>colisão</a:t>
            </a:r>
            <a:r>
              <a:rPr/>
              <a:t>:</a:t>
            </a:r>
          </a:p>
          <a:p>
            <a:pPr lvl="2"/>
            <a:r>
              <a:rPr/>
              <a:t>\(N\): # de diferentes valores de CRC.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ProbColisao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93900" y="1600200"/>
            <a:ext cx="5168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CRC:</a:t>
            </a:r>
            <a:r>
              <a:rPr/>
              <a:t> </a:t>
            </a:r>
            <a:r>
              <a:rPr/>
              <a:t>Exemplo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Colisão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Alguns pequenos exemplos de colisão do CRC32:</a:t>
            </a:r>
          </a:p>
          <a:p>
            <a:pPr lvl="2"/>
            <a:r>
              <a:rPr/>
              <a:t>“plumless” - 0x4ddb0c25.</a:t>
            </a:r>
          </a:p>
          <a:p>
            <a:pPr lvl="2"/>
            <a:r>
              <a:rPr/>
              <a:t>“buckeroo” - 0x4ddb0c25.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Mensagem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CRC32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CRC</a:t>
            </a:r>
            <a:r>
              <a:rPr/>
              <a:t> </a:t>
            </a:r>
            <a:r>
              <a:rPr i="1"/>
              <a:t>vs</a:t>
            </a:r>
            <a:r>
              <a:rPr/>
              <a:t>.</a:t>
            </a:r>
            <a:r>
              <a:rPr/>
              <a:t> </a:t>
            </a:r>
            <a:r>
              <a:rPr/>
              <a:t>Checksum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  <a:br/>
            <a:br/>
            <a:br/>
          </a:p>
          <a:p>
            <a:pPr lvl="1"/>
            <a:r>
              <a:rPr/>
              <a:t>CRC é mais eficiente em detectar erros.</a:t>
            </a:r>
          </a:p>
          <a:p>
            <a:pPr lvl="2"/>
            <a:r>
              <a:rPr/>
              <a:t>Justifica seu emprego comum em protocolos da camada de enlace.</a:t>
            </a:r>
          </a:p>
          <a:p>
            <a:pPr lvl="1"/>
            <a:r>
              <a:rPr/>
              <a:t>Mas por que, então, o checksum é usado nas camadas superiores?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CRC</a:t>
            </a:r>
            <a:r>
              <a:rPr/>
              <a:t> </a:t>
            </a:r>
            <a:r>
              <a:rPr i="1"/>
              <a:t>vs</a:t>
            </a:r>
            <a:r>
              <a:rPr/>
              <a:t>.</a:t>
            </a:r>
            <a:r>
              <a:rPr/>
              <a:t> </a:t>
            </a:r>
            <a:r>
              <a:rPr/>
              <a:t>Checksum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  <a:br/>
            <a:br/>
            <a:br/>
          </a:p>
          <a:p>
            <a:pPr lvl="1"/>
            <a:r>
              <a:rPr/>
              <a:t>CRC é mais eficiente em detectar erros.</a:t>
            </a:r>
          </a:p>
          <a:p>
            <a:pPr lvl="2"/>
            <a:r>
              <a:rPr/>
              <a:t>Justifica seu emprego comum em protocolos da camada de enlace.</a:t>
            </a:r>
          </a:p>
          <a:p>
            <a:pPr lvl="1"/>
            <a:r>
              <a:rPr/>
              <a:t>Mas por que, então, o checksum é usado nas camadas superiores?</a:t>
            </a:r>
          </a:p>
          <a:p>
            <a:pPr lvl="2"/>
            <a:r>
              <a:rPr/>
              <a:t>Cálculo do CRC é mais complexo computacionalmente.</a:t>
            </a:r>
          </a:p>
          <a:p>
            <a:pPr lvl="2"/>
            <a:r>
              <a:rPr/>
              <a:t>Já o checksum é rápido.</a:t>
            </a:r>
          </a:p>
          <a:p>
            <a:pPr lvl="2"/>
            <a:r>
              <a:rPr/>
              <a:t>Lembre-se:</a:t>
            </a:r>
          </a:p>
          <a:p>
            <a:pPr lvl="3"/>
            <a:r>
              <a:rPr/>
              <a:t>Camada de enlace é normalmente implementada em </a:t>
            </a:r>
            <a:r>
              <a:rPr i="1"/>
              <a:t>hardware</a:t>
            </a:r>
            <a:r>
              <a:rPr/>
              <a:t> especializado.</a:t>
            </a:r>
          </a:p>
          <a:p>
            <a:pPr lvl="3"/>
            <a:r>
              <a:rPr/>
              <a:t>Camadas de rede, transporte são geralmente implementadas em </a:t>
            </a:r>
            <a:r>
              <a:rPr i="1"/>
              <a:t>software</a:t>
            </a:r>
            <a:r>
              <a:rPr/>
              <a:t>.</a:t>
            </a:r>
          </a:p>
          <a:p>
            <a:pPr lvl="2"/>
            <a:r>
              <a:rPr/>
              <a:t>Conclusão: implementação do CRC é “mais viável” na camada de enlace.</a:t>
            </a:r>
          </a:p>
          <a:p>
            <a:pPr lvl="3"/>
            <a:r>
              <a:rPr/>
              <a:t>Ainda relevante hoje?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Resumindo...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Camada de enlace:</a:t>
            </a:r>
          </a:p>
          <a:p>
            <a:pPr lvl="2"/>
            <a:r>
              <a:rPr/>
              <a:t>Responsável por transferir datagramas entre nós </a:t>
            </a:r>
            <a:r>
              <a:rPr b="1"/>
              <a:t>diretamente conectados</a:t>
            </a:r>
            <a:r>
              <a:rPr/>
              <a:t>.</a:t>
            </a:r>
          </a:p>
          <a:p>
            <a:pPr lvl="2"/>
            <a:r>
              <a:rPr/>
              <a:t>Encapsula datagramas em unidade chamada de </a:t>
            </a:r>
            <a:r>
              <a:rPr b="1"/>
              <a:t>quadro</a:t>
            </a:r>
            <a:r>
              <a:rPr/>
              <a:t>.</a:t>
            </a:r>
          </a:p>
          <a:p>
            <a:pPr lvl="2"/>
            <a:r>
              <a:rPr/>
              <a:t>Também gerencia o </a:t>
            </a:r>
            <a:r>
              <a:rPr b="1"/>
              <a:t>acesso ao meio de transmissão</a:t>
            </a:r>
            <a:r>
              <a:rPr/>
              <a:t>.</a:t>
            </a:r>
          </a:p>
          <a:p>
            <a:pPr lvl="2"/>
            <a:r>
              <a:rPr b="1"/>
              <a:t>Provê endereçamento diferente</a:t>
            </a:r>
            <a:r>
              <a:rPr/>
              <a:t> do provido pela camada de rede.</a:t>
            </a:r>
          </a:p>
          <a:p>
            <a:pPr lvl="2"/>
            <a:r>
              <a:rPr/>
              <a:t>Pode prover </a:t>
            </a:r>
            <a:r>
              <a:rPr b="1"/>
              <a:t>entrega confiável de dados</a:t>
            </a:r>
            <a:r>
              <a:rPr/>
              <a:t>.</a:t>
            </a:r>
          </a:p>
          <a:p>
            <a:pPr lvl="2"/>
            <a:r>
              <a:rPr/>
              <a:t>Provê </a:t>
            </a:r>
            <a:r>
              <a:rPr b="1"/>
              <a:t>Detecção de erros</a:t>
            </a:r>
            <a:r>
              <a:rPr/>
              <a:t> (e possível correção).</a:t>
            </a:r>
          </a:p>
          <a:p>
            <a:pPr lvl="2"/>
            <a:r>
              <a:rPr/>
              <a:t>Pode prover </a:t>
            </a:r>
            <a:r>
              <a:rPr b="1"/>
              <a:t>controle de fluxo</a:t>
            </a:r>
            <a:r>
              <a:rPr/>
              <a:t>.</a:t>
            </a:r>
          </a:p>
          <a:p>
            <a:pPr lvl="2"/>
            <a:r>
              <a:rPr/>
              <a:t>Enlace pode ser </a:t>
            </a:r>
            <a:r>
              <a:rPr b="1"/>
              <a:t>half-duplex</a:t>
            </a:r>
            <a:r>
              <a:rPr/>
              <a:t>, </a:t>
            </a:r>
            <a:r>
              <a:rPr b="1"/>
              <a:t>full-duplex</a:t>
            </a:r>
            <a:r>
              <a:rPr/>
              <a:t>.</a:t>
            </a:r>
          </a:p>
          <a:p>
            <a:pPr lvl="1"/>
            <a:r>
              <a:rPr/>
              <a:t>Detecção/correção de erros:</a:t>
            </a:r>
          </a:p>
          <a:p>
            <a:pPr lvl="2"/>
            <a:r>
              <a:rPr/>
              <a:t>Importante, principalmente em </a:t>
            </a:r>
            <a:r>
              <a:rPr b="1"/>
              <a:t>enlaces propensos a perdas</a:t>
            </a:r>
            <a:r>
              <a:rPr/>
              <a:t>.</a:t>
            </a:r>
          </a:p>
          <a:p>
            <a:pPr lvl="2"/>
            <a:r>
              <a:rPr/>
              <a:t>Detecção é probabilística, </a:t>
            </a:r>
            <a:r>
              <a:rPr i="1"/>
              <a:t>i.e.</a:t>
            </a:r>
            <a:r>
              <a:rPr/>
              <a:t>, </a:t>
            </a:r>
            <a:r>
              <a:rPr b="1"/>
              <a:t>pode falhar</a:t>
            </a:r>
            <a:r>
              <a:rPr/>
              <a:t>.</a:t>
            </a:r>
          </a:p>
          <a:p>
            <a:pPr lvl="2"/>
            <a:r>
              <a:rPr/>
              <a:t>Utiliza bits </a:t>
            </a:r>
            <a:r>
              <a:rPr b="1"/>
              <a:t>redundantes</a:t>
            </a:r>
            <a:r>
              <a:rPr/>
              <a:t>: quanto mais bits, menor probabilidade de falha, maior o </a:t>
            </a:r>
            <a:r>
              <a:rPr i="1"/>
              <a:t>overhead</a:t>
            </a:r>
            <a:r>
              <a:rPr/>
              <a:t>.</a:t>
            </a:r>
          </a:p>
          <a:p>
            <a:pPr lvl="2"/>
            <a:r>
              <a:rPr/>
              <a:t>Bit de paridade único: </a:t>
            </a:r>
            <a:r>
              <a:rPr b="1"/>
              <a:t>detecta</a:t>
            </a:r>
            <a:r>
              <a:rPr/>
              <a:t> um número ímpar de erros.</a:t>
            </a:r>
          </a:p>
          <a:p>
            <a:pPr lvl="2"/>
            <a:r>
              <a:rPr/>
              <a:t>Paridade bi-dimensional: </a:t>
            </a:r>
            <a:r>
              <a:rPr b="1"/>
              <a:t>corrige</a:t>
            </a:r>
            <a:r>
              <a:rPr/>
              <a:t> único erro.</a:t>
            </a:r>
          </a:p>
          <a:p>
            <a:pPr lvl="3"/>
            <a:r>
              <a:rPr/>
              <a:t>Método simples de </a:t>
            </a:r>
            <a:r>
              <a:rPr b="1"/>
              <a:t>FEC</a:t>
            </a:r>
            <a:r>
              <a:rPr/>
              <a:t>.</a:t>
            </a:r>
          </a:p>
          <a:p>
            <a:pPr lvl="2"/>
            <a:r>
              <a:rPr/>
              <a:t>Checksum: </a:t>
            </a:r>
            <a:r>
              <a:rPr b="1"/>
              <a:t>detecta</a:t>
            </a:r>
            <a:r>
              <a:rPr/>
              <a:t> erros.</a:t>
            </a:r>
          </a:p>
          <a:p>
            <a:pPr lvl="2"/>
            <a:r>
              <a:rPr/>
              <a:t>CRC: </a:t>
            </a:r>
            <a:r>
              <a:rPr b="1"/>
              <a:t>detecta</a:t>
            </a:r>
            <a:r>
              <a:rPr/>
              <a:t> erros melhor que o checksum.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Leitura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Exercícios</a:t>
            </a:r>
            <a:r>
              <a:rPr/>
              <a:t> </a:t>
            </a:r>
            <a:r>
              <a:rPr/>
              <a:t>Sugeridos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Serviços providos pela camada de enlace:</a:t>
            </a:r>
          </a:p>
          <a:p>
            <a:pPr lvl="2"/>
            <a:r>
              <a:rPr/>
              <a:t>Páginas 318 a 323 do Kurose (Seção 5.1).</a:t>
            </a:r>
          </a:p>
          <a:p>
            <a:pPr lvl="2"/>
            <a:r>
              <a:rPr/>
              <a:t>Exercícios de fixação 2 e 3 do capítulo 5 (Kurose).</a:t>
            </a:r>
          </a:p>
          <a:p>
            <a:pPr lvl="1"/>
            <a:r>
              <a:rPr/>
              <a:t>Detecção e correção de erros:</a:t>
            </a:r>
          </a:p>
          <a:p>
            <a:pPr lvl="2"/>
            <a:r>
              <a:rPr/>
              <a:t>Páginas 323 a 328 do Kurose (Seção 5.2).</a:t>
            </a:r>
          </a:p>
          <a:p>
            <a:pPr lvl="2"/>
            <a:r>
              <a:rPr/>
              <a:t>Problemas 1, 2 e 3 do capítulo 5 (Kurose).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Terminologia:</a:t>
            </a:r>
          </a:p>
          <a:p>
            <a:pPr lvl="2"/>
            <a:r>
              <a:rPr/>
              <a:t>Roteadores e </a:t>
            </a:r>
            <a:r>
              <a:rPr i="1"/>
              <a:t>hosts</a:t>
            </a:r>
            <a:r>
              <a:rPr/>
              <a:t>: </a:t>
            </a:r>
            <a:r>
              <a:rPr b="1"/>
              <a:t>nós</a:t>
            </a:r>
            <a:r>
              <a:rPr/>
              <a:t>.</a:t>
            </a:r>
          </a:p>
          <a:p>
            <a:pPr lvl="2"/>
            <a:r>
              <a:rPr/>
              <a:t>Canais de comunicação conectando nós adjacentes: </a:t>
            </a:r>
            <a:r>
              <a:rPr b="1"/>
              <a:t>enlaces ou links</a:t>
            </a:r>
            <a:r>
              <a:rPr/>
              <a:t>.</a:t>
            </a:r>
          </a:p>
          <a:p>
            <a:pPr lvl="3"/>
            <a:r>
              <a:rPr/>
              <a:t>Sem fio.</a:t>
            </a:r>
          </a:p>
          <a:p>
            <a:pPr lvl="3"/>
            <a:r>
              <a:rPr/>
              <a:t>Cabeados.</a:t>
            </a:r>
          </a:p>
          <a:p>
            <a:pPr lvl="2"/>
            <a:r>
              <a:rPr/>
              <a:t>Pacote do nível 2: </a:t>
            </a:r>
            <a:r>
              <a:rPr b="1"/>
              <a:t>quadro</a:t>
            </a:r>
            <a:r>
              <a:rPr/>
              <a:t>, encapsula o datagrama.</a:t>
            </a:r>
          </a:p>
          <a:p>
            <a:pPr lvl="0" marL="0" indent="0">
              <a:buNone/>
            </a:pPr>
            <a:br/>
          </a:p>
          <a:p>
            <a:pPr lvl="0" marL="0" indent="0">
              <a:buNone/>
            </a:pPr>
            <a:r>
              <a:rPr/>
              <a:t>Responsabilidade</a:t>
            </a:r>
          </a:p>
          <a:p>
            <a:pPr lvl="0" marL="0" indent="0">
              <a:buNone/>
            </a:pPr>
            <a:r>
              <a:rPr/>
              <a:t>Transferência dos datagramas entre nós conectados fisicamente por um enlace.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Próxima</a:t>
            </a:r>
            <a:r>
              <a:rPr/>
              <a:t> </a:t>
            </a:r>
            <a:r>
              <a:rPr/>
              <a:t>Aula...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Continuação do estudo da camada de enlace.</a:t>
            </a:r>
          </a:p>
          <a:p>
            <a:pPr lvl="1"/>
            <a:r>
              <a:rPr/>
              <a:t>Próximo tópico: protocolos de acesso múltiplo.</a:t>
            </a:r>
          </a:p>
          <a:p>
            <a:pPr lvl="2"/>
            <a:r>
              <a:rPr/>
              <a:t>Quais problemas podem decorrer de múltiplas transmissões simultâneas?</a:t>
            </a:r>
          </a:p>
          <a:p>
            <a:pPr lvl="2"/>
            <a:r>
              <a:rPr/>
              <a:t>Como coordenar o acesso de múltiplos nós a um enlace compartilhado?</a:t>
            </a:r>
          </a:p>
          <a:p>
            <a:pPr lvl="2"/>
            <a:r>
              <a:rPr/>
              <a:t>O quão eficientes são estes protocolos?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Considere um esquema de paridade bidimensional que use 3 linhas e quatro colunas, com paridade par.</a:t>
            </a:r>
          </a:p>
          <a:p>
            <a:pPr lvl="1"/>
            <a:r>
              <a:rPr/>
              <a:t>Calcule os bits de paridade para um pacote formado pelos seguintes bits:</a:t>
            </a:r>
          </a:p>
          <a:p>
            <a:pPr lvl="2"/>
            <a:r>
              <a:rPr/>
              <a:t>11010011 10110010 01001000</a:t>
            </a:r>
          </a:p>
          <a:p>
            <a:pPr lvl="1"/>
            <a:r>
              <a:rPr/>
              <a:t>Adicionalmente, insira um erro em um dos bits do pacote e mostre como o método é capaz de detectá-lo.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Terminologia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19400" y="1600200"/>
            <a:ext cx="3517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Contextualização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Datagramas são transmitidos por diferentes enlaces e protocolos.</a:t>
            </a:r>
          </a:p>
          <a:p>
            <a:pPr lvl="2"/>
            <a:r>
              <a:rPr i="1"/>
              <a:t>e.g.</a:t>
            </a:r>
            <a:r>
              <a:rPr/>
              <a:t>, Ethernet, ADSL, 802.11, </a:t>
            </a:r>
            <a:r>
              <a:rPr i="1"/>
              <a:t>Frame Relay</a:t>
            </a:r>
            <a:r>
              <a:rPr/>
              <a:t>, ...</a:t>
            </a:r>
          </a:p>
          <a:p>
            <a:pPr lvl="1"/>
            <a:r>
              <a:rPr/>
              <a:t>Protocolos têm suas diferenças.</a:t>
            </a:r>
          </a:p>
          <a:p>
            <a:pPr lvl="2"/>
            <a:r>
              <a:rPr/>
              <a:t>Podem ou não prover certos serviços.</a:t>
            </a:r>
          </a:p>
          <a:p>
            <a:pPr lvl="2"/>
            <a:r>
              <a:rPr i="1"/>
              <a:t>e.g.</a:t>
            </a:r>
            <a:r>
              <a:rPr/>
              <a:t>, transmissão confiável.</a:t>
            </a:r>
          </a:p>
          <a:p>
            <a:pPr lvl="1"/>
            <a:r>
              <a:rPr/>
              <a:t>Analogia de transporte de pessoas:</a:t>
            </a:r>
          </a:p>
          <a:p>
            <a:pPr lvl="2"/>
            <a:r>
              <a:rPr/>
              <a:t>Viagem de Niterói para Gramado.</a:t>
            </a:r>
          </a:p>
          <a:p>
            <a:pPr lvl="3"/>
            <a:r>
              <a:rPr/>
              <a:t>Taxi até o aeroporto.</a:t>
            </a:r>
          </a:p>
          <a:p>
            <a:pPr lvl="3"/>
            <a:r>
              <a:rPr/>
              <a:t>Avião até Porto Alegre.</a:t>
            </a:r>
          </a:p>
          <a:p>
            <a:pPr lvl="3"/>
            <a:r>
              <a:rPr/>
              <a:t>Ônibus até Gramado.</a:t>
            </a:r>
          </a:p>
          <a:p>
            <a:pPr lvl="1"/>
            <a:r>
              <a:rPr/>
              <a:t>Turista = datagrama.</a:t>
            </a:r>
          </a:p>
          <a:p>
            <a:pPr lvl="1"/>
            <a:r>
              <a:rPr/>
              <a:t>Trechos da viagem = enlaces.</a:t>
            </a:r>
          </a:p>
          <a:p>
            <a:pPr lvl="1"/>
            <a:r>
              <a:rPr/>
              <a:t>Meio de transporte = protocolo.</a:t>
            </a:r>
          </a:p>
          <a:p>
            <a:pPr lvl="1"/>
            <a:r>
              <a:rPr/>
              <a:t>Agência de viagem = algoritmo de roteamento.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Serviços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Camada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Enlace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Encapsulamento</a:t>
            </a:r>
            <a:r>
              <a:rPr/>
              <a:t>.</a:t>
            </a:r>
          </a:p>
          <a:p>
            <a:pPr lvl="2"/>
            <a:r>
              <a:rPr/>
              <a:t>Encapsula datagrama em um </a:t>
            </a:r>
            <a:r>
              <a:rPr b="1"/>
              <a:t>quadro</a:t>
            </a:r>
            <a:r>
              <a:rPr/>
              <a:t>.</a:t>
            </a:r>
          </a:p>
          <a:p>
            <a:pPr lvl="2"/>
            <a:r>
              <a:rPr/>
              <a:t>Adiciona informações relevantes à camada de enlace.</a:t>
            </a:r>
          </a:p>
          <a:p>
            <a:pPr lvl="3"/>
            <a:r>
              <a:rPr i="1"/>
              <a:t>Header</a:t>
            </a:r>
            <a:r>
              <a:rPr/>
              <a:t> (cabeçalho), </a:t>
            </a:r>
            <a:r>
              <a:rPr i="1"/>
              <a:t>trailer</a:t>
            </a:r>
            <a:r>
              <a:rPr/>
              <a:t>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Encapsulament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2020-07-21T21:49:15Z</dcterms:created>
  <dcterms:modified xsi:type="dcterms:W3CDTF">2020-07-21T21:49:15Z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