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Diego Passos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Universidade Federal Fluminense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Redes de Computadores II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Protocolos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Particionamento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Canal:</a:t>
            </a:r>
            <a:r>
              <a:rPr/>
              <a:t> </a:t>
            </a:r>
            <a:r>
              <a:rPr/>
              <a:t>FDMA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Frequency Division Multiple Access</a:t>
            </a:r>
            <a:r>
              <a:rPr/>
              <a:t>.</a:t>
            </a:r>
          </a:p>
          <a:p>
            <a:pPr lvl="2"/>
            <a:r>
              <a:rPr/>
              <a:t>Canal dividido em bandas de frequência.</a:t>
            </a:r>
          </a:p>
          <a:p>
            <a:pPr lvl="2"/>
            <a:r>
              <a:rPr/>
              <a:t>Cada estação ganha uma frequência fixa.</a:t>
            </a:r>
          </a:p>
          <a:p>
            <a:pPr lvl="3"/>
            <a:r>
              <a:rPr/>
              <a:t>Estações podem transmitir simultaneamente, desde que em frequências diferentes.</a:t>
            </a:r>
          </a:p>
          <a:p>
            <a:pPr lvl="2"/>
            <a:r>
              <a:rPr/>
              <a:t>Se uma estação não utiliza sua frequência durante um intervalo, esta fica ociosa.</a:t>
            </a:r>
          </a:p>
          <a:p>
            <a:pPr lvl="2"/>
            <a:r>
              <a:rPr/>
              <a:t>Exemplo com 6 estações:</a:t>
            </a:r>
          </a:p>
          <a:p>
            <a:pPr lvl="3"/>
            <a:r>
              <a:rPr/>
              <a:t>1, 3 e 4 têm quadros a transmitir.</a:t>
            </a:r>
          </a:p>
          <a:p>
            <a:pPr lvl="3"/>
            <a:r>
              <a:rPr/>
              <a:t>2, 5 e 6 não usam suas frequências.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fdma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908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Protocolos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Acesso</a:t>
            </a:r>
            <a:r>
              <a:rPr/>
              <a:t> </a:t>
            </a:r>
            <a:r>
              <a:rPr/>
              <a:t>Aleatório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Quando nó tem quadros a transmitir, usa o canal “inteiro”.</a:t>
            </a:r>
          </a:p>
          <a:p>
            <a:pPr lvl="1"/>
            <a:r>
              <a:rPr/>
              <a:t>Não há coordenação prévia entre nós.</a:t>
            </a:r>
          </a:p>
          <a:p>
            <a:pPr lvl="1"/>
            <a:r>
              <a:rPr/>
              <a:t>Se dois ou mais nós transmitem ao mesmo tempo, há </a:t>
            </a:r>
            <a:r>
              <a:rPr b="1"/>
              <a:t>colisão</a:t>
            </a:r>
            <a:r>
              <a:rPr/>
              <a:t>.</a:t>
            </a:r>
          </a:p>
          <a:p>
            <a:pPr lvl="1"/>
            <a:r>
              <a:rPr/>
              <a:t>Um protocolo MAC de acesso aleatório especifica:</a:t>
            </a:r>
          </a:p>
          <a:p>
            <a:pPr lvl="2"/>
            <a:r>
              <a:rPr/>
              <a:t>Como determinar ocorrência de colisões.</a:t>
            </a:r>
          </a:p>
          <a:p>
            <a:pPr lvl="2"/>
            <a:r>
              <a:rPr/>
              <a:t>Como se recuperar de colisões.</a:t>
            </a:r>
          </a:p>
          <a:p>
            <a:pPr lvl="3"/>
            <a:r>
              <a:rPr i="1"/>
              <a:t>e.g.</a:t>
            </a:r>
            <a:r>
              <a:rPr/>
              <a:t>, via retransmissão do quadro.</a:t>
            </a:r>
          </a:p>
          <a:p>
            <a:pPr lvl="1"/>
            <a:r>
              <a:rPr/>
              <a:t>Exemplos de protocolos de acesso aleatório:</a:t>
            </a:r>
          </a:p>
          <a:p>
            <a:pPr lvl="2"/>
            <a:r>
              <a:rPr/>
              <a:t>Slotted ALOHA.</a:t>
            </a:r>
          </a:p>
          <a:p>
            <a:pPr lvl="2"/>
            <a:r>
              <a:rPr/>
              <a:t>ALOHA.</a:t>
            </a:r>
          </a:p>
          <a:p>
            <a:pPr lvl="2"/>
            <a:r>
              <a:rPr/>
              <a:t>CSMA, CSMA/CD, CSMA/CA.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Slotted</a:t>
            </a:r>
            <a:r>
              <a:rPr/>
              <a:t> </a:t>
            </a:r>
            <a:r>
              <a:rPr/>
              <a:t>ALOHA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Hipóteses:</a:t>
            </a:r>
          </a:p>
          <a:p>
            <a:pPr lvl="2"/>
            <a:r>
              <a:rPr/>
              <a:t>Todos os quadros têm mesmo tamanho.</a:t>
            </a:r>
          </a:p>
          <a:p>
            <a:pPr lvl="2"/>
            <a:r>
              <a:rPr/>
              <a:t>Tempo é discretizado em </a:t>
            </a:r>
            <a:r>
              <a:rPr i="1"/>
              <a:t>slots</a:t>
            </a:r>
            <a:r>
              <a:rPr/>
              <a:t> de duração fixa.</a:t>
            </a:r>
          </a:p>
          <a:p>
            <a:pPr lvl="3"/>
            <a:r>
              <a:rPr/>
              <a:t>Suficiente para a transmissão de um quadro.</a:t>
            </a:r>
          </a:p>
          <a:p>
            <a:pPr lvl="2"/>
            <a:r>
              <a:rPr/>
              <a:t>Nós só começam a transmitir no início de </a:t>
            </a:r>
            <a:r>
              <a:rPr i="1"/>
              <a:t>slots</a:t>
            </a:r>
            <a:r>
              <a:rPr/>
              <a:t>.</a:t>
            </a:r>
          </a:p>
          <a:p>
            <a:pPr lvl="2"/>
            <a:r>
              <a:rPr/>
              <a:t>Nós estão sincronizados.</a:t>
            </a:r>
          </a:p>
          <a:p>
            <a:pPr lvl="3"/>
            <a:r>
              <a:rPr i="1"/>
              <a:t>i.e.</a:t>
            </a:r>
            <a:r>
              <a:rPr/>
              <a:t>, sabem quando começa e termina um </a:t>
            </a:r>
            <a:r>
              <a:rPr i="1"/>
              <a:t>slot</a:t>
            </a:r>
            <a:r>
              <a:rPr/>
              <a:t>.</a:t>
            </a:r>
          </a:p>
          <a:p>
            <a:pPr lvl="2"/>
            <a:r>
              <a:rPr/>
              <a:t>Se dois ou mais nós transmitem em um </a:t>
            </a:r>
            <a:r>
              <a:rPr i="1"/>
              <a:t>slot</a:t>
            </a:r>
            <a:r>
              <a:rPr/>
              <a:t>, todos detectam a colisão.</a:t>
            </a:r>
          </a:p>
          <a:p>
            <a:pPr lvl="1"/>
            <a:r>
              <a:rPr/>
              <a:t>Operação:</a:t>
            </a:r>
          </a:p>
          <a:p>
            <a:pPr lvl="2"/>
            <a:r>
              <a:rPr/>
              <a:t>Quando nó possui quadro, transmite no início do próximo </a:t>
            </a:r>
            <a:r>
              <a:rPr i="1"/>
              <a:t>slot</a:t>
            </a:r>
            <a:r>
              <a:rPr/>
              <a:t>.</a:t>
            </a:r>
          </a:p>
          <a:p>
            <a:pPr lvl="2"/>
            <a:r>
              <a:rPr b="1"/>
              <a:t>Se não houve colisão</a:t>
            </a:r>
            <a:r>
              <a:rPr/>
              <a:t>, nó pode enviar novo quadro no próximo </a:t>
            </a:r>
            <a:r>
              <a:rPr i="1"/>
              <a:t>slot</a:t>
            </a:r>
            <a:r>
              <a:rPr/>
              <a:t>.</a:t>
            </a:r>
          </a:p>
          <a:p>
            <a:pPr lvl="2"/>
            <a:r>
              <a:rPr b="1"/>
              <a:t>Se houve colisão</a:t>
            </a:r>
            <a:r>
              <a:rPr/>
              <a:t>, nó retransmite o quadro nos </a:t>
            </a:r>
            <a:r>
              <a:rPr i="1"/>
              <a:t>slots</a:t>
            </a:r>
            <a:r>
              <a:rPr/>
              <a:t> subsequentes até o sucesso.</a:t>
            </a:r>
          </a:p>
          <a:p>
            <a:pPr lvl="3"/>
            <a:r>
              <a:rPr/>
              <a:t>A cada novo </a:t>
            </a:r>
            <a:r>
              <a:rPr i="1"/>
              <a:t>slot</a:t>
            </a:r>
            <a:r>
              <a:rPr/>
              <a:t>, nó tenta retransmissão com probabilidade \(p\).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Slotted</a:t>
            </a:r>
            <a:r>
              <a:rPr/>
              <a:t> </a:t>
            </a:r>
            <a:r>
              <a:rPr/>
              <a:t>ALOHA</a:t>
            </a:r>
            <a:r>
              <a:rPr/>
              <a:t> </a:t>
            </a:r>
            <a:r>
              <a:rPr/>
              <a:t>(II)</a:t>
            </a:r>
          </a:p>
        </p:txBody>
      </p:sp>
      <p:pic>
        <p:nvPicPr>
          <p:cNvPr descr="imagens/slottedAloha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03500"/>
            <a:ext cx="82296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Pontos positivos:</a:t>
            </a:r>
          </a:p>
          <a:p>
            <a:pPr lvl="2"/>
            <a:r>
              <a:rPr/>
              <a:t>Com um único nó ativo, este pode usar toda a capacidade do canal.</a:t>
            </a:r>
          </a:p>
          <a:p>
            <a:pPr lvl="2"/>
            <a:r>
              <a:rPr/>
              <a:t>Altamente decentralizado: requer apenas sincronização de </a:t>
            </a:r>
            <a:r>
              <a:rPr i="1"/>
              <a:t>slots</a:t>
            </a:r>
            <a:r>
              <a:rPr/>
              <a:t>.</a:t>
            </a:r>
          </a:p>
          <a:p>
            <a:pPr lvl="2"/>
            <a:r>
              <a:rPr/>
              <a:t>Simples.</a:t>
            </a:r>
          </a:p>
          <a:p>
            <a:pPr lvl="1"/>
            <a:r>
              <a:rPr/>
              <a:t>Pontos Negativos:</a:t>
            </a:r>
          </a:p>
          <a:p>
            <a:pPr lvl="2"/>
            <a:r>
              <a:rPr/>
              <a:t>Colisões, desperdiçando </a:t>
            </a:r>
            <a:r>
              <a:rPr i="1"/>
              <a:t>slots</a:t>
            </a:r>
            <a:r>
              <a:rPr/>
              <a:t>.</a:t>
            </a:r>
          </a:p>
          <a:p>
            <a:pPr lvl="2"/>
            <a:r>
              <a:rPr/>
              <a:t>Se nós podem detectar colisões em menos tempo que a duração de um </a:t>
            </a:r>
            <a:r>
              <a:rPr i="1"/>
              <a:t>slot</a:t>
            </a:r>
            <a:r>
              <a:rPr/>
              <a:t>, retransmissão poderia ser feita antes.</a:t>
            </a:r>
          </a:p>
          <a:p>
            <a:pPr lvl="2"/>
            <a:r>
              <a:rPr/>
              <a:t>Requer sincronização de relógio.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Slotted</a:t>
            </a:r>
            <a:r>
              <a:rPr/>
              <a:t> </a:t>
            </a:r>
            <a:r>
              <a:rPr/>
              <a:t>ALOHA:</a:t>
            </a:r>
            <a:r>
              <a:rPr/>
              <a:t> </a:t>
            </a:r>
            <a:r>
              <a:rPr/>
              <a:t>Eficiência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Eficiência</a:t>
            </a:r>
            <a:r>
              <a:rPr/>
              <a:t>: fração de </a:t>
            </a:r>
            <a:r>
              <a:rPr i="1"/>
              <a:t>slots</a:t>
            </a:r>
            <a:r>
              <a:rPr/>
              <a:t> bem sucedidos </a:t>
            </a:r>
            <a:r>
              <a:rPr b="1"/>
              <a:t>a longo prazo</a:t>
            </a:r>
            <a:r>
              <a:rPr/>
              <a:t>.</a:t>
            </a:r>
          </a:p>
          <a:p>
            <a:pPr lvl="2"/>
            <a:r>
              <a:rPr/>
              <a:t>Considerando muitos nós, todos com muitos quadros a enviar.</a:t>
            </a:r>
          </a:p>
          <a:p>
            <a:pPr lvl="1"/>
            <a:r>
              <a:rPr/>
              <a:t>Suponha \(N\) nós com </a:t>
            </a:r>
            <a:r>
              <a:rPr i="1"/>
              <a:t>backlog</a:t>
            </a:r>
            <a:r>
              <a:rPr/>
              <a:t> infinito.</a:t>
            </a:r>
          </a:p>
          <a:p>
            <a:pPr lvl="2"/>
            <a:r>
              <a:rPr i="1"/>
              <a:t>i.e.</a:t>
            </a:r>
            <a:r>
              <a:rPr/>
              <a:t>, sempre há quadros a enviar.</a:t>
            </a:r>
          </a:p>
          <a:p>
            <a:pPr lvl="1"/>
            <a:r>
              <a:rPr/>
              <a:t>Cada nó tenta transmissão em um </a:t>
            </a:r>
            <a:r>
              <a:rPr i="1"/>
              <a:t>slot</a:t>
            </a:r>
            <a:r>
              <a:rPr/>
              <a:t> com probabilidade \(p\).</a:t>
            </a:r>
          </a:p>
          <a:p>
            <a:pPr lvl="1"/>
            <a:r>
              <a:rPr/>
              <a:t>Sucesso ocorre quando apenas um nó tenta transmitir no </a:t>
            </a:r>
            <a:r>
              <a:rPr i="1"/>
              <a:t>slot</a:t>
            </a:r>
            <a:r>
              <a:rPr/>
              <a:t>:</a:t>
            </a:r>
          </a:p>
          <a:p>
            <a:pPr lvl="1"/>
            <a:r>
              <a:rPr/>
              <a:t>Mas se há \(N\) nós: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aloha_effic_pa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00200"/>
            <a:ext cx="525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Slotted</a:t>
            </a:r>
            <a:r>
              <a:rPr/>
              <a:t> </a:t>
            </a:r>
            <a:r>
              <a:rPr/>
              <a:t>ALOHA:</a:t>
            </a:r>
            <a:r>
              <a:rPr/>
              <a:t> </a:t>
            </a:r>
            <a:r>
              <a:rPr/>
              <a:t>Eficiência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Eficiência máxima depende de \(p\).</a:t>
            </a:r>
          </a:p>
          <a:p>
            <a:pPr lvl="1"/>
            <a:r>
              <a:rPr/>
              <a:t>Valor ótimo de \(p\) depende de N.</a:t>
            </a:r>
          </a:p>
          <a:p>
            <a:pPr lvl="2"/>
            <a:r>
              <a:rPr/>
              <a:t>Quanto mais nós, menor o \(p\) ideal.</a:t>
            </a:r>
          </a:p>
          <a:p>
            <a:pPr lvl="2"/>
            <a:r>
              <a:rPr/>
              <a:t>Faz sentido?</a:t>
            </a:r>
          </a:p>
          <a:p>
            <a:pPr lvl="1"/>
            <a:r>
              <a:rPr/>
              <a:t>Qual é o \(p\) ideal para um dado \(N\)?</a:t>
            </a:r>
          </a:p>
          <a:p>
            <a:pPr lvl="2"/>
            <a:r>
              <a:rPr/>
              <a:t>Máximo ocorre quando \(Efic^\prime(p) = 0\):</a:t>
            </a:r>
          </a:p>
          <a:p>
            <a:pPr lvl="0" marL="0" indent="0">
              <a:buNone/>
            </a:pPr>
            <a:r>
              <a:rPr/>
              <a:t>\begin{eqnarray*} 0 &amp; = &amp; N(1-p)^{N-1}\\ &amp; - &amp; N\cdot(N-1)\cdot p(1-p)^{N-2}\\ 0 &amp; = &amp; (1-p) - (N-1)p\\ p &amp; = &amp; \frac{1}{N}\\ \end{eqnarray*}</a:t>
            </a:r>
          </a:p>
          <a:p>
            <a:pPr lvl="1"/>
            <a:r>
              <a:rPr/>
              <a:t>Logo: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aloha_effic_ma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00200"/>
            <a:ext cx="525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</a:t>
            </a:r>
            <a:r>
              <a:rPr/>
              <a:t> </a:t>
            </a:r>
            <a:r>
              <a:rPr/>
              <a:t>Última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Responsabilidade da camada de enlace:</a:t>
            </a:r>
          </a:p>
          <a:p>
            <a:pPr lvl="2"/>
            <a:r>
              <a:rPr/>
              <a:t>Transportar pacotes entre nós </a:t>
            </a:r>
            <a:r>
              <a:rPr b="1"/>
              <a:t>diretamente conectados</a:t>
            </a:r>
            <a:r>
              <a:rPr/>
              <a:t>.</a:t>
            </a:r>
          </a:p>
          <a:p>
            <a:pPr lvl="1"/>
            <a:r>
              <a:rPr/>
              <a:t>Serviços (potencialmente) providos pela camada de enlace:</a:t>
            </a:r>
          </a:p>
          <a:p>
            <a:pPr lvl="2"/>
            <a:r>
              <a:rPr/>
              <a:t>Encapsulamento em </a:t>
            </a:r>
            <a:r>
              <a:rPr b="1"/>
              <a:t>quadros</a:t>
            </a:r>
            <a:r>
              <a:rPr/>
              <a:t>.</a:t>
            </a:r>
          </a:p>
          <a:p>
            <a:pPr lvl="2"/>
            <a:r>
              <a:rPr/>
              <a:t>Gerência do </a:t>
            </a:r>
            <a:r>
              <a:rPr b="1"/>
              <a:t>acesso ao meio</a:t>
            </a:r>
            <a:r>
              <a:rPr/>
              <a:t> de transmissão</a:t>
            </a:r>
          </a:p>
          <a:p>
            <a:pPr lvl="2"/>
            <a:r>
              <a:rPr b="1"/>
              <a:t>Endereçamento</a:t>
            </a:r>
            <a:r>
              <a:rPr/>
              <a:t>.</a:t>
            </a:r>
          </a:p>
          <a:p>
            <a:pPr lvl="2"/>
            <a:r>
              <a:rPr b="1"/>
              <a:t>Entrega confiável</a:t>
            </a:r>
            <a:r>
              <a:rPr/>
              <a:t>.</a:t>
            </a:r>
          </a:p>
          <a:p>
            <a:pPr lvl="2"/>
            <a:r>
              <a:rPr b="1"/>
              <a:t>Detecção de erros</a:t>
            </a:r>
            <a:r>
              <a:rPr/>
              <a:t> (e, possivelmente, </a:t>
            </a:r>
            <a:r>
              <a:rPr b="1"/>
              <a:t>correção</a:t>
            </a:r>
            <a:r>
              <a:rPr/>
              <a:t>).</a:t>
            </a:r>
          </a:p>
          <a:p>
            <a:pPr lvl="2"/>
            <a:r>
              <a:rPr b="1"/>
              <a:t>Controle de fluxo</a:t>
            </a:r>
            <a:r>
              <a:rPr/>
              <a:t>.</a:t>
            </a:r>
          </a:p>
          <a:p>
            <a:pPr lvl="1"/>
            <a:r>
              <a:rPr/>
              <a:t>Métodos de detecção/correção de erros:</a:t>
            </a:r>
          </a:p>
          <a:p>
            <a:pPr lvl="2"/>
            <a:r>
              <a:rPr/>
              <a:t>Baseados na inserção de </a:t>
            </a:r>
            <a:r>
              <a:rPr b="1"/>
              <a:t>bits de redundância</a:t>
            </a:r>
            <a:r>
              <a:rPr/>
              <a:t>.</a:t>
            </a:r>
          </a:p>
          <a:p>
            <a:pPr lvl="2"/>
            <a:r>
              <a:rPr/>
              <a:t>São probabilísticos (</a:t>
            </a:r>
            <a:r>
              <a:rPr i="1"/>
              <a:t>i.e.</a:t>
            </a:r>
            <a:r>
              <a:rPr/>
              <a:t>, </a:t>
            </a:r>
            <a:r>
              <a:rPr b="1"/>
              <a:t>podem falhar</a:t>
            </a:r>
            <a:r>
              <a:rPr/>
              <a:t>).</a:t>
            </a:r>
          </a:p>
          <a:p>
            <a:pPr lvl="2"/>
            <a:r>
              <a:rPr/>
              <a:t>Quanto mais redundância, menor probabilidade de falha.</a:t>
            </a:r>
          </a:p>
          <a:p>
            <a:pPr lvl="3"/>
            <a:r>
              <a:rPr/>
              <a:t>Mas maior o </a:t>
            </a:r>
            <a:r>
              <a:rPr i="1"/>
              <a:t>overhead</a:t>
            </a:r>
            <a:r>
              <a:rPr/>
              <a:t>.</a:t>
            </a:r>
          </a:p>
          <a:p>
            <a:pPr lvl="2"/>
            <a:r>
              <a:rPr/>
              <a:t>Vários tipos, com diferentes capacidades:</a:t>
            </a:r>
          </a:p>
          <a:p>
            <a:pPr lvl="3"/>
            <a:r>
              <a:rPr/>
              <a:t>Detecção apenas: </a:t>
            </a:r>
            <a:r>
              <a:rPr i="1"/>
              <a:t>e.g.</a:t>
            </a:r>
            <a:r>
              <a:rPr/>
              <a:t>, bit de paridade, checksum, CRC.</a:t>
            </a:r>
          </a:p>
          <a:p>
            <a:pPr lvl="3"/>
            <a:r>
              <a:rPr/>
              <a:t>Detecção e correção: </a:t>
            </a:r>
            <a:r>
              <a:rPr i="1"/>
              <a:t>e.g.</a:t>
            </a:r>
            <a:r>
              <a:rPr/>
              <a:t>, paridade bidimensional.</a:t>
            </a:r>
          </a:p>
          <a:p>
            <a:pPr lvl="2"/>
            <a:r>
              <a:rPr/>
              <a:t>Capacidade de correção de erros através de bits redundantes:</a:t>
            </a:r>
          </a:p>
          <a:p>
            <a:pPr lvl="3"/>
            <a:r>
              <a:rPr b="1"/>
              <a:t>FEC</a:t>
            </a:r>
            <a:r>
              <a:rPr/>
              <a:t>: </a:t>
            </a:r>
            <a:r>
              <a:rPr i="1"/>
              <a:t>Forward Error Correction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ALOHA</a:t>
            </a:r>
            <a:r>
              <a:rPr/>
              <a:t> </a:t>
            </a:r>
            <a:r>
              <a:rPr/>
              <a:t>Puro</a:t>
            </a:r>
            <a:r>
              <a:rPr/>
              <a:t> </a:t>
            </a:r>
            <a:r>
              <a:rPr/>
              <a:t>(Unslotted)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Unslotted Aloha: mais simples, sem sincronização.</a:t>
            </a:r>
          </a:p>
          <a:p>
            <a:pPr lvl="2"/>
            <a:r>
              <a:rPr/>
              <a:t>Quando quadro chega, transmite imediatamente.</a:t>
            </a:r>
          </a:p>
          <a:p>
            <a:pPr lvl="2"/>
            <a:r>
              <a:rPr/>
              <a:t>Em caso de colisão, nós aguardam tempo aleatório antes de tentar novamente.</a:t>
            </a:r>
          </a:p>
          <a:p>
            <a:pPr lvl="1"/>
            <a:r>
              <a:rPr/>
              <a:t>Probabilidade de colisão aumenta.</a:t>
            </a:r>
          </a:p>
          <a:p>
            <a:pPr lvl="2"/>
            <a:r>
              <a:rPr/>
              <a:t>Quadro enviado em \(t_0\) colide com quadros enviados em \([t_0 - 1, t_0 + 1]\).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unslottedAloh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97100"/>
            <a:ext cx="82296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Resultado: </a:t>
            </a:r>
            <a:r>
              <a:rPr b="1"/>
              <a:t>eficiência é ainda mais baixa.</a:t>
            </a:r>
          </a:p>
          <a:p>
            <a:pPr lvl="1"/>
            <a:r>
              <a:rPr/>
              <a:t>No máximo 18%!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Carrier Sense Multiple Access</a:t>
            </a:r>
            <a:r>
              <a:rPr/>
              <a:t>: ouça antes de transmitir.</a:t>
            </a:r>
          </a:p>
          <a:p>
            <a:pPr lvl="2"/>
            <a:r>
              <a:rPr/>
              <a:t>Se o meio está ocioso, transmita o quadro inteiro.</a:t>
            </a:r>
          </a:p>
          <a:p>
            <a:pPr lvl="2"/>
            <a:r>
              <a:rPr/>
              <a:t>Se o meio está ocupado, transmita mais tarde.</a:t>
            </a:r>
          </a:p>
          <a:p>
            <a:pPr lvl="1"/>
            <a:r>
              <a:rPr/>
              <a:t>Analogia da comunicação humana:</a:t>
            </a:r>
          </a:p>
          <a:p>
            <a:pPr lvl="2"/>
            <a:r>
              <a:rPr/>
              <a:t>Não interrompa os outros.</a:t>
            </a:r>
          </a:p>
          <a:p>
            <a:pPr lvl="1"/>
            <a:r>
              <a:rPr/>
              <a:t>Evita totalmente as colisões?</a:t>
            </a:r>
          </a:p>
          <a:p>
            <a:pPr lvl="2"/>
            <a:r>
              <a:rPr/>
              <a:t>Não! O atraso de propagação pode fazer um nó não perceber uma transmissão.</a:t>
            </a:r>
          </a:p>
          <a:p>
            <a:pPr lvl="2"/>
            <a:r>
              <a:rPr/>
              <a:t>Em caso de colisão, todo o quadro é perdido.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CSMACollis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7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Carrier Sense Multiple Access with Collision Detection</a:t>
            </a:r>
            <a:r>
              <a:rPr/>
              <a:t>.</a:t>
            </a:r>
          </a:p>
          <a:p>
            <a:pPr lvl="2"/>
            <a:r>
              <a:rPr/>
              <a:t>Mesmo princípio básico do CSMA: ouvir antes de transmitir.</a:t>
            </a:r>
          </a:p>
          <a:p>
            <a:pPr lvl="2"/>
            <a:r>
              <a:rPr/>
              <a:t>Durante a transmissão, nó checa por colisões.</a:t>
            </a:r>
          </a:p>
          <a:p>
            <a:pPr lvl="3"/>
            <a:r>
              <a:rPr/>
              <a:t>Detecção rápida.</a:t>
            </a:r>
          </a:p>
          <a:p>
            <a:pPr lvl="2"/>
            <a:r>
              <a:rPr/>
              <a:t>Em caso de colisão, transmissão é abortada.</a:t>
            </a:r>
          </a:p>
          <a:p>
            <a:pPr lvl="3"/>
            <a:r>
              <a:rPr/>
              <a:t>Reduz desperdício do canal.</a:t>
            </a:r>
          </a:p>
          <a:p>
            <a:pPr lvl="2"/>
            <a:r>
              <a:rPr/>
              <a:t>Analogia de comunicação humana: interlocutor educado.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ColisaoCSMACD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600200"/>
            <a:ext cx="549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Detecção de colisões.</a:t>
            </a:r>
          </a:p>
          <a:p>
            <a:pPr lvl="2"/>
            <a:r>
              <a:rPr/>
              <a:t>Simples em redes cabeadas: medir intensidade do sinal, comparar sinal transmitido e recebido.</a:t>
            </a:r>
          </a:p>
          <a:p>
            <a:pPr lvl="2"/>
            <a:r>
              <a:rPr/>
              <a:t>Difícil em redes sem fio: potência do sinal transmitido é muito maior que do sinal recebido.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Algoritmo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CSMA/CD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Interface recebe pacote da camada de rede, cria quadro.</a:t>
            </a:r>
          </a:p>
          <a:p>
            <a:pPr lvl="1">
              <a:buAutoNum type="arabicPeriod"/>
            </a:pPr>
            <a:r>
              <a:rPr/>
              <a:t>Se o canal está livre, começa a transmissão do quadro.</a:t>
            </a:r>
          </a:p>
          <a:p>
            <a:pPr lvl="2"/>
            <a:r>
              <a:rPr/>
              <a:t>Caso contrário, aguarda canal se tornar ocioso.</a:t>
            </a:r>
          </a:p>
          <a:p>
            <a:pPr lvl="2"/>
            <a:r>
              <a:rPr/>
              <a:t>E então transmite.</a:t>
            </a:r>
          </a:p>
          <a:p>
            <a:pPr lvl="1">
              <a:buAutoNum type="arabicPeriod"/>
            </a:pPr>
            <a:r>
              <a:rPr/>
              <a:t>Se a transmissão é completada sem que se tenha detectado uma colisão, processo termina.</a:t>
            </a:r>
          </a:p>
          <a:p>
            <a:pPr lvl="1">
              <a:buAutoNum type="arabicPeriod"/>
            </a:pPr>
            <a:r>
              <a:rPr/>
              <a:t>Se durante a transmissão uma colisão é detectada, transmissão é abortada e </a:t>
            </a:r>
            <a:r>
              <a:rPr b="1"/>
              <a:t>interface envia sinal de jamming</a:t>
            </a:r>
            <a:r>
              <a:rPr/>
              <a:t>.</a:t>
            </a:r>
          </a:p>
          <a:p>
            <a:pPr lvl="2"/>
            <a:r>
              <a:rPr/>
              <a:t>Por quê?</a:t>
            </a:r>
          </a:p>
          <a:p>
            <a:pPr lvl="1">
              <a:buAutoNum type="arabicPeriod"/>
            </a:pPr>
            <a:r>
              <a:rPr/>
              <a:t>Depois de abortar, interface entra em </a:t>
            </a:r>
            <a:r>
              <a:rPr b="1" i="1"/>
              <a:t>backoff</a:t>
            </a:r>
            <a:r>
              <a:rPr b="1"/>
              <a:t> binário (exponencial)</a:t>
            </a:r>
            <a:r>
              <a:rPr/>
              <a:t>.</a:t>
            </a:r>
          </a:p>
          <a:p>
            <a:pPr lvl="2"/>
            <a:r>
              <a:rPr/>
              <a:t>Após a </a:t>
            </a:r>
            <a:r>
              <a:rPr i="1"/>
              <a:t>n-ésima</a:t>
            </a:r>
            <a:r>
              <a:rPr/>
              <a:t> colisão, sorteia valor inteiro \(k\) no intervalo \([0, 2^n - 1]\).</a:t>
            </a:r>
          </a:p>
          <a:p>
            <a:pPr lvl="2"/>
            <a:r>
              <a:rPr/>
              <a:t>Aguarda um tempo igual a \(k\cdot 512\) </a:t>
            </a:r>
            <a:r>
              <a:rPr i="1"/>
              <a:t>durações de bit</a:t>
            </a:r>
            <a:r>
              <a:rPr/>
              <a:t> e volta ao passo 2.</a:t>
            </a:r>
          </a:p>
          <a:p>
            <a:pPr lvl="2"/>
            <a:r>
              <a:rPr/>
              <a:t>Mais colisões \(\implies\) maiores </a:t>
            </a:r>
            <a:r>
              <a:rPr i="1"/>
              <a:t>backoffs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CSMA/CD:</a:t>
            </a:r>
            <a:r>
              <a:rPr/>
              <a:t> </a:t>
            </a:r>
            <a:r>
              <a:rPr/>
              <a:t>Eficiência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\(t_{prop}\): tempo máximo de propagação entre dois nós.</a:t>
            </a:r>
          </a:p>
          <a:p>
            <a:pPr lvl="1"/>
            <a:r>
              <a:rPr/>
              <a:t>\(t_{trans}\): tempo de transmissão de quadro.</a:t>
            </a:r>
          </a:p>
          <a:p>
            <a:pPr lvl="0" marL="0" indent="0">
              <a:buNone/>
            </a:pPr>
            <a:r>
              <a:rPr/>
              <a:t>\(\boxed{\mbox{eficiência} = \frac{1}{1+\frac{5t_{prop}}{t_{trans}}}}\)</a:t>
            </a:r>
          </a:p>
          <a:p>
            <a:pPr lvl="1"/>
            <a:r>
              <a:rPr/>
              <a:t>Eficiência tende a 1 se:</a:t>
            </a:r>
          </a:p>
          <a:p>
            <a:pPr lvl="2"/>
            <a:r>
              <a:rPr/>
              <a:t>\(t_{prop}\) tende a 0; ou</a:t>
            </a:r>
          </a:p>
          <a:p>
            <a:pPr lvl="2"/>
            <a:r>
              <a:rPr/>
              <a:t>\(t_{trans}\) tende a infinito.</a:t>
            </a:r>
          </a:p>
          <a:p>
            <a:pPr lvl="1"/>
            <a:r>
              <a:rPr/>
              <a:t>Melhor que o Aloha.</a:t>
            </a:r>
          </a:p>
          <a:p>
            <a:pPr lvl="2"/>
            <a:r>
              <a:rPr/>
              <a:t>Além de simples, barato e decentralizado.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Enlaces</a:t>
            </a:r>
            <a:r>
              <a:rPr/>
              <a:t> </a:t>
            </a:r>
            <a:r>
              <a:rPr/>
              <a:t>(e</a:t>
            </a:r>
            <a:r>
              <a:rPr/>
              <a:t> </a:t>
            </a:r>
            <a:r>
              <a:rPr/>
              <a:t>Protocolos)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Acesso</a:t>
            </a:r>
            <a:r>
              <a:rPr/>
              <a:t> </a:t>
            </a:r>
            <a:r>
              <a:rPr/>
              <a:t>Múltiplo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Dois tipos de “enlaces”:</a:t>
            </a:r>
          </a:p>
          <a:p>
            <a:pPr lvl="2"/>
            <a:r>
              <a:rPr/>
              <a:t>Ponto-a-ponto.</a:t>
            </a:r>
          </a:p>
          <a:p>
            <a:pPr lvl="3"/>
            <a:r>
              <a:rPr/>
              <a:t>PPP para acesso discado.</a:t>
            </a:r>
          </a:p>
          <a:p>
            <a:pPr lvl="3"/>
            <a:r>
              <a:rPr/>
              <a:t>Link ponto-a-ponto entre </a:t>
            </a:r>
            <a:r>
              <a:rPr i="1"/>
              <a:t>switch</a:t>
            </a:r>
            <a:r>
              <a:rPr/>
              <a:t> e </a:t>
            </a:r>
            <a:r>
              <a:rPr i="1"/>
              <a:t>host</a:t>
            </a:r>
            <a:r>
              <a:rPr/>
              <a:t> Ethernet.</a:t>
            </a:r>
          </a:p>
          <a:p>
            <a:pPr lvl="2"/>
            <a:r>
              <a:rPr b="1"/>
              <a:t>Difusão/Broadcast (cabo ou meio compartilhado).</a:t>
            </a:r>
          </a:p>
          <a:p>
            <a:pPr lvl="3"/>
            <a:r>
              <a:rPr/>
              <a:t>Ethernet original.</a:t>
            </a:r>
          </a:p>
          <a:p>
            <a:pPr lvl="3"/>
            <a:r>
              <a:rPr i="1"/>
              <a:t>Upload</a:t>
            </a:r>
            <a:r>
              <a:rPr/>
              <a:t> em redes HFC.</a:t>
            </a:r>
          </a:p>
          <a:p>
            <a:pPr lvl="3"/>
            <a:r>
              <a:rPr/>
              <a:t>802.11 (Wi-Fi).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CSMACDEff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600200"/>
            <a:ext cx="496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Protocolos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Acesso</a:t>
            </a:r>
            <a:r>
              <a:rPr/>
              <a:t> </a:t>
            </a:r>
            <a:r>
              <a:rPr/>
              <a:t>Alternado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Protocolos de Particionamento de Canal</a:t>
            </a:r>
            <a:r>
              <a:rPr/>
              <a:t>:</a:t>
            </a:r>
          </a:p>
          <a:p>
            <a:pPr lvl="2"/>
            <a:r>
              <a:rPr/>
              <a:t>Compartilhamento é </a:t>
            </a:r>
            <a:r>
              <a:rPr b="1"/>
              <a:t>eficiente</a:t>
            </a:r>
            <a:r>
              <a:rPr/>
              <a:t> e </a:t>
            </a:r>
            <a:r>
              <a:rPr b="1"/>
              <a:t>justo</a:t>
            </a:r>
            <a:r>
              <a:rPr/>
              <a:t> sob </a:t>
            </a:r>
            <a:r>
              <a:rPr b="1"/>
              <a:t>altas cargas</a:t>
            </a:r>
            <a:r>
              <a:rPr/>
              <a:t>.</a:t>
            </a:r>
          </a:p>
          <a:p>
            <a:pPr lvl="2"/>
            <a:r>
              <a:rPr/>
              <a:t>Mas </a:t>
            </a:r>
            <a:r>
              <a:rPr b="1"/>
              <a:t>ineficiente</a:t>
            </a:r>
            <a:r>
              <a:rPr/>
              <a:t> para </a:t>
            </a:r>
            <a:r>
              <a:rPr b="1"/>
              <a:t>cargas baixas</a:t>
            </a:r>
            <a:r>
              <a:rPr/>
              <a:t>.</a:t>
            </a:r>
          </a:p>
          <a:p>
            <a:pPr lvl="3"/>
            <a:r>
              <a:rPr/>
              <a:t>Atraso no acesso ao canal.</a:t>
            </a:r>
          </a:p>
          <a:p>
            <a:pPr lvl="3"/>
            <a:r>
              <a:rPr/>
              <a:t>Banda alocada de apenas \(1/N\), mesmo com um único nó ativo.</a:t>
            </a:r>
          </a:p>
          <a:p>
            <a:pPr lvl="1"/>
            <a:r>
              <a:rPr b="1"/>
              <a:t>Protocolos de Acesso Aleatório</a:t>
            </a:r>
            <a:r>
              <a:rPr/>
              <a:t>:</a:t>
            </a:r>
          </a:p>
          <a:p>
            <a:pPr lvl="2"/>
            <a:r>
              <a:rPr/>
              <a:t>Eficientes sob </a:t>
            </a:r>
            <a:r>
              <a:rPr b="1"/>
              <a:t>baixa carga</a:t>
            </a:r>
            <a:r>
              <a:rPr/>
              <a:t>.</a:t>
            </a:r>
          </a:p>
          <a:p>
            <a:pPr lvl="2"/>
            <a:r>
              <a:rPr/>
              <a:t>Mas sob </a:t>
            </a:r>
            <a:r>
              <a:rPr b="1"/>
              <a:t>alta carga</a:t>
            </a:r>
            <a:r>
              <a:rPr/>
              <a:t>: </a:t>
            </a:r>
            <a:r>
              <a:rPr b="1"/>
              <a:t>colisões</a:t>
            </a:r>
            <a:r>
              <a:rPr/>
              <a:t>.</a:t>
            </a:r>
          </a:p>
          <a:p>
            <a:pPr lvl="1"/>
            <a:r>
              <a:rPr b="1"/>
              <a:t>Protocolos de Acesso Alternado</a:t>
            </a:r>
            <a:r>
              <a:rPr/>
              <a:t>:</a:t>
            </a:r>
          </a:p>
          <a:p>
            <a:pPr lvl="2"/>
            <a:r>
              <a:rPr/>
              <a:t>Tentativa: combinar o melhor dos dois mundos!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Acesso</a:t>
            </a:r>
            <a:r>
              <a:rPr/>
              <a:t> </a:t>
            </a:r>
            <a:r>
              <a:rPr/>
              <a:t>Alternado:</a:t>
            </a:r>
            <a:r>
              <a:rPr/>
              <a:t> </a:t>
            </a:r>
            <a:r>
              <a:rPr/>
              <a:t>Polling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Nó mestre “convida” nós subordinados para transmitir alternadamente.</a:t>
            </a:r>
          </a:p>
          <a:p>
            <a:pPr lvl="1"/>
            <a:r>
              <a:rPr/>
              <a:t>Normalmente usado com dispositivos subordinados “sem inteligência”.</a:t>
            </a:r>
          </a:p>
          <a:p>
            <a:pPr lvl="0" marL="0" indent="0">
              <a:buNone/>
            </a:pPr>
            <a:br/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olling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443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olling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Potenciais problemas:</a:t>
            </a:r>
          </a:p>
          <a:p>
            <a:pPr lvl="2"/>
            <a:r>
              <a:rPr i="1"/>
              <a:t>Overhead</a:t>
            </a:r>
            <a:r>
              <a:rPr/>
              <a:t> do </a:t>
            </a:r>
            <a:r>
              <a:rPr i="1"/>
              <a:t>polling</a:t>
            </a:r>
            <a:r>
              <a:rPr/>
              <a:t>.</a:t>
            </a:r>
          </a:p>
          <a:p>
            <a:pPr lvl="2"/>
            <a:r>
              <a:rPr/>
              <a:t>Latência.</a:t>
            </a:r>
          </a:p>
          <a:p>
            <a:pPr lvl="2"/>
            <a:r>
              <a:rPr/>
              <a:t>Ponto único de falha.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Acesso</a:t>
            </a:r>
            <a:r>
              <a:rPr/>
              <a:t> </a:t>
            </a:r>
            <a:r>
              <a:rPr/>
              <a:t>Alternado:</a:t>
            </a:r>
            <a:r>
              <a:rPr/>
              <a:t> </a:t>
            </a:r>
            <a:r>
              <a:rPr/>
              <a:t>Passagem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br/>
          </a:p>
          <a:p>
            <a:pPr lvl="1"/>
            <a:r>
              <a:rPr/>
              <a:t>Token: representa o controle do canal.</a:t>
            </a:r>
          </a:p>
          <a:p>
            <a:pPr lvl="2"/>
            <a:r>
              <a:rPr/>
              <a:t>Nó com token tem direito de transmitir.</a:t>
            </a:r>
          </a:p>
          <a:p>
            <a:pPr lvl="2"/>
            <a:r>
              <a:rPr/>
              <a:t>Após uso (ou não), nó repassa o token.</a:t>
            </a:r>
          </a:p>
          <a:p>
            <a:pPr lvl="3"/>
            <a:r>
              <a:rPr/>
              <a:t>Mensagem ou sinal transmitido no próprio canal.</a:t>
            </a:r>
          </a:p>
          <a:p>
            <a:pPr lvl="1"/>
            <a:r>
              <a:rPr/>
              <a:t>Potenciais problemas:</a:t>
            </a:r>
          </a:p>
          <a:p>
            <a:pPr lvl="2"/>
            <a:r>
              <a:rPr i="1"/>
              <a:t>Overhead</a:t>
            </a:r>
            <a:r>
              <a:rPr/>
              <a:t> de passagem do token.</a:t>
            </a:r>
          </a:p>
          <a:p>
            <a:pPr lvl="2"/>
            <a:r>
              <a:rPr/>
              <a:t>Latência.</a:t>
            </a:r>
          </a:p>
          <a:p>
            <a:pPr lvl="2"/>
            <a:r>
              <a:rPr/>
              <a:t>Ponto único de falha.</a:t>
            </a:r>
          </a:p>
          <a:p>
            <a:pPr lvl="3"/>
            <a:r>
              <a:rPr/>
              <a:t>O token.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tokenPassing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600200"/>
            <a:ext cx="3505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DOCSIS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Data Over Cable Service Interface Specification</a:t>
            </a:r>
            <a:r>
              <a:rPr/>
              <a:t>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Cable1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ProtocolosCompartilhados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27300"/>
            <a:ext cx="8229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Múltiplos canais</a:t>
            </a:r>
            <a:r>
              <a:rPr/>
              <a:t> (compartilhados) de </a:t>
            </a:r>
            <a:r>
              <a:rPr i="1"/>
              <a:t>downlink</a:t>
            </a:r>
            <a:r>
              <a:rPr/>
              <a:t> (40 Mb/s).</a:t>
            </a:r>
          </a:p>
          <a:p>
            <a:pPr lvl="2"/>
            <a:r>
              <a:rPr/>
              <a:t>Todos usados pelo CMTS (</a:t>
            </a:r>
            <a:r>
              <a:rPr i="1"/>
              <a:t>Cable Modem Termination System</a:t>
            </a:r>
            <a:r>
              <a:rPr/>
              <a:t>).</a:t>
            </a:r>
          </a:p>
          <a:p>
            <a:pPr lvl="1"/>
            <a:r>
              <a:rPr b="1"/>
              <a:t>Múltiplos canais</a:t>
            </a:r>
            <a:r>
              <a:rPr/>
              <a:t> de </a:t>
            </a:r>
            <a:r>
              <a:rPr i="1"/>
              <a:t>uplink</a:t>
            </a:r>
            <a:r>
              <a:rPr/>
              <a:t> (30 Mb/s).</a:t>
            </a:r>
          </a:p>
          <a:p>
            <a:pPr lvl="2"/>
            <a:r>
              <a:rPr b="1"/>
              <a:t>Acesso múltiplo:</a:t>
            </a:r>
            <a:r>
              <a:rPr/>
              <a:t> todos os usuários competem por </a:t>
            </a:r>
            <a:r>
              <a:rPr i="1"/>
              <a:t>slots</a:t>
            </a:r>
            <a:r>
              <a:rPr/>
              <a:t> em certos canais de </a:t>
            </a:r>
            <a:r>
              <a:rPr i="1"/>
              <a:t>uplink</a:t>
            </a:r>
            <a:r>
              <a:rPr/>
              <a:t>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DOCSIS</a:t>
            </a:r>
            <a:r>
              <a:rPr/>
              <a:t> </a:t>
            </a:r>
            <a:r>
              <a:rPr/>
              <a:t>(II)</a:t>
            </a:r>
          </a:p>
        </p:txBody>
      </p:sp>
      <p:pic>
        <p:nvPicPr>
          <p:cNvPr descr="imagens/Cable2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8229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FDM no </a:t>
            </a:r>
            <a:r>
              <a:rPr i="1"/>
              <a:t>uplink</a:t>
            </a:r>
            <a:r>
              <a:rPr/>
              <a:t> e </a:t>
            </a:r>
            <a:r>
              <a:rPr i="1"/>
              <a:t>downlink</a:t>
            </a:r>
            <a:r>
              <a:rPr/>
              <a:t>.</a:t>
            </a:r>
          </a:p>
          <a:p>
            <a:pPr lvl="1"/>
            <a:r>
              <a:rPr/>
              <a:t>TDM em canais de </a:t>
            </a:r>
            <a:r>
              <a:rPr i="1"/>
              <a:t>uplink</a:t>
            </a:r>
            <a:r>
              <a:rPr/>
              <a:t>:</a:t>
            </a:r>
          </a:p>
          <a:p>
            <a:pPr lvl="2"/>
            <a:r>
              <a:rPr/>
              <a:t>Alguns </a:t>
            </a:r>
            <a:r>
              <a:rPr i="1"/>
              <a:t>slots</a:t>
            </a:r>
            <a:r>
              <a:rPr/>
              <a:t> atribuídos, outros para contenção.</a:t>
            </a:r>
          </a:p>
          <a:p>
            <a:pPr lvl="3"/>
            <a:r>
              <a:rPr/>
              <a:t>Atribuição especificada por um </a:t>
            </a:r>
            <a:r>
              <a:rPr i="1"/>
              <a:t>MAP frame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Resumo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Protocolos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Acesso</a:t>
            </a:r>
            <a:r>
              <a:rPr/>
              <a:t> </a:t>
            </a:r>
            <a:r>
              <a:rPr/>
              <a:t>ao</a:t>
            </a:r>
            <a:r>
              <a:rPr/>
              <a:t> </a:t>
            </a:r>
            <a:r>
              <a:rPr/>
              <a:t>Meio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Particionamento de canal</a:t>
            </a:r>
            <a:r>
              <a:rPr/>
              <a:t>, por tempo, frequência ou código.</a:t>
            </a:r>
          </a:p>
          <a:p>
            <a:pPr lvl="2"/>
            <a:r>
              <a:rPr/>
              <a:t>TDMA, FDMA, CDMA.</a:t>
            </a:r>
          </a:p>
          <a:p>
            <a:pPr lvl="1"/>
            <a:r>
              <a:rPr b="1"/>
              <a:t>Acesso aleatório</a:t>
            </a:r>
            <a:r>
              <a:rPr/>
              <a:t>.</a:t>
            </a:r>
          </a:p>
          <a:p>
            <a:pPr lvl="2"/>
            <a:r>
              <a:rPr/>
              <a:t>ALOHA, S—ALOHA, CSMA, CSMA/CD.</a:t>
            </a:r>
          </a:p>
          <a:p>
            <a:pPr lvl="2"/>
            <a:r>
              <a:rPr/>
              <a:t>Carrier Sense (Detecção de Portadora): fácil em certas tecnologias (cabeadas), difícil em outras (sem fio).</a:t>
            </a:r>
          </a:p>
          <a:p>
            <a:pPr lvl="2"/>
            <a:r>
              <a:rPr/>
              <a:t>CSMA/CD usado no Ethernet.</a:t>
            </a:r>
          </a:p>
          <a:p>
            <a:pPr lvl="2"/>
            <a:r>
              <a:rPr/>
              <a:t>CSMA/CA usado no 802.11 (Wi-Fi).</a:t>
            </a:r>
          </a:p>
          <a:p>
            <a:pPr lvl="1"/>
            <a:r>
              <a:rPr b="1"/>
              <a:t>Acesso alternado</a:t>
            </a:r>
            <a:r>
              <a:rPr/>
              <a:t>.</a:t>
            </a:r>
          </a:p>
          <a:p>
            <a:pPr lvl="2"/>
            <a:r>
              <a:rPr/>
              <a:t>Polling, passagem de token.</a:t>
            </a:r>
          </a:p>
          <a:p>
            <a:pPr lvl="2"/>
            <a:r>
              <a:rPr/>
              <a:t>Bluetooth, FDDI, Token Ring.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Resumo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Enlaces ponto-a-ponto </a:t>
            </a:r>
            <a:r>
              <a:rPr i="1"/>
              <a:t>vs.</a:t>
            </a:r>
            <a:r>
              <a:rPr/>
              <a:t> compartilhados.</a:t>
            </a:r>
          </a:p>
          <a:p>
            <a:pPr lvl="2"/>
            <a:r>
              <a:rPr/>
              <a:t>Ou de difusão ou </a:t>
            </a:r>
            <a:r>
              <a:rPr i="1"/>
              <a:t>broadcast.</a:t>
            </a:r>
          </a:p>
          <a:p>
            <a:pPr lvl="1"/>
            <a:r>
              <a:rPr/>
              <a:t>Transmissões simultâneas em enlace compartilhado podem gerar </a:t>
            </a:r>
            <a:r>
              <a:rPr b="1"/>
              <a:t>colisões</a:t>
            </a:r>
            <a:r>
              <a:rPr/>
              <a:t>.</a:t>
            </a:r>
          </a:p>
          <a:p>
            <a:pPr lvl="2"/>
            <a:r>
              <a:rPr/>
              <a:t>Sinais se “misturam” no receptor.</a:t>
            </a:r>
          </a:p>
          <a:p>
            <a:pPr lvl="2"/>
            <a:r>
              <a:rPr/>
              <a:t>Impossível entender mensagens.</a:t>
            </a:r>
          </a:p>
          <a:p>
            <a:pPr lvl="1"/>
            <a:r>
              <a:rPr/>
              <a:t>Protocolo de acesso múltiplo: </a:t>
            </a:r>
            <a:r>
              <a:rPr b="1"/>
              <a:t>coordena acesso a meio</a:t>
            </a:r>
            <a:r>
              <a:rPr/>
              <a:t> compartilhado.</a:t>
            </a:r>
          </a:p>
          <a:p>
            <a:pPr lvl="2"/>
            <a:r>
              <a:rPr i="1"/>
              <a:t>i.e.</a:t>
            </a:r>
            <a:r>
              <a:rPr/>
              <a:t>, determina </a:t>
            </a:r>
            <a:r>
              <a:rPr b="1"/>
              <a:t>quando</a:t>
            </a:r>
            <a:r>
              <a:rPr/>
              <a:t> nó pode transmitir.</a:t>
            </a:r>
          </a:p>
          <a:p>
            <a:pPr lvl="1"/>
            <a:r>
              <a:rPr/>
              <a:t>Três tipos básicos:</a:t>
            </a:r>
          </a:p>
          <a:p>
            <a:pPr lvl="2"/>
            <a:r>
              <a:rPr b="1"/>
              <a:t>Particionamento de canal</a:t>
            </a:r>
            <a:r>
              <a:rPr/>
              <a:t>: </a:t>
            </a:r>
            <a:r>
              <a:rPr i="1"/>
              <a:t>e.g.</a:t>
            </a:r>
            <a:r>
              <a:rPr/>
              <a:t>, TDMA, FDMA.</a:t>
            </a:r>
          </a:p>
          <a:p>
            <a:pPr lvl="3"/>
            <a:r>
              <a:rPr/>
              <a:t>Cada nó ganha “pedaço” isolado do canal.</a:t>
            </a:r>
          </a:p>
          <a:p>
            <a:pPr lvl="3"/>
            <a:r>
              <a:rPr/>
              <a:t>Recurso não utilizado por nó fica </a:t>
            </a:r>
            <a:r>
              <a:rPr b="1"/>
              <a:t>ocioso</a:t>
            </a:r>
            <a:r>
              <a:rPr/>
              <a:t>.</a:t>
            </a:r>
          </a:p>
          <a:p>
            <a:pPr lvl="2"/>
            <a:r>
              <a:rPr b="1"/>
              <a:t>Acesso alternado</a:t>
            </a:r>
            <a:r>
              <a:rPr/>
              <a:t>: </a:t>
            </a:r>
            <a:r>
              <a:rPr i="1"/>
              <a:t>e.g.</a:t>
            </a:r>
            <a:r>
              <a:rPr/>
              <a:t>, passagem de token.</a:t>
            </a:r>
          </a:p>
          <a:p>
            <a:pPr lvl="3"/>
            <a:r>
              <a:rPr/>
              <a:t>Nós recebem oportunidade de usar o meio.</a:t>
            </a:r>
          </a:p>
          <a:p>
            <a:pPr lvl="3"/>
            <a:r>
              <a:rPr/>
              <a:t>Oferta de oportunidade de transmissão para nó reduz eficiência.</a:t>
            </a:r>
          </a:p>
          <a:p>
            <a:pPr lvl="2"/>
            <a:r>
              <a:rPr b="1"/>
              <a:t>Acesso aleatório</a:t>
            </a:r>
            <a:r>
              <a:rPr/>
              <a:t>: </a:t>
            </a:r>
            <a:r>
              <a:rPr i="1"/>
              <a:t>e.g.</a:t>
            </a:r>
            <a:r>
              <a:rPr/>
              <a:t>, Aloha, CSMA/CD.</a:t>
            </a:r>
          </a:p>
          <a:p>
            <a:pPr lvl="3"/>
            <a:r>
              <a:rPr/>
              <a:t>Sem divisão, nós acessam quando julgam poderem.</a:t>
            </a:r>
          </a:p>
          <a:p>
            <a:pPr lvl="3"/>
            <a:r>
              <a:rPr b="1"/>
              <a:t>Colisões podem ocorrer, devem ser tratadas.</a:t>
            </a:r>
          </a:p>
          <a:p>
            <a:pPr lvl="3"/>
            <a:r>
              <a:rPr/>
              <a:t>Colisões reduzem eficiência.</a:t>
            </a:r>
          </a:p>
          <a:p>
            <a:pPr lvl="3"/>
            <a:r>
              <a:rPr/>
              <a:t>Quanto </a:t>
            </a:r>
            <a:r>
              <a:rPr b="1"/>
              <a:t>mais nós, mais provável</a:t>
            </a:r>
            <a:r>
              <a:rPr/>
              <a:t> é a ocorrência de colisões.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Leitura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Exercícios</a:t>
            </a:r>
            <a:r>
              <a:rPr/>
              <a:t> </a:t>
            </a:r>
            <a:r>
              <a:rPr/>
              <a:t>Sugeridos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Protocolos de acesso múltiplo:</a:t>
            </a:r>
          </a:p>
          <a:p>
            <a:pPr lvl="2"/>
            <a:r>
              <a:rPr/>
              <a:t>Páginas 328 a 337 do Kurose (Seção 5.3 até Subseção 5.3.3, inclusive).</a:t>
            </a:r>
          </a:p>
          <a:p>
            <a:pPr lvl="2"/>
            <a:r>
              <a:rPr/>
              <a:t>Exercícios de fixação 4, 5 e 7 do capítulo 5 do Kurose.</a:t>
            </a:r>
          </a:p>
          <a:p>
            <a:pPr lvl="2"/>
            <a:r>
              <a:rPr/>
              <a:t>Problemas 10 (itens a e b) e 13 do capítulo 5 do Kurose.</a:t>
            </a:r>
          </a:p>
          <a:p>
            <a:pPr lvl="1"/>
            <a:r>
              <a:rPr/>
              <a:t>CSMA/CD, especificamente:</a:t>
            </a:r>
          </a:p>
          <a:p>
            <a:pPr lvl="2"/>
            <a:r>
              <a:rPr/>
              <a:t>Páginas 346 a 349 do Kurose (Subseção 5.5.2).</a:t>
            </a:r>
          </a:p>
          <a:p>
            <a:pPr lvl="2"/>
            <a:r>
              <a:rPr/>
              <a:t>Exercício de fixação 14 do capítulo 5 do Kurose.</a:t>
            </a:r>
          </a:p>
          <a:p>
            <a:pPr lvl="2"/>
            <a:r>
              <a:rPr/>
              <a:t>Problemas 17, 18, 19, 20, 21 e 26 do capítulo 5 do Kurose.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Próxima</a:t>
            </a:r>
            <a:r>
              <a:rPr/>
              <a:t> </a:t>
            </a:r>
            <a:r>
              <a:rPr/>
              <a:t>Aula...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Mais sobre camada de enlace.</a:t>
            </a:r>
          </a:p>
          <a:p>
            <a:pPr lvl="1"/>
            <a:r>
              <a:rPr/>
              <a:t>Três tópicos:</a:t>
            </a:r>
          </a:p>
          <a:p>
            <a:pPr lvl="2"/>
            <a:r>
              <a:rPr/>
              <a:t>Endereçamento.</a:t>
            </a:r>
          </a:p>
          <a:p>
            <a:pPr lvl="3"/>
            <a:r>
              <a:rPr/>
              <a:t>Por que outro endereçamento?</a:t>
            </a:r>
          </a:p>
          <a:p>
            <a:pPr lvl="3"/>
            <a:r>
              <a:rPr/>
              <a:t>Diferenças para o endereçamento IP.</a:t>
            </a:r>
          </a:p>
          <a:p>
            <a:pPr lvl="2"/>
            <a:r>
              <a:rPr/>
              <a:t>ARP.</a:t>
            </a:r>
          </a:p>
          <a:p>
            <a:pPr lvl="3"/>
            <a:r>
              <a:rPr/>
              <a:t>Como fazer endereçamentos co-existirem?</a:t>
            </a:r>
          </a:p>
          <a:p>
            <a:pPr lvl="3"/>
            <a:r>
              <a:rPr/>
              <a:t>Como o protocolo funciona?</a:t>
            </a:r>
          </a:p>
          <a:p>
            <a:pPr lvl="2"/>
            <a:r>
              <a:rPr/>
              <a:t>Ethernet.</a:t>
            </a:r>
          </a:p>
          <a:p>
            <a:pPr lvl="3"/>
            <a:r>
              <a:rPr/>
              <a:t>O padrão para LANs.</a:t>
            </a:r>
          </a:p>
          <a:p>
            <a:pPr lvl="3"/>
            <a:r>
              <a:rPr/>
              <a:t>Histórico, características, funcionamento, ...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Protocolos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Acesso</a:t>
            </a:r>
            <a:r>
              <a:rPr/>
              <a:t> </a:t>
            </a:r>
            <a:r>
              <a:rPr/>
              <a:t>Múltiplo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Único canal de comunicação em difusão.</a:t>
            </a:r>
          </a:p>
          <a:p>
            <a:pPr lvl="1"/>
            <a:r>
              <a:rPr/>
              <a:t>Transmissões simultâneas por dois ou mais nós ⇒ interferência.</a:t>
            </a:r>
          </a:p>
          <a:p>
            <a:pPr lvl="2"/>
            <a:r>
              <a:rPr b="1"/>
              <a:t>Colisão</a:t>
            </a:r>
            <a:r>
              <a:rPr/>
              <a:t>, quando nó recebe dois sinais misturados.</a:t>
            </a:r>
          </a:p>
          <a:p>
            <a:pPr lvl="0" marL="0" indent="0">
              <a:buNone/>
            </a:pPr>
            <a:r>
              <a:rPr/>
              <a:t>Protocolo de Acesso Múltiplo</a:t>
            </a:r>
          </a:p>
          <a:p>
            <a:pPr lvl="1"/>
            <a:r>
              <a:rPr/>
              <a:t>Algoritmo (possivelmente distribuído) que define como nós compartilham o meio de transmissão.</a:t>
            </a:r>
          </a:p>
          <a:p>
            <a:pPr lvl="2"/>
            <a:r>
              <a:rPr i="1"/>
              <a:t>i.e.</a:t>
            </a:r>
            <a:r>
              <a:rPr/>
              <a:t>, quando cada nó pode transmitir.</a:t>
            </a:r>
          </a:p>
          <a:p>
            <a:pPr lvl="1"/>
            <a:r>
              <a:rPr b="1"/>
              <a:t>Normalmente</a:t>
            </a:r>
            <a:r>
              <a:rPr/>
              <a:t>, comunicação usada para a coordenação usa o próprio canal compartilhado.</a:t>
            </a:r>
          </a:p>
          <a:p>
            <a:pPr lvl="2"/>
            <a:r>
              <a:rPr/>
              <a:t>Sem comunicação fora-de-banda.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Protocolo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Acesso</a:t>
            </a:r>
            <a:r>
              <a:rPr/>
              <a:t> </a:t>
            </a:r>
            <a:r>
              <a:rPr/>
              <a:t>Múltiplo</a:t>
            </a:r>
            <a:r>
              <a:rPr/>
              <a:t> </a:t>
            </a:r>
            <a:r>
              <a:rPr/>
              <a:t>Ideal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Dado</a:t>
            </a:r>
            <a:r>
              <a:rPr/>
              <a:t>: canal de comunicação compartilhado com capacidade de \(R\) b/s.</a:t>
            </a:r>
          </a:p>
          <a:p>
            <a:pPr lvl="1"/>
            <a:r>
              <a:rPr b="1"/>
              <a:t>Características desejadas</a:t>
            </a:r>
            <a:r>
              <a:rPr/>
              <a:t>:</a:t>
            </a:r>
          </a:p>
          <a:p>
            <a:pPr lvl="2"/>
            <a:r>
              <a:rPr/>
              <a:t>Quando um nó quer transmitir, pode enviar dados à taxa \(R\).</a:t>
            </a:r>
          </a:p>
          <a:p>
            <a:pPr lvl="2"/>
            <a:r>
              <a:rPr/>
              <a:t>Quando \(M\) nós querem transmitir, cada um obtém uma taxa </a:t>
            </a:r>
            <a:r>
              <a:rPr b="1"/>
              <a:t>média</a:t>
            </a:r>
            <a:r>
              <a:rPr/>
              <a:t> de \(\frac{R}{M}\).</a:t>
            </a:r>
          </a:p>
          <a:p>
            <a:pPr lvl="2"/>
            <a:r>
              <a:rPr/>
              <a:t>Totalmente descentralizado.</a:t>
            </a:r>
          </a:p>
          <a:p>
            <a:pPr lvl="3"/>
            <a:r>
              <a:rPr/>
              <a:t>Não há nó especial para coordenação.</a:t>
            </a:r>
          </a:p>
          <a:p>
            <a:pPr lvl="3"/>
            <a:r>
              <a:rPr/>
              <a:t>Não necessita de sincronização entre nós.</a:t>
            </a:r>
          </a:p>
          <a:p>
            <a:pPr lvl="2"/>
            <a:r>
              <a:rPr/>
              <a:t>Simples.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Taxinomia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Protocolos</a:t>
            </a:r>
            <a:r>
              <a:rPr/>
              <a:t> </a:t>
            </a:r>
            <a:r>
              <a:rPr/>
              <a:t>MAC:</a:t>
            </a:r>
            <a:r>
              <a:rPr/>
              <a:t> </a:t>
            </a:r>
            <a:r>
              <a:rPr/>
              <a:t>Três</a:t>
            </a:r>
            <a:r>
              <a:rPr/>
              <a:t> </a:t>
            </a:r>
            <a:r>
              <a:rPr/>
              <a:t>Grandes</a:t>
            </a:r>
            <a:r>
              <a:rPr/>
              <a:t> </a:t>
            </a:r>
            <a:r>
              <a:rPr/>
              <a:t>Categorias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Particionamento de Canal</a:t>
            </a:r>
          </a:p>
          <a:p>
            <a:pPr lvl="1"/>
            <a:r>
              <a:rPr/>
              <a:t>Divide o canal em “pedaços” menores.</a:t>
            </a:r>
          </a:p>
          <a:p>
            <a:pPr lvl="2"/>
            <a:r>
              <a:rPr i="1"/>
              <a:t>Slots</a:t>
            </a:r>
            <a:r>
              <a:rPr/>
              <a:t> de tempo, frequências diferentes, códigos diferentes.</a:t>
            </a:r>
          </a:p>
          <a:p>
            <a:pPr lvl="1"/>
            <a:r>
              <a:rPr/>
              <a:t>Pedaços são alocados para uso exclusivo dos nós.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Acesso Aleatório</a:t>
            </a:r>
          </a:p>
          <a:p>
            <a:pPr lvl="1"/>
            <a:r>
              <a:rPr/>
              <a:t>Canal não é dividido, colisões podem ocorrer.</a:t>
            </a:r>
          </a:p>
          <a:p>
            <a:pPr lvl="1"/>
            <a:r>
              <a:rPr/>
              <a:t>Utilizam-se métodos para “recuperação” de colisões.</a:t>
            </a:r>
          </a:p>
          <a:p>
            <a:pPr lvl="0" marL="0" indent="0">
              <a:buNone/>
            </a:pPr>
            <a:br/>
          </a:p>
          <a:p>
            <a:pPr lvl="0" marL="0" indent="0">
              <a:buNone/>
            </a:pPr>
            <a:r>
              <a:rPr/>
              <a:t>Acesso Alternado (“Taking-turns”)</a:t>
            </a:r>
          </a:p>
          <a:p>
            <a:pPr lvl="1"/>
            <a:r>
              <a:rPr/>
              <a:t>Ou “revezamento”.</a:t>
            </a:r>
          </a:p>
          <a:p>
            <a:pPr lvl="1"/>
            <a:r>
              <a:rPr/>
              <a:t>Nós se alternam no acesso ao meio.</a:t>
            </a:r>
          </a:p>
          <a:p>
            <a:pPr lvl="1"/>
            <a:r>
              <a:rPr/>
              <a:t>Nós com mais dados podem usar o meio por mais tempo.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Protocolos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Particionamento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Canal:</a:t>
            </a:r>
            <a:r>
              <a:rPr/>
              <a:t> </a:t>
            </a:r>
            <a:r>
              <a:rPr/>
              <a:t>TDMA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Time Division Multiple Access</a:t>
            </a:r>
            <a:r>
              <a:rPr/>
              <a:t>.</a:t>
            </a:r>
          </a:p>
          <a:p>
            <a:pPr lvl="2"/>
            <a:r>
              <a:rPr/>
              <a:t>Acesso ao canal feito em “rodadas”.</a:t>
            </a:r>
          </a:p>
          <a:p>
            <a:pPr lvl="2"/>
            <a:r>
              <a:rPr/>
              <a:t>Cada estação ganha um </a:t>
            </a:r>
            <a:r>
              <a:rPr i="1"/>
              <a:t>slot</a:t>
            </a:r>
            <a:r>
              <a:rPr/>
              <a:t> de duração fixa a cada rodada.</a:t>
            </a:r>
          </a:p>
          <a:p>
            <a:pPr lvl="3"/>
            <a:r>
              <a:rPr/>
              <a:t>Duração suficiente para transmissão de quadro.</a:t>
            </a:r>
          </a:p>
          <a:p>
            <a:pPr lvl="2"/>
            <a:r>
              <a:rPr/>
              <a:t>Em </a:t>
            </a:r>
            <a:r>
              <a:rPr i="1"/>
              <a:t>Slots</a:t>
            </a:r>
            <a:r>
              <a:rPr/>
              <a:t> não usados, canal ocioso.</a:t>
            </a:r>
          </a:p>
          <a:p>
            <a:pPr lvl="2"/>
            <a:r>
              <a:rPr/>
              <a:t>Exemplo com 6 estações:</a:t>
            </a:r>
          </a:p>
          <a:p>
            <a:pPr lvl="3"/>
            <a:r>
              <a:rPr/>
              <a:t>1, 3 e 4 têm quadros a transmitir.</a:t>
            </a:r>
          </a:p>
          <a:p>
            <a:pPr lvl="3"/>
            <a:r>
              <a:rPr/>
              <a:t>2, 5 e 6 não usam seus </a:t>
            </a:r>
            <a:r>
              <a:rPr i="1"/>
              <a:t>slots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tdma_o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27400"/>
            <a:ext cx="8229600" cy="107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2020-07-21T21:49:24Z</dcterms:created>
  <dcterms:modified xsi:type="dcterms:W3CDTF">2020-07-21T21:49:24Z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