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1" Type="http://schemas.openxmlformats.org/officeDocument/2006/relationships/viewProps" Target="viewProps.xml" /><Relationship Id="rId4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3" Type="http://schemas.openxmlformats.org/officeDocument/2006/relationships/tableStyles" Target="tableStyles.xml" /><Relationship Id="rId4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Diego Passos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Universidade Federal Fluminense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Redes de Computadores II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Switch:</a:t>
            </a:r>
            <a:r>
              <a:rPr/>
              <a:t> </a:t>
            </a:r>
            <a:r>
              <a:rPr/>
              <a:t>Filtragem/Encaminhamento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Quadros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Quando um quadro chega a uma dada porta do switch:</a:t>
            </a:r>
          </a:p>
          <a:p>
            <a:pPr lvl="2">
              <a:buAutoNum type="arabicPeriod"/>
            </a:pPr>
            <a:r>
              <a:rPr/>
              <a:t>Armazena número de porta, MAC de origem na tabela de encaminhamento.</a:t>
            </a:r>
          </a:p>
          <a:p>
            <a:pPr lvl="2">
              <a:buAutoNum type="arabicPeriod"/>
            </a:pPr>
            <a:r>
              <a:rPr/>
              <a:t>Utiliza MAC de destino como índice da tabela de encaminhamento.</a:t>
            </a:r>
          </a:p>
          <a:p>
            <a:pPr lvl="2">
              <a:buAutoNum type="arabicPeriod"/>
            </a:pPr>
            <a:r>
              <a:rPr/>
              <a:t>Se há uma entrada:</a:t>
            </a:r>
          </a:p>
          <a:p>
            <a:pPr lvl="3">
              <a:buAutoNum type="arabicPeriod"/>
            </a:pPr>
            <a:r>
              <a:rPr/>
              <a:t>Se destino está na mesma porta pela qual quadro chegou, descarte o quadro (Por quê?).</a:t>
            </a:r>
          </a:p>
          <a:p>
            <a:pPr lvl="3">
              <a:buAutoNum type="arabicPeriod"/>
            </a:pPr>
            <a:r>
              <a:rPr/>
              <a:t>Caso contrário, encaminhe o quadro para a porta.</a:t>
            </a:r>
          </a:p>
          <a:p>
            <a:pPr lvl="2">
              <a:buAutoNum type="arabicPeriod"/>
            </a:pPr>
            <a:r>
              <a:rPr/>
              <a:t>Caso contrário, inundação (</a:t>
            </a:r>
            <a:r>
              <a:rPr i="1"/>
              <a:t>i.e.</a:t>
            </a:r>
            <a:r>
              <a:rPr/>
              <a:t>, replique quadro por todas as portas, exceto pela qual ele chegou).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Auto-aprendizado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Encaminhamento:</a:t>
            </a:r>
            <a:r>
              <a:rPr/>
              <a:t> </a:t>
            </a:r>
            <a:r>
              <a:rPr/>
              <a:t>Exemplo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A</a:t>
            </a:r>
            <a:r>
              <a:rPr/>
              <a:t> envia quadro destinado a </a:t>
            </a:r>
            <a:r>
              <a:rPr b="1"/>
              <a:t>A′</a:t>
            </a:r>
            <a:r>
              <a:rPr/>
              <a:t>.</a:t>
            </a:r>
          </a:p>
          <a:p>
            <a:pPr lvl="2"/>
            <a:r>
              <a:rPr/>
              <a:t>Switch recebe pela porta 1.</a:t>
            </a:r>
          </a:p>
          <a:p>
            <a:pPr lvl="3"/>
            <a:r>
              <a:rPr/>
              <a:t>Armazena mapeamento </a:t>
            </a:r>
            <a:r>
              <a:rPr>
                <a:latin typeface="Courier"/>
              </a:rPr>
              <a:t>(A, 1)</a:t>
            </a:r>
            <a:r>
              <a:rPr/>
              <a:t> na tabela de encaminhamento.</a:t>
            </a:r>
          </a:p>
          <a:p>
            <a:pPr lvl="2"/>
            <a:r>
              <a:rPr/>
              <a:t>Não conhece localização de </a:t>
            </a:r>
            <a:r>
              <a:rPr b="1"/>
              <a:t>A′</a:t>
            </a:r>
            <a:r>
              <a:rPr/>
              <a:t>.</a:t>
            </a:r>
          </a:p>
          <a:p>
            <a:pPr lvl="3"/>
            <a:r>
              <a:rPr/>
              <a:t>Inunda todas as portas (exceto a 1).</a:t>
            </a:r>
          </a:p>
          <a:p>
            <a:pPr lvl="1"/>
            <a:r>
              <a:rPr b="1"/>
              <a:t>A′</a:t>
            </a:r>
            <a:r>
              <a:rPr/>
              <a:t> envia quadro destinado a </a:t>
            </a:r>
            <a:r>
              <a:rPr b="1"/>
              <a:t>A</a:t>
            </a:r>
            <a:r>
              <a:rPr/>
              <a:t>.</a:t>
            </a:r>
          </a:p>
          <a:p>
            <a:pPr lvl="2"/>
            <a:r>
              <a:rPr/>
              <a:t>Switch recebe pela porta 4.</a:t>
            </a:r>
          </a:p>
          <a:p>
            <a:pPr lvl="3"/>
            <a:r>
              <a:rPr/>
              <a:t>Armazena mapeamento </a:t>
            </a:r>
            <a:r>
              <a:rPr>
                <a:latin typeface="Courier"/>
              </a:rPr>
              <a:t>(A′, 4)</a:t>
            </a:r>
            <a:r>
              <a:rPr/>
              <a:t> na tabela de encaminhamento.</a:t>
            </a:r>
          </a:p>
          <a:p>
            <a:pPr lvl="2"/>
            <a:r>
              <a:rPr/>
              <a:t>Sabe que </a:t>
            </a:r>
            <a:r>
              <a:rPr b="1"/>
              <a:t>A</a:t>
            </a:r>
            <a:r>
              <a:rPr/>
              <a:t> está na porta 1.</a:t>
            </a:r>
          </a:p>
          <a:p>
            <a:pPr lvl="3"/>
            <a:r>
              <a:rPr/>
              <a:t>Envio </a:t>
            </a:r>
            <a:r>
              <a:rPr b="1"/>
              <a:t>seletivo</a:t>
            </a:r>
            <a:r>
              <a:rPr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selfLearning2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1600200"/>
            <a:ext cx="3924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Interconectando</a:t>
            </a:r>
            <a:r>
              <a:rPr/>
              <a:t> </a:t>
            </a:r>
            <a:r>
              <a:rPr/>
              <a:t>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Switches podem ser interconectados.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multipleSwitches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65400"/>
            <a:ext cx="8229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Pergunta: quadro de </a:t>
            </a:r>
            <a:r>
              <a:rPr b="1"/>
              <a:t>A</a:t>
            </a:r>
            <a:r>
              <a:rPr/>
              <a:t> para </a:t>
            </a:r>
            <a:r>
              <a:rPr b="1"/>
              <a:t>G</a:t>
            </a:r>
            <a:r>
              <a:rPr/>
              <a:t> — como </a:t>
            </a:r>
            <a:r>
              <a:rPr b="1"/>
              <a:t>S</a:t>
            </a:r>
            <a:r>
              <a:rPr b="1" baseline="-25000"/>
              <a:t>1</a:t>
            </a:r>
            <a:r>
              <a:rPr/>
              <a:t> sabe que deve encaminhar através de </a:t>
            </a:r>
            <a:r>
              <a:rPr b="1"/>
              <a:t>S</a:t>
            </a:r>
            <a:r>
              <a:rPr b="1" baseline="-25000"/>
              <a:t>4</a:t>
            </a:r>
            <a:r>
              <a:rPr/>
              <a:t> e </a:t>
            </a:r>
            <a:r>
              <a:rPr b="1"/>
              <a:t>S</a:t>
            </a:r>
            <a:r>
              <a:rPr b="1" baseline="-25000"/>
              <a:t>3</a:t>
            </a:r>
            <a:r>
              <a:rPr/>
              <a:t>?</a:t>
            </a:r>
          </a:p>
          <a:p>
            <a:pPr lvl="2"/>
            <a:r>
              <a:rPr/>
              <a:t>Resposta: auto-aprendizado! (exatamente da mesma forma que no caso com único switch!)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Interconectando</a:t>
            </a:r>
            <a:r>
              <a:rPr/>
              <a:t> </a:t>
            </a:r>
            <a:r>
              <a:rPr/>
              <a:t>Switches:</a:t>
            </a:r>
            <a:r>
              <a:rPr/>
              <a:t> </a:t>
            </a:r>
            <a:r>
              <a:rPr/>
              <a:t>Exemplo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Auto-aprendizado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Assuma que </a:t>
            </a:r>
            <a:r>
              <a:rPr b="1"/>
              <a:t>C</a:t>
            </a:r>
            <a:r>
              <a:rPr/>
              <a:t> envia quadro para </a:t>
            </a:r>
            <a:r>
              <a:rPr b="1"/>
              <a:t>I</a:t>
            </a:r>
            <a:r>
              <a:rPr/>
              <a:t> e </a:t>
            </a:r>
            <a:r>
              <a:rPr b="1"/>
              <a:t>I</a:t>
            </a:r>
            <a:r>
              <a:rPr/>
              <a:t> envia resposta para </a:t>
            </a:r>
            <a:r>
              <a:rPr b="1"/>
              <a:t>C</a:t>
            </a:r>
            <a:r>
              <a:rPr/>
              <a:t>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multipleSwitches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65400"/>
            <a:ext cx="8229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Após estes envios</a:t>
            </a:r>
            <a:r>
              <a:rPr/>
              <a:t>, mostre as tabelas de encaminhamento em </a:t>
            </a:r>
            <a:r>
              <a:rPr b="1"/>
              <a:t>S</a:t>
            </a:r>
            <a:r>
              <a:rPr b="1" baseline="-25000"/>
              <a:t>1</a:t>
            </a:r>
            <a:r>
              <a:rPr/>
              <a:t>, </a:t>
            </a:r>
            <a:r>
              <a:rPr b="1"/>
              <a:t>S</a:t>
            </a:r>
            <a:r>
              <a:rPr b="1" baseline="-25000"/>
              <a:t>2</a:t>
            </a:r>
            <a:r>
              <a:rPr/>
              <a:t>, </a:t>
            </a:r>
            <a:r>
              <a:rPr b="1"/>
              <a:t>S</a:t>
            </a:r>
            <a:r>
              <a:rPr b="1" baseline="-25000"/>
              <a:t>3</a:t>
            </a:r>
            <a:r>
              <a:rPr/>
              <a:t>, </a:t>
            </a:r>
            <a:r>
              <a:rPr b="1"/>
              <a:t>S</a:t>
            </a:r>
            <a:r>
              <a:rPr b="1" baseline="-25000"/>
              <a:t>4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Rede</a:t>
            </a:r>
            <a:r>
              <a:rPr/>
              <a:t> </a:t>
            </a:r>
            <a:r>
              <a:rPr/>
              <a:t>Institucional</a:t>
            </a:r>
            <a:r>
              <a:rPr/>
              <a:t> </a:t>
            </a:r>
            <a:r>
              <a:rPr/>
              <a:t>(Possível</a:t>
            </a:r>
            <a:r>
              <a:rPr/>
              <a:t> </a:t>
            </a:r>
            <a:r>
              <a:rPr/>
              <a:t>Arquitetura)</a:t>
            </a:r>
          </a:p>
        </p:txBody>
      </p:sp>
      <p:pic>
        <p:nvPicPr>
          <p:cNvPr descr="imagens/RedeInstitucional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600200"/>
            <a:ext cx="7823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</a:t>
            </a:r>
            <a:r>
              <a:rPr/>
              <a:t> </a:t>
            </a:r>
            <a:r>
              <a:rPr/>
              <a:t>Última</a:t>
            </a:r>
            <a:r>
              <a:rPr/>
              <a:t> </a:t>
            </a:r>
            <a:r>
              <a:rPr/>
              <a:t>Aula...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Endereçamento e ARP:</a:t>
            </a:r>
          </a:p>
          <a:p>
            <a:pPr lvl="2"/>
            <a:r>
              <a:rPr/>
              <a:t>Camada de enlace tem </a:t>
            </a:r>
            <a:r>
              <a:rPr b="1"/>
              <a:t>esquema próprio</a:t>
            </a:r>
            <a:r>
              <a:rPr/>
              <a:t> de endereçamento.</a:t>
            </a:r>
          </a:p>
          <a:p>
            <a:pPr lvl="3"/>
            <a:r>
              <a:rPr/>
              <a:t>Diferente da camada de rede.</a:t>
            </a:r>
          </a:p>
          <a:p>
            <a:pPr lvl="3"/>
            <a:r>
              <a:rPr/>
              <a:t>Usado na </a:t>
            </a:r>
            <a:r>
              <a:rPr b="1"/>
              <a:t>comunicação direta</a:t>
            </a:r>
            <a:r>
              <a:rPr/>
              <a:t> entre dispositivos.</a:t>
            </a:r>
          </a:p>
          <a:p>
            <a:pPr lvl="3"/>
            <a:r>
              <a:rPr/>
              <a:t>Endereços </a:t>
            </a:r>
            <a:r>
              <a:rPr b="1"/>
              <a:t>planos</a:t>
            </a:r>
            <a:r>
              <a:rPr/>
              <a:t>.</a:t>
            </a:r>
          </a:p>
          <a:p>
            <a:pPr lvl="3"/>
            <a:r>
              <a:rPr/>
              <a:t>Interface sai de fábrica com </a:t>
            </a:r>
            <a:r>
              <a:rPr b="1"/>
              <a:t>endereço único</a:t>
            </a:r>
            <a:r>
              <a:rPr/>
              <a:t>.</a:t>
            </a:r>
          </a:p>
          <a:p>
            <a:pPr lvl="3"/>
            <a:r>
              <a:rPr/>
              <a:t>Garante unicidade ao se </a:t>
            </a:r>
            <a:r>
              <a:rPr b="1"/>
              <a:t>trocar de rede</a:t>
            </a:r>
            <a:r>
              <a:rPr/>
              <a:t>.</a:t>
            </a:r>
          </a:p>
          <a:p>
            <a:pPr lvl="2"/>
            <a:r>
              <a:rPr/>
              <a:t>Há um </a:t>
            </a:r>
            <a:r>
              <a:rPr b="1"/>
              <a:t>mapeamento</a:t>
            </a:r>
            <a:r>
              <a:rPr/>
              <a:t> entre endereços das camadas de rede e enlace.</a:t>
            </a:r>
          </a:p>
          <a:p>
            <a:pPr lvl="3"/>
            <a:r>
              <a:rPr b="1"/>
              <a:t>Tradução</a:t>
            </a:r>
            <a:r>
              <a:rPr/>
              <a:t> feita através do ARP.</a:t>
            </a:r>
          </a:p>
          <a:p>
            <a:pPr lvl="1"/>
            <a:r>
              <a:rPr/>
              <a:t>Ethernet: tecnologia padrão para LANs cabeadas.</a:t>
            </a:r>
          </a:p>
          <a:p>
            <a:pPr lvl="2"/>
            <a:r>
              <a:rPr b="1"/>
              <a:t>Simples e barato</a:t>
            </a:r>
            <a:r>
              <a:rPr/>
              <a:t>.</a:t>
            </a:r>
          </a:p>
          <a:p>
            <a:pPr lvl="2"/>
            <a:r>
              <a:rPr/>
              <a:t>Adoção </a:t>
            </a:r>
            <a:r>
              <a:rPr b="1"/>
              <a:t>ampla</a:t>
            </a:r>
            <a:r>
              <a:rPr/>
              <a:t>.</a:t>
            </a:r>
          </a:p>
          <a:p>
            <a:pPr lvl="2"/>
            <a:r>
              <a:rPr b="1"/>
              <a:t>Evoluiu</a:t>
            </a:r>
            <a:r>
              <a:rPr/>
              <a:t> ao longo do tempo.</a:t>
            </a:r>
          </a:p>
          <a:p>
            <a:pPr lvl="1"/>
            <a:r>
              <a:rPr/>
              <a:t>Topologia originalmente em </a:t>
            </a:r>
            <a:r>
              <a:rPr b="1"/>
              <a:t>barramento</a:t>
            </a:r>
            <a:r>
              <a:rPr/>
              <a:t>, atualmente </a:t>
            </a:r>
            <a:r>
              <a:rPr b="1"/>
              <a:t>estrela</a:t>
            </a:r>
            <a:r>
              <a:rPr/>
              <a:t>.</a:t>
            </a:r>
          </a:p>
          <a:p>
            <a:pPr lvl="2"/>
            <a:r>
              <a:rPr/>
              <a:t>Comunicação intermediada por um </a:t>
            </a:r>
            <a:r>
              <a:rPr b="1"/>
              <a:t>switch</a:t>
            </a:r>
            <a:r>
              <a:rPr/>
              <a:t>.</a:t>
            </a:r>
          </a:p>
          <a:p>
            <a:pPr lvl="2"/>
            <a:r>
              <a:rPr/>
              <a:t>Enlaces </a:t>
            </a:r>
            <a:r>
              <a:rPr b="1"/>
              <a:t>full-duplex</a:t>
            </a:r>
            <a:r>
              <a:rPr/>
              <a:t>.</a:t>
            </a:r>
          </a:p>
          <a:p>
            <a:pPr lvl="2"/>
            <a:r>
              <a:rPr/>
              <a:t>Garante </a:t>
            </a:r>
            <a:r>
              <a:rPr b="1"/>
              <a:t>ausência de colisões</a:t>
            </a:r>
            <a:r>
              <a:rPr/>
              <a:t>.</a:t>
            </a:r>
          </a:p>
          <a:p>
            <a:pPr lvl="1"/>
            <a:r>
              <a:rPr/>
              <a:t>Serviço </a:t>
            </a:r>
            <a:r>
              <a:rPr b="1"/>
              <a:t>sem conexão, não confiável</a:t>
            </a:r>
            <a:r>
              <a:rPr/>
              <a:t>.</a:t>
            </a:r>
          </a:p>
          <a:p>
            <a:pPr lvl="1"/>
            <a:r>
              <a:rPr/>
              <a:t>Acesso ao meio via CSMA/CD.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Switches:</a:t>
            </a:r>
            <a:r>
              <a:rPr/>
              <a:t> </a:t>
            </a:r>
            <a:r>
              <a:rPr/>
              <a:t>Vantagens</a:t>
            </a:r>
            <a:r>
              <a:rPr/>
              <a:t> </a:t>
            </a:r>
            <a:r>
              <a:rPr/>
              <a:t>em</a:t>
            </a:r>
            <a:r>
              <a:rPr/>
              <a:t> </a:t>
            </a:r>
            <a:r>
              <a:rPr/>
              <a:t>Relação</a:t>
            </a:r>
            <a:r>
              <a:rPr/>
              <a:t> </a:t>
            </a:r>
            <a:r>
              <a:rPr/>
              <a:t>à</a:t>
            </a:r>
            <a:r>
              <a:rPr/>
              <a:t> </a:t>
            </a:r>
            <a:r>
              <a:rPr/>
              <a:t>Hubs/Repetidores/Barramentos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Eliminação de colisões</a:t>
            </a:r>
            <a:r>
              <a:rPr/>
              <a:t>:</a:t>
            </a:r>
          </a:p>
          <a:p>
            <a:pPr lvl="2"/>
            <a:r>
              <a:rPr/>
              <a:t>Colisões são </a:t>
            </a:r>
            <a:r>
              <a:rPr b="1"/>
              <a:t>impossíveis</a:t>
            </a:r>
            <a:r>
              <a:rPr/>
              <a:t>.</a:t>
            </a:r>
          </a:p>
          <a:p>
            <a:pPr lvl="2"/>
            <a:r>
              <a:rPr/>
              <a:t>Banda não é desperdiçada.</a:t>
            </a:r>
          </a:p>
          <a:p>
            <a:pPr lvl="2"/>
            <a:r>
              <a:rPr/>
              <a:t>Ganho de eficiência.</a:t>
            </a:r>
          </a:p>
          <a:p>
            <a:pPr lvl="1"/>
            <a:r>
              <a:rPr b="1"/>
              <a:t>Possibilidade de enlaces heterogêneos:</a:t>
            </a:r>
          </a:p>
          <a:p>
            <a:pPr lvl="2"/>
            <a:r>
              <a:rPr/>
              <a:t>Como cada porta do switch corresponde a um enlace isolado, portas diferentes podem operar em taxas diferentes.</a:t>
            </a:r>
          </a:p>
          <a:p>
            <a:pPr lvl="2"/>
            <a:r>
              <a:rPr/>
              <a:t>Garante interoperabilidade entre dispositivos modernos e legados.</a:t>
            </a:r>
          </a:p>
          <a:p>
            <a:pPr lvl="2"/>
            <a:r>
              <a:rPr/>
              <a:t>Graças também a grande retro-compatibilidade do Ethernet.</a:t>
            </a:r>
          </a:p>
          <a:p>
            <a:pPr lvl="1"/>
            <a:r>
              <a:rPr b="1"/>
              <a:t>Facilidade de gerenciamento:</a:t>
            </a:r>
          </a:p>
          <a:p>
            <a:pPr lvl="2"/>
            <a:r>
              <a:rPr/>
              <a:t>Como portas são isoladas, é possível desativar portas individualmente.</a:t>
            </a:r>
          </a:p>
          <a:p>
            <a:pPr lvl="3"/>
            <a:r>
              <a:rPr i="1"/>
              <a:t>e.g.</a:t>
            </a:r>
            <a:r>
              <a:rPr/>
              <a:t>, por conta do mau-funcionamento de um dispositivo.</a:t>
            </a:r>
          </a:p>
          <a:p>
            <a:pPr lvl="2"/>
            <a:r>
              <a:rPr/>
              <a:t>Switches modernos também reportam estatísticas sobre cada porta (detalhes no Cap. 9).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Switches</a:t>
            </a:r>
            <a:r>
              <a:rPr/>
              <a:t> </a:t>
            </a:r>
            <a:r>
              <a:rPr i="1"/>
              <a:t>vs.</a:t>
            </a:r>
            <a:r>
              <a:rPr/>
              <a:t> </a:t>
            </a:r>
            <a:r>
              <a:rPr/>
              <a:t>Roteadores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Ambos utilizam o </a:t>
            </a:r>
            <a:r>
              <a:rPr i="1"/>
              <a:t>store-and-forward</a:t>
            </a:r>
            <a:r>
              <a:rPr/>
              <a:t>.</a:t>
            </a:r>
          </a:p>
          <a:p>
            <a:pPr lvl="2"/>
            <a:r>
              <a:rPr/>
              <a:t>Roteadores: dispositivos da camada de rede (examinam cabeçalhos de nível 3).</a:t>
            </a:r>
          </a:p>
          <a:p>
            <a:pPr lvl="2"/>
            <a:r>
              <a:rPr/>
              <a:t>Switches: dispositivos da camada de enlace (examinam cabeçalhos de nível 2).</a:t>
            </a:r>
          </a:p>
          <a:p>
            <a:pPr lvl="1"/>
            <a:r>
              <a:rPr/>
              <a:t>Ambos possuem tabelas de encaminhamento/roteamento.</a:t>
            </a:r>
          </a:p>
          <a:p>
            <a:pPr lvl="2"/>
            <a:r>
              <a:rPr/>
              <a:t>Roteadores: computam tabelas usando algoritmos de roteamento, endereços IP.</a:t>
            </a:r>
          </a:p>
          <a:p>
            <a:pPr lvl="2"/>
            <a:r>
              <a:rPr/>
              <a:t>Switches: montam tabelas de encaminhamento utilizando inundação, auto-aprendizagem, endereços MAC.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SwitchesVsRoteadores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30500" y="1600200"/>
            <a:ext cx="3670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Switches:</a:t>
            </a:r>
            <a:r>
              <a:rPr/>
              <a:t> </a:t>
            </a:r>
            <a:r>
              <a:rPr/>
              <a:t>Domínio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 i="1"/>
              <a:t>Broadcast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menos que haja VLANs (próxima aula), todas as portas de um switch constituem um único </a:t>
            </a:r>
            <a:r>
              <a:rPr b="1"/>
              <a:t>domínio de </a:t>
            </a:r>
            <a:r>
              <a:rPr b="1" i="1"/>
              <a:t>broadcast</a:t>
            </a:r>
            <a:r>
              <a:rPr/>
              <a:t>.</a:t>
            </a:r>
          </a:p>
          <a:p>
            <a:pPr lvl="1"/>
            <a:r>
              <a:rPr/>
              <a:t>Significa que:</a:t>
            </a:r>
          </a:p>
          <a:p>
            <a:pPr lvl="2"/>
            <a:r>
              <a:rPr/>
              <a:t>Quadro enviado em </a:t>
            </a:r>
            <a:r>
              <a:rPr i="1"/>
              <a:t>broadcast</a:t>
            </a:r>
            <a:r>
              <a:rPr/>
              <a:t> a partir de uma porta é replicado para todas as portas.</a:t>
            </a:r>
          </a:p>
          <a:p>
            <a:pPr lvl="1"/>
            <a:r>
              <a:rPr/>
              <a:t>O mesmo ocorre com múltiplos switches interconectados: quadros </a:t>
            </a:r>
            <a:r>
              <a:rPr i="1"/>
              <a:t>broadcast</a:t>
            </a:r>
            <a:r>
              <a:rPr/>
              <a:t> enviados para todas as portas de todos os switches.</a:t>
            </a:r>
          </a:p>
          <a:p>
            <a:pPr lvl="1"/>
            <a:r>
              <a:rPr/>
              <a:t>Em muitos casos, comportamento é desejável.</a:t>
            </a:r>
          </a:p>
          <a:p>
            <a:pPr lvl="2"/>
            <a:r>
              <a:rPr i="1"/>
              <a:t>e.g.</a:t>
            </a:r>
            <a:r>
              <a:rPr/>
              <a:t>, tráfego broadcast de um protocolo de roteamento.</a:t>
            </a:r>
          </a:p>
          <a:p>
            <a:pPr lvl="1"/>
            <a:r>
              <a:rPr/>
              <a:t>Em outros casos, não.</a:t>
            </a:r>
          </a:p>
          <a:p>
            <a:pPr lvl="2"/>
            <a:r>
              <a:rPr i="1"/>
              <a:t>e.g.</a:t>
            </a:r>
            <a:r>
              <a:rPr/>
              <a:t>, requisição ARP para o endereço do nó A é entregue aos nós B, C, D, ...</a:t>
            </a:r>
          </a:p>
          <a:p>
            <a:pPr lvl="1"/>
            <a:r>
              <a:rPr b="1"/>
              <a:t>Tempestade de </a:t>
            </a:r>
            <a:r>
              <a:rPr b="1" i="1"/>
              <a:t>broadcast</a:t>
            </a:r>
            <a:r>
              <a:rPr b="1"/>
              <a:t>:</a:t>
            </a:r>
            <a:r>
              <a:rPr/>
              <a:t> excesso de tráfego </a:t>
            </a:r>
            <a:r>
              <a:rPr i="1"/>
              <a:t>broadcast</a:t>
            </a:r>
            <a:r>
              <a:rPr/>
              <a:t>, consumindo quantidade considerável de recursos da rede.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Switches:</a:t>
            </a:r>
            <a:r>
              <a:rPr/>
              <a:t> </a:t>
            </a:r>
            <a:r>
              <a:rPr i="1"/>
              <a:t>loops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Considere a topologia ao lado.</a:t>
            </a:r>
          </a:p>
          <a:p>
            <a:pPr lvl="2"/>
            <a:r>
              <a:rPr b="1"/>
              <a:t>Problemas?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switchLoo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01900" y="1600200"/>
            <a:ext cx="4152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Switches:</a:t>
            </a:r>
            <a:r>
              <a:rPr/>
              <a:t> </a:t>
            </a:r>
            <a:r>
              <a:rPr i="1"/>
              <a:t>loops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Considere a topologia ao lado.</a:t>
            </a:r>
          </a:p>
          <a:p>
            <a:pPr lvl="2"/>
            <a:r>
              <a:rPr b="1"/>
              <a:t>Problemas?</a:t>
            </a:r>
          </a:p>
          <a:p>
            <a:pPr lvl="1"/>
            <a:r>
              <a:rPr/>
              <a:t>Tráfego </a:t>
            </a:r>
            <a:r>
              <a:rPr i="1"/>
              <a:t>broadcast</a:t>
            </a:r>
            <a:r>
              <a:rPr/>
              <a:t>.</a:t>
            </a:r>
          </a:p>
          <a:p>
            <a:pPr lvl="2"/>
            <a:r>
              <a:rPr/>
              <a:t>A envia quadro </a:t>
            </a:r>
            <a:r>
              <a:rPr i="1"/>
              <a:t>broadcast</a:t>
            </a:r>
            <a:r>
              <a:rPr/>
              <a:t> para S</a:t>
            </a:r>
            <a:r>
              <a:rPr baseline="-25000"/>
              <a:t>2</a:t>
            </a:r>
            <a:r>
              <a:rPr/>
              <a:t>.</a:t>
            </a:r>
          </a:p>
          <a:p>
            <a:pPr lvl="2"/>
            <a:r>
              <a:rPr/>
              <a:t>S</a:t>
            </a:r>
            <a:r>
              <a:rPr baseline="-25000"/>
              <a:t>2</a:t>
            </a:r>
            <a:r>
              <a:rPr/>
              <a:t> replica para S</a:t>
            </a:r>
            <a:r>
              <a:rPr baseline="-25000"/>
              <a:t>1</a:t>
            </a:r>
            <a:r>
              <a:rPr/>
              <a:t> e S</a:t>
            </a:r>
            <a:r>
              <a:rPr baseline="-25000"/>
              <a:t>3</a:t>
            </a:r>
            <a:r>
              <a:rPr/>
              <a:t>.</a:t>
            </a:r>
          </a:p>
          <a:p>
            <a:pPr lvl="2"/>
            <a:r>
              <a:rPr/>
              <a:t>S</a:t>
            </a:r>
            <a:r>
              <a:rPr baseline="-25000"/>
              <a:t>3</a:t>
            </a:r>
            <a:r>
              <a:rPr/>
              <a:t> replica para S</a:t>
            </a:r>
            <a:r>
              <a:rPr baseline="-25000"/>
              <a:t>1</a:t>
            </a:r>
            <a:r>
              <a:rPr/>
              <a:t> e B.</a:t>
            </a:r>
          </a:p>
          <a:p>
            <a:pPr lvl="2"/>
            <a:r>
              <a:rPr/>
              <a:t>S</a:t>
            </a:r>
            <a:r>
              <a:rPr baseline="-25000"/>
              <a:t>1</a:t>
            </a:r>
            <a:r>
              <a:rPr/>
              <a:t> replica para S</a:t>
            </a:r>
            <a:r>
              <a:rPr baseline="-25000"/>
              <a:t>3</a:t>
            </a:r>
            <a:r>
              <a:rPr/>
              <a:t>.</a:t>
            </a:r>
          </a:p>
          <a:p>
            <a:pPr lvl="2"/>
            <a:r>
              <a:rPr/>
              <a:t>S</a:t>
            </a:r>
            <a:r>
              <a:rPr baseline="-25000"/>
              <a:t>3</a:t>
            </a:r>
            <a:r>
              <a:rPr/>
              <a:t> replica para S</a:t>
            </a:r>
            <a:r>
              <a:rPr baseline="-25000"/>
              <a:t>2</a:t>
            </a:r>
            <a:r>
              <a:rPr/>
              <a:t> e B.</a:t>
            </a:r>
          </a:p>
          <a:p>
            <a:pPr lvl="2"/>
            <a:r>
              <a:rPr/>
              <a:t>S</a:t>
            </a:r>
            <a:r>
              <a:rPr baseline="-25000"/>
              <a:t>2</a:t>
            </a:r>
            <a:r>
              <a:rPr/>
              <a:t> replica para S</a:t>
            </a:r>
            <a:r>
              <a:rPr baseline="-25000"/>
              <a:t>1</a:t>
            </a:r>
            <a:r>
              <a:rPr/>
              <a:t> e A.</a:t>
            </a:r>
          </a:p>
          <a:p>
            <a:pPr lvl="2"/>
            <a:r>
              <a:rPr/>
              <a:t>S</a:t>
            </a:r>
            <a:r>
              <a:rPr baseline="-25000"/>
              <a:t>1</a:t>
            </a:r>
            <a:r>
              <a:rPr/>
              <a:t> replica para S</a:t>
            </a:r>
            <a:r>
              <a:rPr baseline="-25000"/>
              <a:t>3</a:t>
            </a:r>
            <a:r>
              <a:rPr/>
              <a:t>.</a:t>
            </a:r>
          </a:p>
          <a:p>
            <a:pPr lvl="2"/>
            <a:r>
              <a:rPr/>
              <a:t>S</a:t>
            </a:r>
            <a:r>
              <a:rPr baseline="-25000"/>
              <a:t>3</a:t>
            </a:r>
            <a:r>
              <a:rPr/>
              <a:t> replica para S</a:t>
            </a:r>
            <a:r>
              <a:rPr baseline="-25000"/>
              <a:t>2</a:t>
            </a:r>
            <a:r>
              <a:rPr/>
              <a:t> e B.</a:t>
            </a:r>
          </a:p>
          <a:p>
            <a:pPr lvl="2"/>
            <a:r>
              <a:rPr/>
              <a:t>S</a:t>
            </a:r>
            <a:r>
              <a:rPr baseline="-25000"/>
              <a:t>2</a:t>
            </a:r>
            <a:r>
              <a:rPr/>
              <a:t> replica para S</a:t>
            </a:r>
            <a:r>
              <a:rPr baseline="-25000"/>
              <a:t>1</a:t>
            </a:r>
            <a:r>
              <a:rPr/>
              <a:t> e A.</a:t>
            </a:r>
          </a:p>
          <a:p>
            <a:pPr lvl="2"/>
            <a:r>
              <a:rPr/>
              <a:t>...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switchLoo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01900" y="1600200"/>
            <a:ext cx="4152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Conflitos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Endereços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 que ocorre se dois </a:t>
            </a:r>
            <a:r>
              <a:rPr i="1"/>
              <a:t>hosts</a:t>
            </a:r>
            <a:r>
              <a:rPr/>
              <a:t> com o mesmo IP se conectam a um switch?</a:t>
            </a:r>
          </a:p>
          <a:p>
            <a:pPr lvl="2"/>
            <a:r>
              <a:rPr/>
              <a:t>Resposta: </a:t>
            </a:r>
            <a:r>
              <a:rPr b="1"/>
              <a:t>conflito de IP</a:t>
            </a:r>
            <a:r>
              <a:rPr/>
              <a:t>.</a:t>
            </a:r>
          </a:p>
          <a:p>
            <a:pPr lvl="1"/>
            <a:r>
              <a:rPr/>
              <a:t>Se B envia uma requisição ARP para </a:t>
            </a:r>
            <a:r>
              <a:rPr>
                <a:latin typeface="Courier"/>
              </a:rPr>
              <a:t>10.0.0.1</a:t>
            </a:r>
            <a:r>
              <a:rPr/>
              <a:t>, duas respostas são recebidas.</a:t>
            </a:r>
          </a:p>
          <a:p>
            <a:pPr lvl="1"/>
            <a:r>
              <a:rPr/>
              <a:t>Suponha que B aceite apenas a primeira resposta:</a:t>
            </a:r>
          </a:p>
          <a:p>
            <a:pPr lvl="2"/>
            <a:r>
              <a:rPr/>
              <a:t>Seus datagramas IP, dali para frente, serão enviados ao </a:t>
            </a:r>
            <a:r>
              <a:rPr i="1"/>
              <a:t>host</a:t>
            </a:r>
            <a:r>
              <a:rPr/>
              <a:t> que respondeu mais rapidamente.</a:t>
            </a:r>
          </a:p>
          <a:p>
            <a:pPr lvl="2"/>
            <a:r>
              <a:rPr/>
              <a:t>Mas </a:t>
            </a:r>
            <a:r>
              <a:rPr b="1"/>
              <a:t>este é o destinatário correto?</a:t>
            </a:r>
          </a:p>
          <a:p>
            <a:pPr lvl="1"/>
            <a:r>
              <a:rPr/>
              <a:t>Note que B é capaz de </a:t>
            </a:r>
            <a:r>
              <a:rPr b="1"/>
              <a:t>detectar</a:t>
            </a:r>
            <a:r>
              <a:rPr/>
              <a:t> conflito de IP através da resposta duplicada.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ConflitoI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600200"/>
            <a:ext cx="3810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Switch</a:t>
            </a:r>
            <a:r>
              <a:rPr/>
              <a:t> </a:t>
            </a:r>
            <a:r>
              <a:rPr/>
              <a:t>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Dispositivo </a:t>
            </a:r>
            <a:r>
              <a:rPr b="1"/>
              <a:t>ativo</a:t>
            </a:r>
            <a:r>
              <a:rPr/>
              <a:t> da camada de enlace.</a:t>
            </a:r>
          </a:p>
          <a:p>
            <a:pPr lvl="2"/>
            <a:r>
              <a:rPr/>
              <a:t>Armazena e encaminha quadros Ethernet.</a:t>
            </a:r>
          </a:p>
          <a:p>
            <a:pPr lvl="2"/>
            <a:r>
              <a:rPr/>
              <a:t>Examina endereços do quadro que chega.</a:t>
            </a:r>
          </a:p>
          <a:p>
            <a:pPr lvl="3"/>
            <a:r>
              <a:rPr b="1"/>
              <a:t>Seletivamente</a:t>
            </a:r>
            <a:r>
              <a:rPr/>
              <a:t>, o encaminha para um </a:t>
            </a:r>
            <a:r>
              <a:rPr b="1"/>
              <a:t>ou mais</a:t>
            </a:r>
            <a:r>
              <a:rPr/>
              <a:t> enlaces de saída.</a:t>
            </a:r>
          </a:p>
          <a:p>
            <a:pPr lvl="2"/>
            <a:r>
              <a:rPr/>
              <a:t>Utiliza CSMA/CD para acessar enlaces.</a:t>
            </a:r>
          </a:p>
          <a:p>
            <a:pPr lvl="1"/>
            <a:r>
              <a:rPr/>
              <a:t>Transparente: </a:t>
            </a:r>
            <a:r>
              <a:rPr i="1"/>
              <a:t>hosts</a:t>
            </a:r>
            <a:r>
              <a:rPr/>
              <a:t> não sabem da presença dos </a:t>
            </a:r>
            <a:r>
              <a:rPr i="1"/>
              <a:t>switches</a:t>
            </a:r>
            <a:r>
              <a:rPr/>
              <a:t>.</a:t>
            </a:r>
          </a:p>
          <a:p>
            <a:pPr lvl="1"/>
            <a:r>
              <a:rPr/>
              <a:t>Plug-and-play, aprendizado automático: não requerem configuração para executar encaminhamento.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Conflitos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Endereços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 que ocorre se dois </a:t>
            </a:r>
            <a:r>
              <a:rPr i="1"/>
              <a:t>hosts</a:t>
            </a:r>
            <a:r>
              <a:rPr/>
              <a:t> com o mesmo </a:t>
            </a:r>
            <a:r>
              <a:rPr b="1"/>
              <a:t>endereço MAC</a:t>
            </a:r>
            <a:r>
              <a:rPr/>
              <a:t> se conectam a um switch?</a:t>
            </a:r>
          </a:p>
          <a:p>
            <a:pPr lvl="2"/>
            <a:r>
              <a:rPr/>
              <a:t>Resposta: </a:t>
            </a:r>
            <a:r>
              <a:rPr b="1"/>
              <a:t>conflito de MAC</a:t>
            </a:r>
            <a:r>
              <a:rPr/>
              <a:t>.</a:t>
            </a:r>
          </a:p>
          <a:p>
            <a:pPr lvl="1"/>
            <a:r>
              <a:rPr/>
              <a:t>Suponha que B envie um quadro unicast com endereço de destino </a:t>
            </a:r>
            <a:r>
              <a:rPr>
                <a:latin typeface="Courier"/>
              </a:rPr>
              <a:t>06:00:00:00:00:01</a:t>
            </a:r>
            <a:r>
              <a:rPr/>
              <a:t>.</a:t>
            </a:r>
          </a:p>
          <a:p>
            <a:pPr lvl="2"/>
            <a:r>
              <a:rPr/>
              <a:t>Para qual dos dois </a:t>
            </a:r>
            <a:r>
              <a:rPr i="1"/>
              <a:t>hosts</a:t>
            </a:r>
            <a:r>
              <a:rPr/>
              <a:t> o switch encaminha?</a:t>
            </a:r>
          </a:p>
          <a:p>
            <a:pPr lvl="1"/>
            <a:r>
              <a:rPr/>
              <a:t>Depende:</a:t>
            </a:r>
          </a:p>
          <a:p>
            <a:pPr lvl="2"/>
            <a:r>
              <a:rPr/>
              <a:t>Se já houver entrada na tabela de encaminhamento, para a porta associada.</a:t>
            </a:r>
          </a:p>
          <a:p>
            <a:pPr lvl="2"/>
            <a:r>
              <a:rPr/>
              <a:t>Se não houver, para ambas.</a:t>
            </a:r>
          </a:p>
          <a:p>
            <a:pPr lvl="1"/>
            <a:r>
              <a:rPr/>
              <a:t>Novamente, comunicação pode se dar com dispositivo errado.</a:t>
            </a:r>
          </a:p>
          <a:p>
            <a:pPr lvl="1"/>
            <a:r>
              <a:rPr/>
              <a:t>Mas agora, B </a:t>
            </a:r>
            <a:r>
              <a:rPr b="1"/>
              <a:t>pode não ser capaz de identificar o conflito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ConflitoMA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0" y="1600200"/>
            <a:ext cx="5588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Switches</a:t>
            </a:r>
            <a:r>
              <a:rPr/>
              <a:t> </a:t>
            </a:r>
            <a:r>
              <a:rPr/>
              <a:t>ou</a:t>
            </a:r>
            <a:r>
              <a:rPr/>
              <a:t> </a:t>
            </a:r>
            <a:r>
              <a:rPr/>
              <a:t>Roteadores?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  <a:br/>
          </a:p>
          <a:p>
            <a:pPr lvl="1"/>
            <a:r>
              <a:rPr/>
              <a:t>Você foi contratado para projetar a infraestrutura de rede interna de uma instituição.</a:t>
            </a:r>
          </a:p>
          <a:p>
            <a:pPr lvl="1"/>
            <a:r>
              <a:rPr/>
              <a:t>Qual a melhor opção?</a:t>
            </a:r>
          </a:p>
          <a:p>
            <a:pPr lvl="2"/>
            <a:r>
              <a:rPr/>
              <a:t>Interconectar </a:t>
            </a:r>
            <a:r>
              <a:rPr b="1"/>
              <a:t>todos</a:t>
            </a:r>
            <a:r>
              <a:rPr/>
              <a:t> os dispositivos em nível 2 (</a:t>
            </a:r>
            <a:r>
              <a:rPr i="1"/>
              <a:t>i.e.</a:t>
            </a:r>
            <a:r>
              <a:rPr/>
              <a:t>, usando apenas </a:t>
            </a:r>
            <a:r>
              <a:rPr i="1"/>
              <a:t>switches</a:t>
            </a:r>
            <a:r>
              <a:rPr/>
              <a:t>)?</a:t>
            </a:r>
          </a:p>
          <a:p>
            <a:pPr lvl="2"/>
            <a:r>
              <a:rPr/>
              <a:t>Ou dividir a rede em sub-redes, interconectadas por roteadores?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Switches</a:t>
            </a:r>
            <a:r>
              <a:rPr/>
              <a:t> </a:t>
            </a:r>
            <a:r>
              <a:rPr/>
              <a:t>ou</a:t>
            </a:r>
            <a:r>
              <a:rPr/>
              <a:t> </a:t>
            </a:r>
            <a:r>
              <a:rPr/>
              <a:t>Roteadores?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  <a:br/>
          </a:p>
          <a:p>
            <a:pPr lvl="1"/>
            <a:r>
              <a:rPr/>
              <a:t>Você foi contratado para projetar a infraestrutura de rede interna de uma instituição.</a:t>
            </a:r>
          </a:p>
          <a:p>
            <a:pPr lvl="1"/>
            <a:r>
              <a:rPr/>
              <a:t>Qual a melhor opção?</a:t>
            </a:r>
          </a:p>
          <a:p>
            <a:pPr lvl="2"/>
            <a:r>
              <a:rPr/>
              <a:t>Interconectar </a:t>
            </a:r>
            <a:r>
              <a:rPr b="1"/>
              <a:t>todos</a:t>
            </a:r>
            <a:r>
              <a:rPr/>
              <a:t> os dispositivos em nível 2 (</a:t>
            </a:r>
            <a:r>
              <a:rPr i="1"/>
              <a:t>i.e.</a:t>
            </a:r>
            <a:r>
              <a:rPr/>
              <a:t>, usando apenas </a:t>
            </a:r>
            <a:r>
              <a:rPr i="1"/>
              <a:t>switches</a:t>
            </a:r>
            <a:r>
              <a:rPr/>
              <a:t>)?</a:t>
            </a:r>
          </a:p>
          <a:p>
            <a:pPr lvl="2"/>
            <a:r>
              <a:rPr/>
              <a:t>Ou dividir a rede em sub-redes, interconectadas por roteadores?</a:t>
            </a:r>
          </a:p>
          <a:p>
            <a:pPr lvl="1"/>
            <a:r>
              <a:rPr/>
              <a:t>Resposta: </a:t>
            </a:r>
            <a:r>
              <a:rPr b="1"/>
              <a:t>depende.</a:t>
            </a:r>
          </a:p>
          <a:p>
            <a:pPr lvl="1"/>
            <a:r>
              <a:rPr/>
              <a:t>Cada solução tem seus prós e contras. Exemplos:</a:t>
            </a:r>
          </a:p>
          <a:p>
            <a:pPr lvl="2"/>
            <a:r>
              <a:rPr/>
              <a:t>Roteadores requerem configurações mais complexas, e tempo de processamento é maior.</a:t>
            </a:r>
          </a:p>
          <a:p>
            <a:pPr lvl="2"/>
            <a:r>
              <a:rPr/>
              <a:t>Switches são </a:t>
            </a:r>
            <a:r>
              <a:rPr i="1"/>
              <a:t>plug-and-play</a:t>
            </a:r>
            <a:r>
              <a:rPr/>
              <a:t>, e processam apenas até a camada 2.</a:t>
            </a:r>
          </a:p>
          <a:p>
            <a:pPr lvl="2"/>
            <a:r>
              <a:rPr/>
              <a:t>Por outro lado, roteadores proveem melhor isolamento de tráfego.</a:t>
            </a:r>
          </a:p>
          <a:p>
            <a:pPr lvl="2"/>
            <a:r>
              <a:rPr/>
              <a:t>Switches interligados constituem (a princípio) um </a:t>
            </a:r>
            <a:r>
              <a:rPr b="1"/>
              <a:t>único grande domínio de broadcast</a:t>
            </a:r>
            <a:r>
              <a:rPr/>
              <a:t>.</a:t>
            </a:r>
          </a:p>
          <a:p>
            <a:pPr lvl="3"/>
            <a:r>
              <a:rPr/>
              <a:t>Possibilidade de tempestade de </a:t>
            </a:r>
            <a:r>
              <a:rPr i="1"/>
              <a:t>broadcast</a:t>
            </a:r>
            <a:r>
              <a:rPr/>
              <a:t>.</a:t>
            </a:r>
          </a:p>
          <a:p>
            <a:pPr lvl="3"/>
            <a:r>
              <a:rPr/>
              <a:t>Além disso, problemas como </a:t>
            </a:r>
            <a:r>
              <a:rPr i="1"/>
              <a:t>loops</a:t>
            </a:r>
            <a:r>
              <a:rPr/>
              <a:t> são mais difíceis de diagnosticar.</a:t>
            </a:r>
          </a:p>
          <a:p>
            <a:pPr lvl="3"/>
            <a:r>
              <a:rPr/>
              <a:t>Por fim, muitos switches em cascata sobrecarregam tabelas de encaminhamento.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Switches</a:t>
            </a:r>
            <a:r>
              <a:rPr/>
              <a:t> </a:t>
            </a:r>
            <a:r>
              <a:rPr/>
              <a:t>ou</a:t>
            </a:r>
            <a:r>
              <a:rPr/>
              <a:t> </a:t>
            </a:r>
            <a:r>
              <a:rPr/>
              <a:t>Roteadores?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Em geral, para redes “pequenas” (</a:t>
            </a:r>
            <a:r>
              <a:rPr i="1"/>
              <a:t>i.e.</a:t>
            </a:r>
            <a:r>
              <a:rPr/>
              <a:t>, com poucos nós), topologias apenas com </a:t>
            </a:r>
            <a:r>
              <a:rPr i="1"/>
              <a:t>switches</a:t>
            </a:r>
            <a:r>
              <a:rPr/>
              <a:t> são razoáveis.</a:t>
            </a:r>
          </a:p>
          <a:p>
            <a:pPr lvl="1"/>
            <a:r>
              <a:rPr/>
              <a:t>À medida que a rede cresce, o domínio de broadcast único se torna problemático.</a:t>
            </a:r>
          </a:p>
          <a:p>
            <a:pPr lvl="2"/>
            <a:r>
              <a:rPr/>
              <a:t>Em termos de desempenho: quadros em </a:t>
            </a:r>
            <a:r>
              <a:rPr i="1"/>
              <a:t>broadcast</a:t>
            </a:r>
            <a:r>
              <a:rPr/>
              <a:t> enviados para a rede toda.</a:t>
            </a:r>
          </a:p>
          <a:p>
            <a:pPr lvl="2"/>
            <a:r>
              <a:rPr/>
              <a:t>Em termos de gerência: difícil descobrir fontes de problemas, como endereços duplicados.</a:t>
            </a:r>
          </a:p>
          <a:p>
            <a:pPr lvl="2"/>
            <a:r>
              <a:rPr/>
              <a:t>Em termos de segurança: difícil impedir uso/acesso não autorizado a recursos da rede.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Resumo</a:t>
            </a:r>
            <a:r>
              <a:rPr/>
              <a:t> </a:t>
            </a:r>
            <a:r>
              <a:rPr/>
              <a:t>da</a:t>
            </a:r>
            <a:r>
              <a:rPr/>
              <a:t> </a:t>
            </a:r>
            <a:r>
              <a:rPr/>
              <a:t>Aula</a:t>
            </a:r>
            <a:r>
              <a:rPr/>
              <a:t> </a:t>
            </a:r>
            <a:r>
              <a:rPr/>
              <a:t>(I)...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i="1"/>
              <a:t>Switch</a:t>
            </a:r>
            <a:r>
              <a:rPr/>
              <a:t>: dispositivo ativo, nível 2, intermediário.</a:t>
            </a:r>
          </a:p>
          <a:p>
            <a:pPr lvl="2"/>
            <a:r>
              <a:rPr b="1"/>
              <a:t>Enlaces dedicados</a:t>
            </a:r>
            <a:r>
              <a:rPr/>
              <a:t> para cada dispositivo conectado.</a:t>
            </a:r>
          </a:p>
          <a:p>
            <a:pPr lvl="2"/>
            <a:r>
              <a:rPr/>
              <a:t>Paradigma </a:t>
            </a:r>
            <a:r>
              <a:rPr i="1"/>
              <a:t>store-and-forward</a:t>
            </a:r>
            <a:r>
              <a:rPr/>
              <a:t>.</a:t>
            </a:r>
          </a:p>
          <a:p>
            <a:pPr lvl="2"/>
            <a:r>
              <a:rPr b="1"/>
              <a:t>Examina</a:t>
            </a:r>
            <a:r>
              <a:rPr/>
              <a:t> quadros recebidos, </a:t>
            </a:r>
            <a:r>
              <a:rPr b="1"/>
              <a:t>seleciona</a:t>
            </a:r>
            <a:r>
              <a:rPr/>
              <a:t> porta de saída.</a:t>
            </a:r>
          </a:p>
          <a:p>
            <a:pPr lvl="2"/>
            <a:r>
              <a:rPr b="1"/>
              <a:t>Transparente</a:t>
            </a:r>
            <a:r>
              <a:rPr/>
              <a:t> para os dispositivos.</a:t>
            </a:r>
          </a:p>
          <a:p>
            <a:pPr lvl="2"/>
            <a:r>
              <a:rPr/>
              <a:t>Permite </a:t>
            </a:r>
            <a:r>
              <a:rPr b="1"/>
              <a:t>transmissões simultâneas</a:t>
            </a:r>
            <a:r>
              <a:rPr/>
              <a:t>.</a:t>
            </a:r>
          </a:p>
          <a:p>
            <a:pPr lvl="1"/>
            <a:r>
              <a:rPr b="1"/>
              <a:t>Aprendizado automático:</a:t>
            </a:r>
            <a:r>
              <a:rPr/>
              <a:t> descobre sozinho onde estão os dispositivos.</a:t>
            </a:r>
          </a:p>
          <a:p>
            <a:pPr lvl="2"/>
            <a:r>
              <a:rPr/>
              <a:t>Monta uma </a:t>
            </a:r>
            <a:r>
              <a:rPr b="1"/>
              <a:t>tabela de encaminhamento</a:t>
            </a:r>
            <a:r>
              <a:rPr/>
              <a:t>.</a:t>
            </a:r>
          </a:p>
          <a:p>
            <a:pPr lvl="2"/>
            <a:r>
              <a:rPr/>
              <a:t>Se não há entrada na tabela: </a:t>
            </a:r>
            <a:r>
              <a:rPr b="1"/>
              <a:t>inundação</a:t>
            </a:r>
            <a:r>
              <a:rPr/>
              <a:t>.</a:t>
            </a:r>
          </a:p>
          <a:p>
            <a:pPr lvl="1"/>
            <a:r>
              <a:rPr i="1"/>
              <a:t>Switches</a:t>
            </a:r>
            <a:r>
              <a:rPr/>
              <a:t> em cascata: podem ser interconectados para estender a rede.</a:t>
            </a:r>
          </a:p>
          <a:p>
            <a:pPr lvl="2"/>
            <a:r>
              <a:rPr/>
              <a:t>Auto-aprendizado continua funcionando.</a:t>
            </a:r>
          </a:p>
          <a:p>
            <a:pPr lvl="2"/>
            <a:r>
              <a:rPr/>
              <a:t>Potencialmente, </a:t>
            </a:r>
            <a:r>
              <a:rPr b="1"/>
              <a:t>mais de um MAC associado a cada porta</a:t>
            </a:r>
            <a:r>
              <a:rPr/>
              <a:t>.</a:t>
            </a:r>
          </a:p>
          <a:p>
            <a:pPr lvl="2"/>
            <a:r>
              <a:rPr/>
              <a:t>Pode </a:t>
            </a:r>
            <a:r>
              <a:rPr b="1"/>
              <a:t>esgotar a capacidade</a:t>
            </a:r>
            <a:r>
              <a:rPr/>
              <a:t> da tabela de encaminhamento.</a:t>
            </a:r>
          </a:p>
          <a:p>
            <a:pPr lvl="3"/>
            <a:r>
              <a:rPr/>
              <a:t>Mais inundações, pior desempenho.</a:t>
            </a:r>
          </a:p>
          <a:p>
            <a:pPr lvl="1"/>
            <a:r>
              <a:rPr b="1"/>
              <a:t>Várias diferenças</a:t>
            </a:r>
            <a:r>
              <a:rPr/>
              <a:t> em relação aos roteadores.</a:t>
            </a:r>
          </a:p>
          <a:p>
            <a:pPr lvl="2"/>
            <a:r>
              <a:rPr b="1"/>
              <a:t>Camada</a:t>
            </a:r>
            <a:r>
              <a:rPr/>
              <a:t>.</a:t>
            </a:r>
          </a:p>
          <a:p>
            <a:pPr lvl="2"/>
            <a:r>
              <a:rPr/>
              <a:t>Encaminhamento baseado em </a:t>
            </a:r>
            <a:r>
              <a:rPr b="1"/>
              <a:t>endereços diferentes</a:t>
            </a:r>
            <a:r>
              <a:rPr/>
              <a:t>.</a:t>
            </a:r>
          </a:p>
          <a:p>
            <a:pPr lvl="2"/>
            <a:r>
              <a:rPr/>
              <a:t>Métodos de </a:t>
            </a:r>
            <a:r>
              <a:rPr b="1"/>
              <a:t>construção</a:t>
            </a:r>
            <a:r>
              <a:rPr/>
              <a:t> das tabelas.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Resumo</a:t>
            </a:r>
            <a:r>
              <a:rPr/>
              <a:t> </a:t>
            </a:r>
            <a:r>
              <a:rPr/>
              <a:t>da</a:t>
            </a:r>
            <a:r>
              <a:rPr/>
              <a:t> </a:t>
            </a:r>
            <a:r>
              <a:rPr/>
              <a:t>Aula</a:t>
            </a:r>
            <a:r>
              <a:rPr/>
              <a:t> </a:t>
            </a:r>
            <a:r>
              <a:rPr/>
              <a:t>(II)...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Vários potenciais problemas decorrentes de má configuração.</a:t>
            </a:r>
          </a:p>
          <a:p>
            <a:pPr lvl="2"/>
            <a:r>
              <a:rPr/>
              <a:t>Erros de configuração física: </a:t>
            </a:r>
            <a:r>
              <a:rPr i="1"/>
              <a:t>loops</a:t>
            </a:r>
            <a:r>
              <a:rPr/>
              <a:t>.</a:t>
            </a:r>
          </a:p>
          <a:p>
            <a:pPr lvl="3"/>
            <a:r>
              <a:rPr/>
              <a:t>Quadros em </a:t>
            </a:r>
            <a:r>
              <a:rPr i="1"/>
              <a:t>broadcast</a:t>
            </a:r>
            <a:r>
              <a:rPr/>
              <a:t> circulam pelos switches indefinidamente.</a:t>
            </a:r>
          </a:p>
          <a:p>
            <a:pPr lvl="2"/>
            <a:r>
              <a:rPr/>
              <a:t>Erros de configuração lógica: conflitos de endereço.</a:t>
            </a:r>
          </a:p>
          <a:p>
            <a:pPr lvl="3"/>
            <a:r>
              <a:rPr/>
              <a:t>Conflito de IP.</a:t>
            </a:r>
          </a:p>
          <a:p>
            <a:pPr lvl="3"/>
            <a:r>
              <a:rPr/>
              <a:t>Conflito de MAC.</a:t>
            </a:r>
          </a:p>
          <a:p>
            <a:pPr lvl="1"/>
            <a:r>
              <a:rPr/>
              <a:t>Tempestade de </a:t>
            </a:r>
            <a:r>
              <a:rPr i="1"/>
              <a:t>broadcast</a:t>
            </a:r>
            <a:r>
              <a:rPr/>
              <a:t>.</a:t>
            </a:r>
          </a:p>
          <a:p>
            <a:pPr lvl="2"/>
            <a:r>
              <a:rPr/>
              <a:t>Transmissões em </a:t>
            </a:r>
            <a:r>
              <a:rPr i="1"/>
              <a:t>broadcast</a:t>
            </a:r>
            <a:r>
              <a:rPr/>
              <a:t> (custosas) consomem muitos recursos da rede.</a:t>
            </a:r>
          </a:p>
          <a:p>
            <a:pPr lvl="2"/>
            <a:r>
              <a:rPr/>
              <a:t>Muitas vezes decorrente de </a:t>
            </a:r>
            <a:r>
              <a:rPr i="1"/>
              <a:t>loops</a:t>
            </a:r>
            <a:r>
              <a:rPr/>
              <a:t>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Leitura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Exercícios</a:t>
            </a:r>
            <a:r>
              <a:rPr/>
              <a:t> </a:t>
            </a:r>
            <a:r>
              <a:rPr/>
              <a:t>Sugeridos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Páginas 351 a 355 do Kurose (Seção 5.6 até Subseção 5.6.4, inclusive).</a:t>
            </a:r>
          </a:p>
          <a:p>
            <a:pPr lvl="1"/>
            <a:r>
              <a:rPr/>
              <a:t>Exercício de fixação 15 do capítulo 5 do Kurose.</a:t>
            </a:r>
          </a:p>
          <a:p>
            <a:pPr lvl="1"/>
            <a:r>
              <a:rPr/>
              <a:t>Problemas 27, 28, 32, 34 do capítulo 5 do Kurose.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Próxima</a:t>
            </a:r>
            <a:r>
              <a:rPr/>
              <a:t> </a:t>
            </a:r>
            <a:r>
              <a:rPr/>
              <a:t>Aula...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Continuaremos falando sobre switches Ethernet.</a:t>
            </a:r>
          </a:p>
          <a:p>
            <a:pPr lvl="1"/>
            <a:r>
              <a:rPr/>
              <a:t>Discutiremos como um único switch pode ser usado para múltiplas redes locais “separadas”.</a:t>
            </a:r>
          </a:p>
          <a:p>
            <a:pPr lvl="1"/>
            <a:r>
              <a:rPr/>
              <a:t>VLANs:</a:t>
            </a:r>
          </a:p>
          <a:p>
            <a:pPr lvl="2"/>
            <a:r>
              <a:rPr/>
              <a:t>O que são.</a:t>
            </a:r>
          </a:p>
          <a:p>
            <a:pPr lvl="2"/>
            <a:r>
              <a:rPr/>
              <a:t>Para que servem.</a:t>
            </a:r>
          </a:p>
          <a:p>
            <a:pPr lvl="2"/>
            <a:r>
              <a:rPr/>
              <a:t>Como são implementadas.</a:t>
            </a:r>
          </a:p>
          <a:p>
            <a:pPr lvl="2"/>
            <a:r>
              <a:rPr/>
              <a:t>Comunicação entre VLANs distintas.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Switches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Transmissões</a:t>
            </a:r>
            <a:r>
              <a:rPr/>
              <a:t> </a:t>
            </a:r>
            <a:r>
              <a:rPr/>
              <a:t>Simultâneas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  <a:br/>
          </a:p>
          <a:p>
            <a:pPr lvl="1"/>
            <a:r>
              <a:rPr/>
              <a:t>Hosts têm enlaces dedicados, </a:t>
            </a:r>
            <a:r>
              <a:rPr i="1"/>
              <a:t>full-duplex</a:t>
            </a:r>
            <a:r>
              <a:rPr/>
              <a:t>, diretos com o </a:t>
            </a:r>
            <a:r>
              <a:rPr i="1"/>
              <a:t>switch</a:t>
            </a:r>
            <a:r>
              <a:rPr/>
              <a:t>.</a:t>
            </a:r>
          </a:p>
          <a:p>
            <a:pPr lvl="1"/>
            <a:r>
              <a:rPr i="1"/>
              <a:t>Switches</a:t>
            </a:r>
            <a:r>
              <a:rPr/>
              <a:t> armazenam quadros em </a:t>
            </a:r>
            <a:r>
              <a:rPr i="1"/>
              <a:t>buffers</a:t>
            </a:r>
            <a:r>
              <a:rPr/>
              <a:t> internos.</a:t>
            </a:r>
          </a:p>
          <a:p>
            <a:pPr lvl="1"/>
            <a:r>
              <a:rPr/>
              <a:t>Protocolo MAC do Ethernet usado em cada enlace, mas não há colisões.</a:t>
            </a:r>
          </a:p>
          <a:p>
            <a:pPr lvl="2"/>
            <a:r>
              <a:rPr/>
              <a:t>Cada enlace é seu próprio domínio de colisão confinado.</a:t>
            </a:r>
          </a:p>
          <a:p>
            <a:pPr lvl="1"/>
            <a:r>
              <a:rPr/>
              <a:t>Transmissões entre </a:t>
            </a:r>
            <a:r>
              <a:rPr b="1"/>
              <a:t>A</a:t>
            </a:r>
            <a:r>
              <a:rPr/>
              <a:t> e </a:t>
            </a:r>
            <a:r>
              <a:rPr b="1"/>
              <a:t>A′</a:t>
            </a:r>
            <a:r>
              <a:rPr/>
              <a:t> e </a:t>
            </a:r>
            <a:r>
              <a:rPr b="1"/>
              <a:t>B</a:t>
            </a:r>
            <a:r>
              <a:rPr/>
              <a:t> e </a:t>
            </a:r>
            <a:r>
              <a:rPr b="1"/>
              <a:t>B′</a:t>
            </a:r>
            <a:r>
              <a:rPr/>
              <a:t> podem ocorrer simultaneamente.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switch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00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Switches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Tabelas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Encaminhamento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</a:p>
          <a:p>
            <a:pPr lvl="1"/>
            <a:r>
              <a:rPr/>
              <a:t>Como o switch sabe que </a:t>
            </a:r>
            <a:r>
              <a:rPr b="1"/>
              <a:t>A′</a:t>
            </a:r>
            <a:r>
              <a:rPr/>
              <a:t> é alcançável pela interface 4?</a:t>
            </a:r>
          </a:p>
          <a:p>
            <a:pPr lvl="1"/>
            <a:r>
              <a:rPr/>
              <a:t>E </a:t>
            </a:r>
            <a:r>
              <a:rPr b="1"/>
              <a:t>B′</a:t>
            </a:r>
            <a:r>
              <a:rPr/>
              <a:t> pela interface 5?</a:t>
            </a:r>
          </a:p>
          <a:p>
            <a:pPr lvl="2"/>
            <a:r>
              <a:rPr b="1"/>
              <a:t>Resposta:</a:t>
            </a:r>
            <a:r>
              <a:rPr/>
              <a:t> cada switch possui uma </a:t>
            </a:r>
            <a:r>
              <a:rPr b="1"/>
              <a:t>tabela de encaminhamento</a:t>
            </a:r>
            <a:r>
              <a:rPr/>
              <a:t>.</a:t>
            </a:r>
          </a:p>
          <a:p>
            <a:pPr lvl="2"/>
            <a:r>
              <a:rPr/>
              <a:t>Cada entrada da tabela é uma tupla da forma:</a:t>
            </a:r>
          </a:p>
          <a:p>
            <a:pPr lvl="3"/>
            <a:r>
              <a:rPr>
                <a:latin typeface="Courier"/>
              </a:rPr>
              <a:t>&lt;MAC, interface, timestamp&gt;</a:t>
            </a:r>
            <a:r>
              <a:rPr/>
              <a:t>.</a:t>
            </a:r>
          </a:p>
          <a:p>
            <a:pPr lvl="2"/>
            <a:r>
              <a:rPr/>
              <a:t>Similar à tabela de roteamento!</a:t>
            </a:r>
          </a:p>
          <a:p>
            <a:pPr lvl="1"/>
            <a:r>
              <a:rPr/>
              <a:t>Mas como as entradas são gerenciadas?</a:t>
            </a:r>
          </a:p>
          <a:p>
            <a:pPr lvl="2"/>
            <a:r>
              <a:rPr/>
              <a:t>De forma parecida com um protocolo de roteamento?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switch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00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Switches:</a:t>
            </a:r>
            <a:r>
              <a:rPr/>
              <a:t> </a:t>
            </a:r>
            <a:r>
              <a:rPr/>
              <a:t>Auto-aprendizado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  <a:br/>
            <a:br/>
          </a:p>
          <a:p>
            <a:pPr lvl="1"/>
            <a:r>
              <a:rPr/>
              <a:t>Switch </a:t>
            </a:r>
            <a:r>
              <a:rPr b="1"/>
              <a:t>aprende</a:t>
            </a:r>
            <a:r>
              <a:rPr/>
              <a:t> quais </a:t>
            </a:r>
            <a:r>
              <a:rPr i="1"/>
              <a:t>hosts</a:t>
            </a:r>
            <a:r>
              <a:rPr/>
              <a:t> são alcançáveis por quais interfaces.</a:t>
            </a:r>
          </a:p>
          <a:p>
            <a:pPr lvl="2"/>
            <a:r>
              <a:rPr/>
              <a:t>Quando quadro é recebido, switch aprende localização do emissor.</a:t>
            </a:r>
          </a:p>
          <a:p>
            <a:pPr lvl="2"/>
            <a:r>
              <a:rPr/>
              <a:t>Localização é armazenada na tabela de encaminhamento do switch.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selfLearning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2700" y="1600200"/>
            <a:ext cx="4025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2020-07-21T21:49:45Z</dcterms:created>
  <dcterms:modified xsi:type="dcterms:W3CDTF">2020-07-21T21:49:45Z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