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Diego Passos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Universidade Federal Fluminense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Redes de Computadores II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... age como </a:t>
            </a:r>
            <a:r>
              <a:rPr b="1"/>
              <a:t>múltiplos</a:t>
            </a:r>
            <a:r>
              <a:rPr/>
              <a:t> switches virtuais.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VLANPorPorta2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71700"/>
            <a:ext cx="8229600" cy="337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VLAN</a:t>
            </a:r>
            <a:r>
              <a:rPr/>
              <a:t> </a:t>
            </a:r>
            <a:r>
              <a:rPr/>
              <a:t>Baseada</a:t>
            </a:r>
            <a:r>
              <a:rPr/>
              <a:t> </a:t>
            </a:r>
            <a:r>
              <a:rPr/>
              <a:t>em</a:t>
            </a:r>
            <a:r>
              <a:rPr/>
              <a:t> </a:t>
            </a:r>
            <a:r>
              <a:rPr/>
              <a:t>Porta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Isolamento de tráfego: quadros originários das portas 1—8 chegam </a:t>
            </a:r>
            <a:r>
              <a:rPr b="1"/>
              <a:t>apenas</a:t>
            </a:r>
            <a:r>
              <a:rPr/>
              <a:t> às portas 1—8.</a:t>
            </a:r>
          </a:p>
          <a:p>
            <a:pPr lvl="1"/>
            <a:r>
              <a:rPr/>
              <a:t>Alocação dinâmica: portas podem ser alocadas dinamicamente a VLANs.</a:t>
            </a:r>
          </a:p>
          <a:p>
            <a:pPr lvl="2"/>
            <a:r>
              <a:rPr/>
              <a:t>É possível definir VLANs com base nos MACs dos dispositivos.</a:t>
            </a:r>
          </a:p>
          <a:p>
            <a:pPr lvl="1"/>
            <a:r>
              <a:rPr/>
              <a:t>Encaminhamento entre VLANs: feita via roteamento (nível 3).</a:t>
            </a:r>
          </a:p>
          <a:p>
            <a:pPr lvl="2"/>
            <a:r>
              <a:rPr/>
              <a:t>Na prática, fabricantes vendem switches que são, também, roteadores.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VLANPorPorta3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00200"/>
            <a:ext cx="5956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VLANs</a:t>
            </a:r>
            <a:r>
              <a:rPr/>
              <a:t> </a:t>
            </a:r>
            <a:r>
              <a:rPr/>
              <a:t>Formadas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Múltiplos</a:t>
            </a:r>
            <a:r>
              <a:rPr/>
              <a:t> </a:t>
            </a:r>
            <a:r>
              <a:rPr/>
              <a:t>Switches</a:t>
            </a:r>
            <a:r>
              <a:rPr/>
              <a:t> </a:t>
            </a:r>
            <a:r>
              <a:rPr/>
              <a:t>Físicos</a:t>
            </a:r>
          </a:p>
        </p:txBody>
      </p:sp>
      <p:pic>
        <p:nvPicPr>
          <p:cNvPr descr="imagens/VLANMultiplosSwitches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32100"/>
            <a:ext cx="8229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Porta </a:t>
            </a:r>
            <a:r>
              <a:rPr i="1"/>
              <a:t>trunk</a:t>
            </a:r>
            <a:r>
              <a:rPr/>
              <a:t>: transportam quadros entre VLANs definidas sobre múltiplos switches físicos.</a:t>
            </a:r>
          </a:p>
          <a:p>
            <a:pPr lvl="2"/>
            <a:r>
              <a:rPr/>
              <a:t>Quadros encaminhados dentro da mesma VLAN entre switches diferentes não podem ser quadros Ethernet “normais”.</a:t>
            </a:r>
          </a:p>
          <a:p>
            <a:pPr lvl="3"/>
            <a:r>
              <a:rPr/>
              <a:t>Precisam armazenar identificador da VLAN.</a:t>
            </a:r>
          </a:p>
          <a:p>
            <a:pPr lvl="2"/>
            <a:r>
              <a:rPr/>
              <a:t>Protocolo 802.1Q adiciona/remove campos adicionais de cabeçalho para quadros transmitidos entre portas </a:t>
            </a:r>
            <a:r>
              <a:rPr i="1"/>
              <a:t>trunk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Formato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um</a:t>
            </a:r>
            <a:r>
              <a:rPr/>
              <a:t> </a:t>
            </a:r>
            <a:r>
              <a:rPr/>
              <a:t>Quadro</a:t>
            </a:r>
            <a:r>
              <a:rPr/>
              <a:t> </a:t>
            </a:r>
            <a:r>
              <a:rPr/>
              <a:t>802.1Q</a:t>
            </a:r>
          </a:p>
        </p:txBody>
      </p:sp>
      <p:pic>
        <p:nvPicPr>
          <p:cNvPr descr="imagens/802_1q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8229600" cy="444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IEEE</a:t>
            </a:r>
            <a:r>
              <a:rPr/>
              <a:t> </a:t>
            </a:r>
            <a:r>
              <a:rPr/>
              <a:t>802.1Q:</a:t>
            </a:r>
            <a:r>
              <a:rPr/>
              <a:t> </a:t>
            </a:r>
            <a:r>
              <a:rPr/>
              <a:t>Adição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Remoção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 i="1"/>
              <a:t>tags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Dispositivos como </a:t>
            </a:r>
            <a:r>
              <a:rPr i="1"/>
              <a:t>switches</a:t>
            </a:r>
            <a:r>
              <a:rPr/>
              <a:t> gerenciáveis normalmente são “cientes” da existência das VLANs de uma rede.</a:t>
            </a:r>
          </a:p>
          <a:p>
            <a:pPr lvl="1"/>
            <a:r>
              <a:rPr/>
              <a:t>Já dispositivos como </a:t>
            </a:r>
            <a:r>
              <a:rPr i="1"/>
              <a:t>hosts</a:t>
            </a:r>
            <a:r>
              <a:rPr/>
              <a:t> comumente não tem este conhecimento.</a:t>
            </a:r>
          </a:p>
          <a:p>
            <a:pPr lvl="1"/>
            <a:r>
              <a:rPr/>
              <a:t>É possível dividir a rede em duas porções:</a:t>
            </a:r>
          </a:p>
          <a:p>
            <a:pPr lvl="2"/>
            <a:r>
              <a:rPr/>
              <a:t>Porção ciente das VLANs.</a:t>
            </a:r>
          </a:p>
          <a:p>
            <a:pPr lvl="2"/>
            <a:r>
              <a:rPr/>
              <a:t>Resto da rede.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porcaoCien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65400"/>
            <a:ext cx="8229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IEEE</a:t>
            </a:r>
            <a:r>
              <a:rPr/>
              <a:t> </a:t>
            </a:r>
            <a:r>
              <a:rPr/>
              <a:t>802.1Q:</a:t>
            </a:r>
            <a:r>
              <a:rPr/>
              <a:t> </a:t>
            </a:r>
            <a:r>
              <a:rPr/>
              <a:t>Adição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Remoção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 i="1"/>
              <a:t>tags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Quando quadro entra na porção ciente da rede, não possui uma </a:t>
            </a:r>
            <a:r>
              <a:rPr i="1"/>
              <a:t>tag</a:t>
            </a:r>
            <a:r>
              <a:rPr/>
              <a:t> especificada.</a:t>
            </a:r>
          </a:p>
          <a:p>
            <a:pPr lvl="2"/>
            <a:r>
              <a:rPr/>
              <a:t>Switch associa quadro a uma VLAN padrão (para a porta de entrada ou para a rede).</a:t>
            </a:r>
          </a:p>
          <a:p>
            <a:pPr lvl="2"/>
            <a:r>
              <a:rPr i="1"/>
              <a:t>Tag</a:t>
            </a:r>
            <a:r>
              <a:rPr/>
              <a:t> correspondente é adicionada usando o cabeçalho IEEE 802.1Q.</a:t>
            </a:r>
          </a:p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</a:t>
            </a:r>
            <a:r>
              <a:rPr/>
              <a:t> </a:t>
            </a:r>
            <a:r>
              <a:rPr/>
              <a:t>Última</a:t>
            </a:r>
            <a:r>
              <a:rPr/>
              <a:t> </a:t>
            </a:r>
            <a:r>
              <a:rPr/>
              <a:t>Aula</a:t>
            </a:r>
            <a:r>
              <a:rPr/>
              <a:t> </a:t>
            </a:r>
            <a:r>
              <a:rPr/>
              <a:t>(I)...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i="1"/>
              <a:t>Switch</a:t>
            </a:r>
            <a:r>
              <a:rPr/>
              <a:t>: dispositivo ativo, nível 2, intermediário.</a:t>
            </a:r>
          </a:p>
          <a:p>
            <a:pPr lvl="2"/>
            <a:r>
              <a:rPr b="1"/>
              <a:t>Enlaces dedicados</a:t>
            </a:r>
            <a:r>
              <a:rPr/>
              <a:t> para cada dispositivo conectado.</a:t>
            </a:r>
          </a:p>
          <a:p>
            <a:pPr lvl="2"/>
            <a:r>
              <a:rPr/>
              <a:t>Paradigma </a:t>
            </a:r>
            <a:r>
              <a:rPr i="1"/>
              <a:t>store-and-forward</a:t>
            </a:r>
            <a:r>
              <a:rPr/>
              <a:t>.</a:t>
            </a:r>
          </a:p>
          <a:p>
            <a:pPr lvl="2"/>
            <a:r>
              <a:rPr b="1"/>
              <a:t>Examina</a:t>
            </a:r>
            <a:r>
              <a:rPr/>
              <a:t> quadros recebidos, </a:t>
            </a:r>
            <a:r>
              <a:rPr b="1"/>
              <a:t>seleciona</a:t>
            </a:r>
            <a:r>
              <a:rPr/>
              <a:t> porta de saída.</a:t>
            </a:r>
          </a:p>
          <a:p>
            <a:pPr lvl="2"/>
            <a:r>
              <a:rPr b="1"/>
              <a:t>Transparente</a:t>
            </a:r>
            <a:r>
              <a:rPr/>
              <a:t> para os dispositivos.</a:t>
            </a:r>
          </a:p>
          <a:p>
            <a:pPr lvl="2"/>
            <a:r>
              <a:rPr/>
              <a:t>Permite </a:t>
            </a:r>
            <a:r>
              <a:rPr b="1"/>
              <a:t>transmissões simultâneas</a:t>
            </a:r>
            <a:r>
              <a:rPr/>
              <a:t>.</a:t>
            </a:r>
          </a:p>
          <a:p>
            <a:pPr lvl="1"/>
            <a:r>
              <a:rPr b="1"/>
              <a:t>Aprendizado automático:</a:t>
            </a:r>
            <a:r>
              <a:rPr/>
              <a:t> descobre sozinho onde estão os dispositivos.</a:t>
            </a:r>
          </a:p>
          <a:p>
            <a:pPr lvl="2"/>
            <a:r>
              <a:rPr/>
              <a:t>Monta uma </a:t>
            </a:r>
            <a:r>
              <a:rPr b="1"/>
              <a:t>tabela de encaminhamento</a:t>
            </a:r>
            <a:r>
              <a:rPr/>
              <a:t>.</a:t>
            </a:r>
          </a:p>
          <a:p>
            <a:pPr lvl="2"/>
            <a:r>
              <a:rPr/>
              <a:t>Se não há entrada na tabela: </a:t>
            </a:r>
            <a:r>
              <a:rPr b="1"/>
              <a:t>inundação</a:t>
            </a:r>
            <a:r>
              <a:rPr/>
              <a:t>.</a:t>
            </a:r>
          </a:p>
          <a:p>
            <a:pPr lvl="1"/>
            <a:r>
              <a:rPr i="1"/>
              <a:t>Switches</a:t>
            </a:r>
            <a:r>
              <a:rPr/>
              <a:t> em cascata: podem ser interconectados para estender a rede.</a:t>
            </a:r>
          </a:p>
          <a:p>
            <a:pPr lvl="2"/>
            <a:r>
              <a:rPr/>
              <a:t>Auto-aprendizado continua funcionando.</a:t>
            </a:r>
          </a:p>
          <a:p>
            <a:pPr lvl="2"/>
            <a:r>
              <a:rPr/>
              <a:t>Potencialmente, </a:t>
            </a:r>
            <a:r>
              <a:rPr b="1"/>
              <a:t>mais de um MAC associado a cada porta</a:t>
            </a:r>
            <a:r>
              <a:rPr/>
              <a:t>.</a:t>
            </a:r>
          </a:p>
          <a:p>
            <a:pPr lvl="2"/>
            <a:r>
              <a:rPr/>
              <a:t>Pode </a:t>
            </a:r>
            <a:r>
              <a:rPr b="1"/>
              <a:t>esgotar a capacidade</a:t>
            </a:r>
            <a:r>
              <a:rPr/>
              <a:t> da tabela de encaminhamento.</a:t>
            </a:r>
          </a:p>
          <a:p>
            <a:pPr lvl="3"/>
            <a:r>
              <a:rPr/>
              <a:t>Mais inundações, pior desempenho.</a:t>
            </a:r>
          </a:p>
          <a:p>
            <a:pPr lvl="1"/>
            <a:r>
              <a:rPr b="1"/>
              <a:t>Várias diferenças</a:t>
            </a:r>
            <a:r>
              <a:rPr/>
              <a:t> em relação aos roteadores.</a:t>
            </a:r>
          </a:p>
          <a:p>
            <a:pPr lvl="2"/>
            <a:r>
              <a:rPr b="1"/>
              <a:t>Camada</a:t>
            </a:r>
            <a:r>
              <a:rPr/>
              <a:t>.</a:t>
            </a:r>
          </a:p>
          <a:p>
            <a:pPr lvl="2"/>
            <a:r>
              <a:rPr/>
              <a:t>Encaminhamento baseado em </a:t>
            </a:r>
            <a:r>
              <a:rPr b="1"/>
              <a:t>endereços diferentes</a:t>
            </a:r>
            <a:r>
              <a:rPr/>
              <a:t>.</a:t>
            </a:r>
          </a:p>
          <a:p>
            <a:pPr lvl="2"/>
            <a:r>
              <a:rPr/>
              <a:t>Métodos de </a:t>
            </a:r>
            <a:r>
              <a:rPr b="1"/>
              <a:t>construção</a:t>
            </a:r>
            <a:r>
              <a:rPr/>
              <a:t> das tabelas.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quadroIngressan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65400"/>
            <a:ext cx="8229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IEEE</a:t>
            </a:r>
            <a:r>
              <a:rPr/>
              <a:t> </a:t>
            </a:r>
            <a:r>
              <a:rPr/>
              <a:t>802.1Q:</a:t>
            </a:r>
            <a:r>
              <a:rPr/>
              <a:t> </a:t>
            </a:r>
            <a:r>
              <a:rPr/>
              <a:t>Adição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Remoção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 i="1"/>
              <a:t>tags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Comunicações internas à porção ciente mantém a </a:t>
            </a:r>
            <a:r>
              <a:rPr i="1"/>
              <a:t>tag</a:t>
            </a:r>
            <a:r>
              <a:rPr/>
              <a:t> no quadro.</a:t>
            </a:r>
          </a:p>
          <a:p>
            <a:pPr lvl="2"/>
            <a:r>
              <a:rPr/>
              <a:t>Permite que dispositivo que recebe o quadro identifique a VLAN.</a:t>
            </a:r>
          </a:p>
          <a:p>
            <a:pPr lvl="0" marL="0" indent="0">
              <a:buNone/>
            </a:pPr>
            <a:br/>
            <a:br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quadroEgressoComTa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65400"/>
            <a:ext cx="8229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IEEE</a:t>
            </a:r>
            <a:r>
              <a:rPr/>
              <a:t> </a:t>
            </a:r>
            <a:r>
              <a:rPr/>
              <a:t>802.1Q:</a:t>
            </a:r>
            <a:r>
              <a:rPr/>
              <a:t> </a:t>
            </a:r>
            <a:r>
              <a:rPr/>
              <a:t>Adição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Remoção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 i="1"/>
              <a:t>tags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Quando quadro deixa a porção ciente, </a:t>
            </a:r>
            <a:r>
              <a:rPr i="1"/>
              <a:t>tag</a:t>
            </a:r>
            <a:r>
              <a:rPr/>
              <a:t> precisa ser removida.</a:t>
            </a:r>
          </a:p>
          <a:p>
            <a:pPr lvl="0" marL="0" indent="0">
              <a:buNone/>
            </a:pPr>
            <a:br/>
            <a:br/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quadroEgressoSemTa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65400"/>
            <a:ext cx="8229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Spanning Tree Protocol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STP:</a:t>
            </a:r>
            <a:r>
              <a:rPr/>
              <a:t> </a:t>
            </a:r>
            <a:r>
              <a:rPr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Protocolo executado na camada de enlace.</a:t>
            </a:r>
          </a:p>
          <a:p>
            <a:pPr lvl="1"/>
            <a:r>
              <a:rPr/>
              <a:t>Criado por Radia Perlman, padronizado no IEEE 802.1D.</a:t>
            </a:r>
          </a:p>
          <a:p>
            <a:pPr lvl="1"/>
            <a:r>
              <a:rPr/>
              <a:t>Objetiva evitar </a:t>
            </a:r>
            <a:r>
              <a:rPr i="1"/>
              <a:t>loops</a:t>
            </a:r>
            <a:r>
              <a:rPr/>
              <a:t> lógicos, ainda que existam </a:t>
            </a:r>
            <a:r>
              <a:rPr i="1"/>
              <a:t>loops</a:t>
            </a:r>
            <a:r>
              <a:rPr/>
              <a:t> físicos.</a:t>
            </a:r>
          </a:p>
          <a:p>
            <a:pPr lvl="1"/>
            <a:r>
              <a:rPr/>
              <a:t>Como funciona:</a:t>
            </a:r>
          </a:p>
          <a:p>
            <a:pPr lvl="2"/>
            <a:r>
              <a:rPr/>
              <a:t>Dispositivos (</a:t>
            </a:r>
            <a:r>
              <a:rPr i="1"/>
              <a:t>e.g.</a:t>
            </a:r>
            <a:r>
              <a:rPr/>
              <a:t>, switches) criam uma árvore geradora (mínima) da topologia física.</a:t>
            </a:r>
          </a:p>
          <a:p>
            <a:pPr lvl="2"/>
            <a:r>
              <a:rPr/>
              <a:t>Enlaces/portas que causariam </a:t>
            </a:r>
            <a:r>
              <a:rPr i="1"/>
              <a:t>loops</a:t>
            </a:r>
            <a:r>
              <a:rPr/>
              <a:t> são desativados para dados.</a:t>
            </a:r>
          </a:p>
          <a:p>
            <a:pPr lvl="0" marL="0" indent="0">
              <a:buNone/>
            </a:pPr>
            <a:r>
              <a:rPr/>
              <a:t>[Algorhyme ]{style=" font-size: 14pt; font-family: cursive;"}</a:t>
            </a:r>
          </a:p>
          <a:p>
            <a:pPr lvl="0" marL="0" indent="0">
              <a:buNone/>
            </a:pPr>
            <a:br/>
            <a:r>
              <a:rPr/>
              <a:t>I think that I shall never see</a:t>
            </a:r>
            <a:br/>
            <a:r>
              <a:rPr/>
              <a:t>a graph more lovely than a tree.</a:t>
            </a:r>
            <a:br/>
            <a:r>
              <a:rPr/>
              <a:t>A tree whose crucial property</a:t>
            </a:r>
            <a:br/>
            <a:r>
              <a:rPr/>
              <a:t>is loop-free connectivity.</a:t>
            </a:r>
            <a:br/>
            <a:r>
              <a:rPr/>
              <a:t>A tree that must be sure to span</a:t>
            </a:r>
            <a:br/>
            <a:r>
              <a:rPr/>
              <a:t>so packet can reach every LAN.</a:t>
            </a:r>
            <a:br/>
            <a:r>
              <a:rPr/>
              <a:t>First, the root must be selected.</a:t>
            </a:r>
            <a:br/>
            <a:r>
              <a:rPr/>
              <a:t>By ID, it is elected.</a:t>
            </a:r>
            <a:br/>
            <a:r>
              <a:rPr/>
              <a:t>Least-cost paths from root are traced.</a:t>
            </a:r>
            <a:br/>
            <a:r>
              <a:rPr/>
              <a:t>In the tree, these paths are placed.</a:t>
            </a:r>
            <a:br/>
            <a:r>
              <a:rPr/>
              <a:t>A mesh is made by folks like me,</a:t>
            </a:r>
            <a:br/>
            <a:r>
              <a:rPr/>
              <a:t>then bridges find a spanning tree.</a:t>
            </a:r>
            <a:br/>
            <a:br/>
          </a:p>
          <a:p>
            <a:pPr lvl="0" marL="0" indent="0">
              <a:buNone/>
            </a:pPr>
            <a:r>
              <a:rPr/>
              <a:t>Radia Perlman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STP:</a:t>
            </a:r>
            <a:r>
              <a:rPr/>
              <a:t> </a:t>
            </a:r>
            <a:r>
              <a:rPr/>
              <a:t>Operação</a:t>
            </a:r>
            <a:r>
              <a:rPr/>
              <a:t> </a:t>
            </a:r>
            <a:r>
              <a:rPr/>
              <a:t>Básica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Protocolo dividido nos seguintes passos:</a:t>
            </a:r>
          </a:p>
          <a:p>
            <a:pPr lvl="2">
              <a:buAutoNum type="arabicPeriod"/>
            </a:pPr>
            <a:r>
              <a:rPr/>
              <a:t>Escolha de uma raiz para a árvore geradora.</a:t>
            </a:r>
          </a:p>
          <a:p>
            <a:pPr lvl="3"/>
            <a:r>
              <a:rPr/>
              <a:t>Algoritmo distribuído de eleição de líder.</a:t>
            </a:r>
          </a:p>
          <a:p>
            <a:pPr lvl="3"/>
            <a:r>
              <a:rPr/>
              <a:t>Eleição se dá de acordo com identificador de cada dispositivo.</a:t>
            </a:r>
          </a:p>
          <a:p>
            <a:pPr lvl="2">
              <a:buAutoNum type="arabicPeriod"/>
            </a:pPr>
            <a:r>
              <a:rPr/>
              <a:t>Determinição do caminho mais curto entre cada dispositivo e a raiz.</a:t>
            </a:r>
          </a:p>
          <a:p>
            <a:pPr lvl="3"/>
            <a:r>
              <a:rPr/>
              <a:t>Similar ao funcionamento de um algoritmo de roteamento de vetor de distâncias.</a:t>
            </a:r>
          </a:p>
          <a:p>
            <a:pPr lvl="3"/>
            <a:r>
              <a:rPr/>
              <a:t>Mas apenas uma distância importa: até a raiz.</a:t>
            </a:r>
          </a:p>
          <a:p>
            <a:pPr lvl="2">
              <a:buAutoNum type="arabicPeriod"/>
            </a:pPr>
            <a:r>
              <a:rPr/>
              <a:t>Configuração das portas.</a:t>
            </a:r>
          </a:p>
          <a:p>
            <a:pPr lvl="3"/>
            <a:r>
              <a:rPr/>
              <a:t>Porta que leva à raiz só é deixada ativa se pertence à árvore geradora.</a:t>
            </a:r>
          </a:p>
          <a:p>
            <a:pPr lvl="3"/>
            <a:r>
              <a:rPr/>
              <a:t>Portas que não levam à raiz (</a:t>
            </a:r>
            <a:r>
              <a:rPr i="1"/>
              <a:t>e.g.</a:t>
            </a:r>
            <a:r>
              <a:rPr/>
              <a:t>, interconectam </a:t>
            </a:r>
            <a:r>
              <a:rPr i="1"/>
              <a:t>hosts</a:t>
            </a:r>
            <a:r>
              <a:rPr/>
              <a:t>) são deixadas ativas.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STP:</a:t>
            </a:r>
            <a:r>
              <a:rPr/>
              <a:t> </a:t>
            </a:r>
            <a:r>
              <a:rPr/>
              <a:t>Mais</a:t>
            </a:r>
            <a:r>
              <a:rPr/>
              <a:t> </a:t>
            </a:r>
            <a:r>
              <a:rPr/>
              <a:t>(Alguns</a:t>
            </a:r>
            <a:r>
              <a:rPr/>
              <a:t> </a:t>
            </a:r>
            <a:r>
              <a:rPr/>
              <a:t>Poucos)</a:t>
            </a:r>
            <a:r>
              <a:rPr/>
              <a:t> </a:t>
            </a:r>
            <a:r>
              <a:rPr/>
              <a:t>Detalhes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Cada switch envia periodicamente BPDUs (</a:t>
            </a:r>
            <a:r>
              <a:rPr i="1"/>
              <a:t>Bridge Protocol Data Units</a:t>
            </a:r>
            <a:r>
              <a:rPr/>
              <a:t>).</a:t>
            </a:r>
          </a:p>
          <a:p>
            <a:pPr lvl="2"/>
            <a:r>
              <a:rPr/>
              <a:t>Quadro de controle do protocolo.</a:t>
            </a:r>
          </a:p>
          <a:p>
            <a:pPr lvl="2"/>
            <a:r>
              <a:rPr/>
              <a:t>Informa (entre outras coisas):</a:t>
            </a:r>
          </a:p>
          <a:p>
            <a:pPr lvl="3"/>
            <a:r>
              <a:rPr/>
              <a:t>Identificador do switch.</a:t>
            </a:r>
          </a:p>
          <a:p>
            <a:pPr lvl="3"/>
            <a:r>
              <a:rPr/>
              <a:t>Raiz da árvore.</a:t>
            </a:r>
          </a:p>
          <a:p>
            <a:pPr lvl="3"/>
            <a:r>
              <a:rPr/>
              <a:t>Distância para a raiz.</a:t>
            </a:r>
          </a:p>
          <a:p>
            <a:pPr lvl="2"/>
            <a:r>
              <a:rPr/>
              <a:t>Normalmente, a cada 2 segundos.</a:t>
            </a:r>
          </a:p>
          <a:p>
            <a:pPr lvl="2"/>
            <a:r>
              <a:rPr/>
              <a:t>Enviado para o endereço MAC multicast </a:t>
            </a:r>
            <a:r>
              <a:rPr>
                <a:latin typeface="Courier"/>
              </a:rPr>
              <a:t>01:80:C2:00:00:00</a:t>
            </a:r>
            <a:r>
              <a:rPr/>
              <a:t>.</a:t>
            </a:r>
          </a:p>
          <a:p>
            <a:pPr lvl="1"/>
            <a:r>
              <a:rPr/>
              <a:t>Identificador: prioridade, concatenada com MAC.</a:t>
            </a:r>
          </a:p>
          <a:p>
            <a:pPr lvl="2"/>
            <a:r>
              <a:rPr/>
              <a:t>Prioridade é configurável.</a:t>
            </a:r>
          </a:p>
          <a:p>
            <a:pPr lvl="2"/>
            <a:r>
              <a:rPr/>
              <a:t>Switch com menor identificador é eleito raiz.</a:t>
            </a:r>
          </a:p>
          <a:p>
            <a:pPr lvl="1"/>
            <a:r>
              <a:rPr/>
              <a:t>Inicialmente:</a:t>
            </a:r>
          </a:p>
          <a:p>
            <a:pPr lvl="2"/>
            <a:r>
              <a:rPr/>
              <a:t>Switches não sabem nada sobre a topologia.</a:t>
            </a:r>
          </a:p>
          <a:p>
            <a:pPr lvl="2"/>
            <a:r>
              <a:rPr/>
              <a:t>Cada switch </a:t>
            </a:r>
            <a:r>
              <a:rPr b="1"/>
              <a:t>assume ser a raiz</a:t>
            </a:r>
            <a:r>
              <a:rPr/>
              <a:t>.</a:t>
            </a:r>
          </a:p>
          <a:p>
            <a:pPr lvl="2"/>
            <a:r>
              <a:rPr/>
              <a:t>Envia BPDU com a tupla &lt;ID, ID, 0&gt; para todas as portas.</a:t>
            </a:r>
          </a:p>
          <a:p>
            <a:pPr lvl="1"/>
            <a:r>
              <a:rPr/>
              <a:t>Ao receber um BPDU por uma porta:</a:t>
            </a:r>
          </a:p>
          <a:p>
            <a:pPr lvl="2"/>
            <a:r>
              <a:rPr/>
              <a:t>Verifica se ID da raiz reportada é menor que a da raiz atualmente conhecida.</a:t>
            </a:r>
          </a:p>
          <a:p>
            <a:pPr lvl="3"/>
            <a:r>
              <a:rPr/>
              <a:t>Se sim: atualiza raiz, distância.</a:t>
            </a:r>
          </a:p>
          <a:p>
            <a:pPr lvl="3"/>
            <a:r>
              <a:rPr/>
              <a:t>Se não: ainda pode atualizar distância se menor.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STP:</a:t>
            </a:r>
            <a:r>
              <a:rPr/>
              <a:t> </a:t>
            </a:r>
            <a:r>
              <a:rPr/>
              <a:t>Exemplo</a:t>
            </a:r>
            <a:r>
              <a:rPr/>
              <a:t> </a:t>
            </a:r>
            <a:r>
              <a:rPr/>
              <a:t>(I)</a:t>
            </a:r>
          </a:p>
        </p:txBody>
      </p:sp>
      <p:pic>
        <p:nvPicPr>
          <p:cNvPr descr="imagens/STPExempl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73300"/>
            <a:ext cx="82296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</a:t>
            </a:r>
            <a:r>
              <a:rPr/>
              <a:t> </a:t>
            </a:r>
            <a:r>
              <a:rPr/>
              <a:t>Última</a:t>
            </a:r>
            <a:r>
              <a:rPr/>
              <a:t> </a:t>
            </a:r>
            <a:r>
              <a:rPr/>
              <a:t>Aula</a:t>
            </a:r>
            <a:r>
              <a:rPr/>
              <a:t> </a:t>
            </a:r>
            <a:r>
              <a:rPr/>
              <a:t>(II)...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Vários potenciais problemas decorrentes de má configuração.</a:t>
            </a:r>
          </a:p>
          <a:p>
            <a:pPr lvl="2"/>
            <a:r>
              <a:rPr/>
              <a:t>Erros de configuração física: </a:t>
            </a:r>
            <a:r>
              <a:rPr i="1"/>
              <a:t>loops</a:t>
            </a:r>
            <a:r>
              <a:rPr/>
              <a:t>.</a:t>
            </a:r>
          </a:p>
          <a:p>
            <a:pPr lvl="3"/>
            <a:r>
              <a:rPr/>
              <a:t>Quadros em </a:t>
            </a:r>
            <a:r>
              <a:rPr i="1"/>
              <a:t>broadcast</a:t>
            </a:r>
            <a:r>
              <a:rPr/>
              <a:t> circulam pelos switches indefinidamente.</a:t>
            </a:r>
          </a:p>
          <a:p>
            <a:pPr lvl="2"/>
            <a:r>
              <a:rPr/>
              <a:t>Erros de configuração lógica: conflitos de endereço.</a:t>
            </a:r>
          </a:p>
          <a:p>
            <a:pPr lvl="3"/>
            <a:r>
              <a:rPr/>
              <a:t>Conflito de IP.</a:t>
            </a:r>
          </a:p>
          <a:p>
            <a:pPr lvl="3"/>
            <a:r>
              <a:rPr/>
              <a:t>Conflito de MAC.</a:t>
            </a:r>
          </a:p>
          <a:p>
            <a:pPr lvl="1"/>
            <a:r>
              <a:rPr/>
              <a:t>Tempestade de </a:t>
            </a:r>
            <a:r>
              <a:rPr i="1"/>
              <a:t>broadcast</a:t>
            </a:r>
            <a:r>
              <a:rPr/>
              <a:t>.</a:t>
            </a:r>
          </a:p>
          <a:p>
            <a:pPr lvl="2"/>
            <a:r>
              <a:rPr/>
              <a:t>Transmissões em </a:t>
            </a:r>
            <a:r>
              <a:rPr i="1"/>
              <a:t>broadcast</a:t>
            </a:r>
            <a:r>
              <a:rPr/>
              <a:t> (custosas) consomem muitos recursos da rede.</a:t>
            </a:r>
          </a:p>
          <a:p>
            <a:pPr lvl="2"/>
            <a:r>
              <a:rPr/>
              <a:t>Muitas vezes decorrente de </a:t>
            </a:r>
            <a:r>
              <a:rPr i="1"/>
              <a:t>loops</a:t>
            </a:r>
            <a:r>
              <a:rPr/>
              <a:t>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STP:</a:t>
            </a:r>
            <a:r>
              <a:rPr/>
              <a:t> </a:t>
            </a:r>
            <a:r>
              <a:rPr/>
              <a:t>Exemplo</a:t>
            </a:r>
            <a:r>
              <a:rPr/>
              <a:t> </a:t>
            </a:r>
            <a:r>
              <a:rPr/>
              <a:t>(II)</a:t>
            </a:r>
          </a:p>
        </p:txBody>
      </p:sp>
      <p:pic>
        <p:nvPicPr>
          <p:cNvPr descr="imagens/STPExemplo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73300"/>
            <a:ext cx="82296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STP:</a:t>
            </a:r>
            <a:r>
              <a:rPr/>
              <a:t> </a:t>
            </a:r>
            <a:r>
              <a:rPr/>
              <a:t>Exemplo</a:t>
            </a:r>
            <a:r>
              <a:rPr/>
              <a:t> </a:t>
            </a:r>
            <a:r>
              <a:rPr/>
              <a:t>(III)</a:t>
            </a:r>
          </a:p>
        </p:txBody>
      </p:sp>
      <p:pic>
        <p:nvPicPr>
          <p:cNvPr descr="imagens/STPExemplo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73300"/>
            <a:ext cx="82296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STP:</a:t>
            </a:r>
            <a:r>
              <a:rPr/>
              <a:t> </a:t>
            </a:r>
            <a:r>
              <a:rPr/>
              <a:t>Exemplo</a:t>
            </a:r>
            <a:r>
              <a:rPr/>
              <a:t> </a:t>
            </a:r>
            <a:r>
              <a:rPr/>
              <a:t>(IV)</a:t>
            </a:r>
          </a:p>
        </p:txBody>
      </p:sp>
      <p:pic>
        <p:nvPicPr>
          <p:cNvPr descr="imagens/STPExemplo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73300"/>
            <a:ext cx="82296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STP:</a:t>
            </a:r>
            <a:r>
              <a:rPr/>
              <a:t> </a:t>
            </a:r>
            <a:r>
              <a:rPr/>
              <a:t>Exemplo</a:t>
            </a:r>
            <a:r>
              <a:rPr/>
              <a:t> </a:t>
            </a:r>
            <a:r>
              <a:rPr/>
              <a:t>(V)</a:t>
            </a:r>
          </a:p>
        </p:txBody>
      </p:sp>
      <p:pic>
        <p:nvPicPr>
          <p:cNvPr descr="imagens/STPExemplo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73300"/>
            <a:ext cx="82296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Resumo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Aula...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VLANs:</a:t>
            </a:r>
          </a:p>
          <a:p>
            <a:pPr lvl="2"/>
            <a:r>
              <a:rPr/>
              <a:t>Solução para </a:t>
            </a:r>
            <a:r>
              <a:rPr b="1"/>
              <a:t>“separar” redes em nível 2</a:t>
            </a:r>
            <a:r>
              <a:rPr/>
              <a:t>, compartilhando mesma infraestrutura física.</a:t>
            </a:r>
          </a:p>
          <a:p>
            <a:pPr lvl="2"/>
            <a:r>
              <a:rPr/>
              <a:t>Separação </a:t>
            </a:r>
            <a:r>
              <a:rPr b="1"/>
              <a:t>puramente lógica</a:t>
            </a:r>
            <a:r>
              <a:rPr/>
              <a:t>.</a:t>
            </a:r>
          </a:p>
          <a:p>
            <a:pPr lvl="2"/>
            <a:r>
              <a:rPr/>
              <a:t>Define </a:t>
            </a:r>
            <a:r>
              <a:rPr b="1"/>
              <a:t>domínios de broadcast</a:t>
            </a:r>
            <a:r>
              <a:rPr/>
              <a:t> distintos.</a:t>
            </a:r>
          </a:p>
          <a:p>
            <a:pPr lvl="2"/>
            <a:r>
              <a:rPr/>
              <a:t>Motivações: </a:t>
            </a:r>
            <a:r>
              <a:rPr b="1"/>
              <a:t>segurança, desempenho</a:t>
            </a:r>
            <a:r>
              <a:rPr/>
              <a:t>.</a:t>
            </a:r>
          </a:p>
          <a:p>
            <a:pPr lvl="1"/>
            <a:r>
              <a:rPr/>
              <a:t>Podem ser definidas com base em:</a:t>
            </a:r>
          </a:p>
          <a:p>
            <a:pPr lvl="2"/>
            <a:r>
              <a:rPr/>
              <a:t>Portas específicas.</a:t>
            </a:r>
          </a:p>
          <a:p>
            <a:pPr lvl="2"/>
            <a:r>
              <a:rPr/>
              <a:t>Tags informadas em cabeçalhos específicos.</a:t>
            </a:r>
          </a:p>
          <a:p>
            <a:pPr lvl="1"/>
            <a:r>
              <a:rPr/>
              <a:t>VLANs podem se estender por </a:t>
            </a:r>
            <a:r>
              <a:rPr b="1"/>
              <a:t>vários switches físicos diferentes</a:t>
            </a:r>
            <a:r>
              <a:rPr/>
              <a:t>.</a:t>
            </a:r>
          </a:p>
          <a:p>
            <a:pPr lvl="1"/>
            <a:r>
              <a:rPr/>
              <a:t>STP:</a:t>
            </a:r>
          </a:p>
          <a:p>
            <a:pPr lvl="2"/>
            <a:r>
              <a:rPr b="1"/>
              <a:t>Protocolo</a:t>
            </a:r>
            <a:r>
              <a:rPr/>
              <a:t> da camada de enlace.</a:t>
            </a:r>
          </a:p>
          <a:p>
            <a:pPr lvl="2"/>
            <a:r>
              <a:rPr/>
              <a:t>Constrói </a:t>
            </a:r>
            <a:r>
              <a:rPr b="1"/>
              <a:t>topologia lógica em árvore</a:t>
            </a:r>
            <a:r>
              <a:rPr/>
              <a:t>.</a:t>
            </a:r>
          </a:p>
          <a:p>
            <a:pPr lvl="3"/>
            <a:r>
              <a:rPr/>
              <a:t>Evita problemas causados por </a:t>
            </a:r>
            <a:r>
              <a:rPr i="1"/>
              <a:t>loops</a:t>
            </a:r>
            <a:r>
              <a:rPr/>
              <a:t>.</a:t>
            </a:r>
          </a:p>
          <a:p>
            <a:pPr lvl="2"/>
            <a:r>
              <a:rPr/>
              <a:t>Permite estabelecimento (físico) de </a:t>
            </a:r>
            <a:r>
              <a:rPr b="1"/>
              <a:t>enlaces redundantes</a:t>
            </a:r>
            <a:r>
              <a:rPr/>
              <a:t>.</a:t>
            </a:r>
          </a:p>
          <a:p>
            <a:pPr lvl="1"/>
            <a:r>
              <a:rPr/>
              <a:t>Algoritmo distribuído:</a:t>
            </a:r>
          </a:p>
          <a:p>
            <a:pPr lvl="2"/>
            <a:r>
              <a:rPr/>
              <a:t>Similar a roteamento em vetor de distância.</a:t>
            </a:r>
          </a:p>
          <a:p>
            <a:pPr lvl="2"/>
            <a:r>
              <a:rPr/>
              <a:t>Switches </a:t>
            </a:r>
            <a:r>
              <a:rPr b="1"/>
              <a:t>anunciam periodicamente</a:t>
            </a:r>
            <a:r>
              <a:rPr/>
              <a:t> raiz, melhor distância conhecida.</a:t>
            </a:r>
          </a:p>
          <a:p>
            <a:pPr lvl="2"/>
            <a:r>
              <a:rPr b="1"/>
              <a:t>Conhecimento atualizado</a:t>
            </a:r>
            <a:r>
              <a:rPr/>
              <a:t>, se informações mais corretas/caminhos melhores são recebidos.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Leitura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Exercícios</a:t>
            </a:r>
            <a:r>
              <a:rPr/>
              <a:t> </a:t>
            </a:r>
            <a:r>
              <a:rPr/>
              <a:t>Sugeridos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VLANs:</a:t>
            </a:r>
          </a:p>
          <a:p>
            <a:pPr lvl="2"/>
            <a:r>
              <a:rPr/>
              <a:t>Páginas 355 a 358 do Kurose (Subseção 5.6.5).</a:t>
            </a:r>
          </a:p>
          <a:p>
            <a:pPr lvl="2"/>
            <a:r>
              <a:rPr/>
              <a:t>Exercícios de fixação 16 e 17 do capítulo 5 do Kurose.</a:t>
            </a:r>
          </a:p>
          <a:p>
            <a:pPr lvl="1"/>
            <a:r>
              <a:rPr/>
              <a:t>STP:</a:t>
            </a:r>
          </a:p>
          <a:p>
            <a:pPr lvl="2"/>
            <a:r>
              <a:rPr/>
              <a:t>Páginas 208 a 212 do Tanenbaum (Seção 4.8 até 4.8.3).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Próxima</a:t>
            </a:r>
            <a:r>
              <a:rPr/>
              <a:t> </a:t>
            </a:r>
            <a:r>
              <a:rPr/>
              <a:t>Aula...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Discutiremos uma tecnologia que atua entre as camadas 2 e 3 da pilha TCP/IP.</a:t>
            </a:r>
          </a:p>
          <a:p>
            <a:pPr lvl="1"/>
            <a:r>
              <a:rPr/>
              <a:t>MPLS:</a:t>
            </a:r>
          </a:p>
          <a:p>
            <a:pPr lvl="2"/>
            <a:r>
              <a:rPr/>
              <a:t>O que é.</a:t>
            </a:r>
          </a:p>
          <a:p>
            <a:pPr lvl="2"/>
            <a:r>
              <a:rPr/>
              <a:t>Como funciona.</a:t>
            </a:r>
          </a:p>
          <a:p>
            <a:pPr lvl="2"/>
            <a:r>
              <a:rPr/>
              <a:t>Objetivos e aplicações.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VLANs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VLANs:</a:t>
            </a:r>
            <a:r>
              <a:rPr/>
              <a:t> </a:t>
            </a:r>
            <a:r>
              <a:rPr/>
              <a:t>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VLANMotivacao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600200"/>
            <a:ext cx="6248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Considere os seguintes aspectos:</a:t>
            </a:r>
          </a:p>
          <a:p>
            <a:pPr lvl="2"/>
            <a:r>
              <a:rPr/>
              <a:t>Funcionário da CS muda para escritório na EE.</a:t>
            </a:r>
          </a:p>
          <a:p>
            <a:pPr lvl="3"/>
            <a:r>
              <a:rPr/>
              <a:t>É possível mantê-lo “conectado” ao switch da CS?</a:t>
            </a:r>
          </a:p>
          <a:p>
            <a:pPr lvl="2"/>
            <a:r>
              <a:rPr/>
              <a:t>Outra questão: único domínio de </a:t>
            </a:r>
            <a:r>
              <a:rPr i="1"/>
              <a:t>broadcast</a:t>
            </a:r>
            <a:r>
              <a:rPr/>
              <a:t>.</a:t>
            </a:r>
          </a:p>
          <a:p>
            <a:pPr lvl="3"/>
            <a:r>
              <a:rPr/>
              <a:t>Todo tráfego de nível 2 (ARP, DHCP, inundações por falta de entrada nas tabelas de encaminhamento) atravessa toda a LAN.</a:t>
            </a:r>
          </a:p>
          <a:p>
            <a:pPr lvl="3"/>
            <a:r>
              <a:rPr/>
              <a:t>Problemas de privacidade/segurança e eficiência.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Virtual Local Area Network</a:t>
            </a:r>
          </a:p>
          <a:p>
            <a:pPr lvl="1"/>
            <a:r>
              <a:rPr/>
              <a:t>Switches que possuem capacidades de VLAN podem definir </a:t>
            </a:r>
            <a:r>
              <a:rPr b="1"/>
              <a:t>múltiplas LANs virtuais</a:t>
            </a:r>
            <a:r>
              <a:rPr/>
              <a:t> usando uma única infraestrutura física.</a:t>
            </a:r>
          </a:p>
          <a:p>
            <a:pPr lvl="1"/>
            <a:r>
              <a:rPr/>
              <a:t>VLAN baseada em porta:</a:t>
            </a:r>
          </a:p>
          <a:p>
            <a:pPr lvl="2"/>
            <a:r>
              <a:rPr/>
              <a:t>Portas do switch agrupadas (pelo </a:t>
            </a:r>
            <a:r>
              <a:rPr i="1"/>
              <a:t>software</a:t>
            </a:r>
            <a:r>
              <a:rPr/>
              <a:t> de gerenciamento do switch).</a:t>
            </a:r>
          </a:p>
          <a:p>
            <a:pPr lvl="1"/>
            <a:r>
              <a:rPr/>
              <a:t>Um único switch físico...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VLANPorPorta1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82800"/>
            <a:ext cx="8229600" cy="354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2020-07-21T21:49:56Z</dcterms:created>
  <dcterms:modified xsi:type="dcterms:W3CDTF">2020-07-21T21:49:56Z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